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6.png" ContentType="image/png"/>
  <Override PartName="/ppt/media/image2.png" ContentType="image/png"/>
  <Override PartName="/ppt/media/image7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 fontScale="55000"/>
          </a:bodyPr>
          <a:p>
            <a:pPr algn="ctr"/>
            <a:r>
              <a:rPr b="1" lang="ru-RU" sz="4800" spc="-1" strike="noStrike">
                <a:solidFill>
                  <a:srgbClr val="333333"/>
                </a:solidFill>
                <a:latin typeface="Noto Sans Regular"/>
              </a:rPr>
              <a:t>Для правки текста </a:t>
            </a:r>
            <a:r>
              <a:rPr b="1" lang="ru-RU" sz="4800" spc="-1" strike="noStrike">
                <a:solidFill>
                  <a:srgbClr val="333333"/>
                </a:solidFill>
                <a:latin typeface="Noto Sans Regular"/>
              </a:rPr>
              <a:t>заглавия щёлкните </a:t>
            </a:r>
            <a:r>
              <a:rPr b="1" lang="ru-RU" sz="4800" spc="-1" strike="noStrike">
                <a:solidFill>
                  <a:srgbClr val="333333"/>
                </a:solidFill>
                <a:latin typeface="Noto Sans Regular"/>
              </a:rPr>
              <a:t>мышью</a:t>
            </a:r>
            <a:endParaRPr b="1" lang="ru-RU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Второй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Третий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Четвёртый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Пятый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Шестой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Седьмой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Noto Sans Regular"/>
              </a:rPr>
              <a:t>&lt;дата/время&gt;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Noto Sans Regular"/>
              </a:rPr>
              <a:t>&lt;нижний колонтитул&gt;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515158B-B391-453E-9A19-E401B5EF9EDA}" type="slidenum">
              <a:rPr b="0" lang="ru-RU" sz="1400" spc="-1" strike="noStrike">
                <a:latin typeface="Noto Sans Regular"/>
              </a:rPr>
              <a:t>&lt;номер&gt;</a:t>
            </a:fld>
            <a:r>
              <a:rPr b="0" lang="ru-RU" sz="1400" spc="-1" strike="noStrike">
                <a:latin typeface="Noto Sans Regular"/>
              </a:rPr>
              <a:t> / </a:t>
            </a:r>
            <a:fld id="{74FF8D26-B958-4D60-B475-9C3ED4EE2E49}" type="slidecount">
              <a:rPr b="0" lang="ru-RU" sz="1400" spc="-1" strike="noStrike">
                <a:latin typeface="Noto Sans Regular"/>
              </a:rPr>
              <a:t>&lt;число&gt;</a:t>
            </a:fld>
            <a:endParaRPr b="0" lang="ru-RU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Для правки текста заглавия щёлкните мышью</a:t>
            </a:r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Второй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Третий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Четвёртый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Пятый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Шестой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Седьмой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Noto Sans Regular"/>
              </a:rPr>
              <a:t>&lt;дата/время&gt;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Noto Sans Regular"/>
              </a:rPr>
              <a:t>&lt;нижний колонтитул&gt;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2852434-40DE-43A2-81BA-7D7E34CB4658}" type="slidenum">
              <a:rPr b="0" lang="ru-RU" sz="1400" spc="-1" strike="noStrike">
                <a:latin typeface="Noto Sans Regular"/>
              </a:rPr>
              <a:t>&lt;номер&gt;</a:t>
            </a:fld>
            <a:r>
              <a:rPr b="0" lang="ru-RU" sz="1400" spc="-1" strike="noStrike">
                <a:latin typeface="Noto Sans Regular"/>
              </a:rPr>
              <a:t> / </a:t>
            </a:r>
            <a:fld id="{26CCE3D0-36C6-494B-931A-2EF415B1413C}" type="slidecount">
              <a:rPr b="0" lang="ru-RU" sz="1400" spc="-1" strike="noStrike">
                <a:latin typeface="Noto Sans Regular"/>
              </a:rPr>
              <a:t>12</a:t>
            </a:fld>
            <a:endParaRPr b="0" lang="ru-RU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76000" y="7696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1" lang="ru-RU" sz="4800" spc="-1" strike="noStrike">
                <a:solidFill>
                  <a:srgbClr val="333333"/>
                </a:solidFill>
                <a:latin typeface="Noto Sans Regular"/>
              </a:rPr>
              <a:t>Вопросы</a:t>
            </a:r>
            <a:endParaRPr b="1" lang="ru-RU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4536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Извлекаем популярные товары, похожие на целевой</a:t>
            </a:r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728000" y="1368000"/>
            <a:ext cx="5379840" cy="57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И вроде всё нормально, НО</a:t>
            </a:r>
            <a:br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если мы задаем слишком высокий порог оценок, то получается такая картина</a:t>
            </a:r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008000" y="1732320"/>
            <a:ext cx="8052840" cy="438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Или артикул непопулярный</a:t>
            </a:r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080000" y="1872000"/>
            <a:ext cx="732996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И тут вопрос. Что делать с такими случаями?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Просто дальше рекомендовать наиболее популярные товары?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Или что?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Может новинки и тп?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Или смотреть в какую группу клиентов он входит и рекомендовать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товары для группы?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728000" y="4464000"/>
            <a:ext cx="5904000" cy="227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ru-RU" sz="2200" spc="-1" strike="noStrike">
                <a:latin typeface="Arial"/>
              </a:rPr>
              <a:t>Вобщем фантазируйте))</a:t>
            </a:r>
            <a:endParaRPr b="1" lang="ru-RU" sz="2200" spc="-1" strike="noStrike">
              <a:latin typeface="Arial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1035000" y="3901680"/>
            <a:ext cx="7749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Просто система дальше предлагает все подряд артикулы по алфавиту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1236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Для начала немного теории</a:t>
            </a:r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333333"/>
                </a:solidFill>
                <a:latin typeface="Noto Sans Regular"/>
              </a:rPr>
              <a:t>Корреля́ция</a:t>
            </a: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  — статистическая взаимосвязь двух или более случайных величин (либо величин, которые можно с некоторой допустимой степенью точности считать таковыми). При этом изменения значений одной или нескольких из этих величин сопутствуют систематическому изменению значений другой или других величин.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Погнали</a:t>
            </a:r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1663200"/>
            <a:ext cx="864000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На входе мы получаем данные вида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160000" y="2376000"/>
            <a:ext cx="3600000" cy="3213720"/>
          </a:xfrm>
          <a:prstGeom prst="rect">
            <a:avLst/>
          </a:prstGeom>
          <a:ln>
            <a:noFill/>
          </a:ln>
        </p:spPr>
      </p:pic>
      <p:sp>
        <p:nvSpPr>
          <p:cNvPr id="91" name="TextShape 3"/>
          <p:cNvSpPr txBox="1"/>
          <p:nvPr/>
        </p:nvSpPr>
        <p:spPr>
          <a:xfrm>
            <a:off x="1224000" y="6480000"/>
            <a:ext cx="4236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Где score это оценка товара клиентом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31640" y="300960"/>
            <a:ext cx="9216000" cy="142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Затем создаем табличку,</a:t>
            </a:r>
            <a:br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 в которой строками будут покупатели,</a:t>
            </a:r>
            <a:br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 а в столбцах - товары</a:t>
            </a:r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98080" y="2448000"/>
            <a:ext cx="9277920" cy="346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Затем выбираем товар, для которого будем искать похожие товары </a:t>
            </a:r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04000" y="2590920"/>
            <a:ext cx="9000000" cy="5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генерируем индекс схожести (корреляции) между выбранным товаром и всеми остальными </a:t>
            </a:r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41040" y="2003760"/>
            <a:ext cx="2694960" cy="529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Удаляем непопулярные товары, чтобы система не подкидывала нам неподходящих рекомендаций</a:t>
            </a:r>
            <a:br/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Как мы это делаем и для чего?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Есть такие покупатели, которые покупают только один определенный товар, или, например, разовые покупатели. Они своей покупкой делают оценку товара высокой, но количество таких покупок — маленькое.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200" spc="-1" strike="noStrike">
                <a:solidFill>
                  <a:srgbClr val="333333"/>
                </a:solidFill>
                <a:latin typeface="Noto Sans Regular"/>
              </a:rPr>
              <a:t>Теперь вопрос:</a:t>
            </a:r>
            <a:endParaRPr b="1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Сколько клиентов должны купить товар, чтобы он участвовал в рекомендациях?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282600"/>
            <a:ext cx="8855640" cy="129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Затем группируем по количеству оценок и получаем только те товары, количество оценок которых более отй величины, которую мы опрелили на прошлом этапе, я тут взял 3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466800" y="1653120"/>
            <a:ext cx="2221200" cy="518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LibreOffice/6.3.0.4$Linux_X86_64 LibreOffice_project/714e3e990d6aa57321bebab01999254e7bc38485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2019-08-21T19:53:21Z</dcterms:created>
  <dc:creator/>
  <dc:description/>
  <dc:language>ru-RU</dc:language>
  <cp:lastModifiedBy/>
  <dcterms:modified xsi:type="dcterms:W3CDTF">2019-08-21T21:09:13Z</dcterms:modified>
  <cp:revision>3</cp:revision>
  <dc:subject/>
  <dc:title>Impress</dc:title>
</cp:coreProperties>
</file>