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2DA98F-E315-4681-811C-B36539FA1A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4FAAFEB-BFBD-4EDF-976B-E98BFA33E6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44636B3-C50B-40C7-81C8-94B01139D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CDE0E-DE97-4358-AD56-D96D776E6C66}" type="datetimeFigureOut">
              <a:rPr lang="ru-RU" smtClean="0"/>
              <a:t>03.07.2019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7EAE7A2-690A-42D1-8559-C849BAC18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05A65E0-F986-4436-94E6-0D7AE4524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6515C-31D8-4D79-8092-852EAABE14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7005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6A2173-6B60-483D-875C-5C2B3A28A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2C228EF-F598-4FDA-831C-974A77A089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C5A46C4-EAAB-45BD-835F-532678EDD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CDE0E-DE97-4358-AD56-D96D776E6C66}" type="datetimeFigureOut">
              <a:rPr lang="ru-RU" smtClean="0"/>
              <a:t>03.07.2019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84A6754-7ACA-4094-A270-2C9BB1E99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01C6F1C-45B3-4EB2-BCEF-E84CDF2D1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6515C-31D8-4D79-8092-852EAABE14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4380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AD705E5-3A09-4088-AC49-843762EAE5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3F2A08E-1E66-422C-902C-B328C083CB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30122B-C97D-415A-8A9D-9EAE17604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CDE0E-DE97-4358-AD56-D96D776E6C66}" type="datetimeFigureOut">
              <a:rPr lang="ru-RU" smtClean="0"/>
              <a:t>03.07.2019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91901B-471E-46F6-8C9A-7F86F4664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331D4BC-4DF6-4835-89D8-E309F4F5D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6515C-31D8-4D79-8092-852EAABE14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4818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865A02-F7BE-4B09-9B5C-B8FF97DB0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95B8D8-8316-43C4-BD62-74949D975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1D0C147-9F59-47CC-A502-6842ED47A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CDE0E-DE97-4358-AD56-D96D776E6C66}" type="datetimeFigureOut">
              <a:rPr lang="ru-RU" smtClean="0"/>
              <a:t>03.07.2019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A25C2BD-5B0B-4262-B08A-F50CF7771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2D289B-2CC3-4037-8305-B37E40D7A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6515C-31D8-4D79-8092-852EAABE14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927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8ECE8B-353D-447A-A6CE-30D0C5760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DE21F7A-AE8E-4872-A4A4-1B7EA97090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8B62523-6519-4B3A-B4DA-DF3C2F53D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CDE0E-DE97-4358-AD56-D96D776E6C66}" type="datetimeFigureOut">
              <a:rPr lang="ru-RU" smtClean="0"/>
              <a:t>03.07.2019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9C0072-769F-408D-8B01-3D4C8B6CB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E33F803-C08D-4453-BC7D-11B46868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6515C-31D8-4D79-8092-852EAABE14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3407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06CAE2-495F-4516-B142-4C331A8FC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432702-BA4A-48BB-89A0-68A8302C29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57310C0-6401-4857-B7FC-4F52ABE663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67BC999-7351-44D0-BEE1-1B6FD4AD9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CDE0E-DE97-4358-AD56-D96D776E6C66}" type="datetimeFigureOut">
              <a:rPr lang="ru-RU" smtClean="0"/>
              <a:t>03.07.2019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96D4370-B7D4-40B3-B58C-EEE735B16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EAA01AB-436A-4B2C-8824-07A7A311F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6515C-31D8-4D79-8092-852EAABE14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9118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17BA9C-134E-4175-9B7D-679EF1C31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D9FF97C-82D5-4BBC-A76A-D682BF072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0EAA87E-E6D3-4C59-80E3-9CB80A9A1E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69A2E25-71CB-4379-A4EA-80CB113A24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88E61FF-E2D2-470C-B2CD-A3739FE281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B13F11E-A2E9-40DB-AEE8-ED926ECB0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CDE0E-DE97-4358-AD56-D96D776E6C66}" type="datetimeFigureOut">
              <a:rPr lang="ru-RU" smtClean="0"/>
              <a:t>03.07.2019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AC30CD4-7235-4E89-ADAE-3E8491AE8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4218C61-87C9-4CBA-A5F3-A6111767F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6515C-31D8-4D79-8092-852EAABE14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913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FD8004-E97C-493B-A7BB-AEEAFA85D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AF40076-5831-411C-95AC-94B26B3A0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CDE0E-DE97-4358-AD56-D96D776E6C66}" type="datetimeFigureOut">
              <a:rPr lang="ru-RU" smtClean="0"/>
              <a:t>03.07.2019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8354DB4-E3DF-4351-B869-33A9ADE92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48F1DB2-131D-451D-87E6-A6109B543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6515C-31D8-4D79-8092-852EAABE14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2734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4D03337-2A66-4B06-9A9B-344405043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CDE0E-DE97-4358-AD56-D96D776E6C66}" type="datetimeFigureOut">
              <a:rPr lang="ru-RU" smtClean="0"/>
              <a:t>03.07.2019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2B204E9-4F6B-47E3-9779-CFEC68B7C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EB6B7B3-83E4-416C-9FF9-847CECE1C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6515C-31D8-4D79-8092-852EAABE14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9539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8B3290-A6A2-4F9E-93F6-F6F3A056A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CB5766-85AC-4AD2-9131-883B4DA8A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51EDFD1-90DC-42C9-9C5A-257C9B9EED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03C27FB-2CB4-41BF-BBC1-07FDA8807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CDE0E-DE97-4358-AD56-D96D776E6C66}" type="datetimeFigureOut">
              <a:rPr lang="ru-RU" smtClean="0"/>
              <a:t>03.07.2019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5C6B598-2295-45D3-B777-01867AD47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F221C7E-9B18-4E78-A0DB-58C35CD2B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6515C-31D8-4D79-8092-852EAABE14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39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2D1D55-66AB-4274-87A1-0D81B2E07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1F79D66-66D0-4B88-A42D-C9D1655A8E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C309EE2-FA20-424D-90E4-26743A5609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935FA88-45C1-47AA-B996-C547034FF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CDE0E-DE97-4358-AD56-D96D776E6C66}" type="datetimeFigureOut">
              <a:rPr lang="ru-RU" smtClean="0"/>
              <a:t>03.07.2019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E0B1D00-B90E-4003-9BCC-41D257D47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3B07CC4-301A-4B9B-83AB-7A5CB93C6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6515C-31D8-4D79-8092-852EAABE14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5880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B9E9A5-3229-4267-B7C1-6A5C7D6B3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AABBB4B-1291-46B2-A000-20FD31F011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0093AFF-19F0-41E1-A73E-5F863D42EA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CDE0E-DE97-4358-AD56-D96D776E6C66}" type="datetimeFigureOut">
              <a:rPr lang="ru-RU" smtClean="0"/>
              <a:t>03.07.2019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B181035-E032-4BDB-A869-2AFB27D328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BDA91D9-DA2C-4D7E-9287-A9EE6E5010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06515C-31D8-4D79-8092-852EAABE14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5538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2E5D4D-AE88-4888-8FB1-042750184B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Кластеризация клиентов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6CCC318-D667-4A54-9175-8DF14F8053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Сделана на данных за 1,5 месяца</a:t>
            </a:r>
          </a:p>
        </p:txBody>
      </p:sp>
    </p:spTree>
    <p:extLst>
      <p:ext uri="{BB962C8B-B14F-4D97-AF65-F5344CB8AC3E}">
        <p14:creationId xmlns:p14="http://schemas.microsoft.com/office/powerpoint/2010/main" val="2524568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D1AB9A-B36A-4E51-99C1-0CEA38F2F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536" y="284922"/>
            <a:ext cx="11100421" cy="443948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Ну и сгруппировав данные имеем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99BE36FD-8BD2-4CD2-86E4-A279BB86F8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39" t="18344" r="26920" b="26855"/>
          <a:stretch/>
        </p:blipFill>
        <p:spPr>
          <a:xfrm>
            <a:off x="914260" y="954157"/>
            <a:ext cx="10363479" cy="5878104"/>
          </a:xfrm>
        </p:spPr>
      </p:pic>
    </p:spTree>
    <p:extLst>
      <p:ext uri="{BB962C8B-B14F-4D97-AF65-F5344CB8AC3E}">
        <p14:creationId xmlns:p14="http://schemas.microsoft.com/office/powerpoint/2010/main" val="388481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7A2834-6F2B-4E86-B454-81BAE2BF7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278786" cy="4393096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Это в общем, классический </a:t>
            </a:r>
            <a:r>
              <a:rPr lang="en-US" dirty="0"/>
              <a:t>RFM </a:t>
            </a:r>
            <a:r>
              <a:rPr lang="ru-RU" dirty="0"/>
              <a:t>анализ в разрезе групп товаров. Также для большей детализации можно добавить другие классифицирующие признаки (кредитуется или нет, магазин или ателье по пошиву, регион и </a:t>
            </a:r>
            <a:r>
              <a:rPr lang="ru-RU" dirty="0" err="1"/>
              <a:t>тд</a:t>
            </a:r>
            <a:r>
              <a:rPr lang="ru-RU" dirty="0"/>
              <a:t>.</a:t>
            </a:r>
            <a:r>
              <a:rPr lang="en-US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7179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3A550A-2B15-4609-9460-3E4F4556E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На входе имеем следующие данные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5047465-046A-466C-88AE-E6E3670E4B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81" t="37999" r="24247" b="29784"/>
          <a:stretch/>
        </p:blipFill>
        <p:spPr>
          <a:xfrm>
            <a:off x="194086" y="1690688"/>
            <a:ext cx="11803827" cy="3485322"/>
          </a:xfrm>
        </p:spPr>
      </p:pic>
    </p:spTree>
    <p:extLst>
      <p:ext uri="{BB962C8B-B14F-4D97-AF65-F5344CB8AC3E}">
        <p14:creationId xmlns:p14="http://schemas.microsoft.com/office/powerpoint/2010/main" val="1394921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4C7C0C-ADD0-48B9-BAB6-A5D38AEF0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Что можно из этого извлечь?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B579BD89-69D9-45F8-BCB2-6EDCFDAB742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24" t="36839" r="24360" b="27679"/>
          <a:stretch/>
        </p:blipFill>
        <p:spPr>
          <a:xfrm>
            <a:off x="0" y="2372140"/>
            <a:ext cx="5791200" cy="2054086"/>
          </a:xfrm>
        </p:spPr>
      </p:pic>
      <p:sp>
        <p:nvSpPr>
          <p:cNvPr id="4" name="Объект 3">
            <a:extLst>
              <a:ext uri="{FF2B5EF4-FFF2-40B4-BE49-F238E27FC236}">
                <a16:creationId xmlns:a16="http://schemas.microsoft.com/office/drawing/2014/main" id="{B82E3BB6-D98B-4925-896F-1F124A24178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Итак, у нас есть: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Дата заказа – можем определить как давно клиент с нами работал и с какой частотой. 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Сумма заказа – на какую сумму клиент покупает.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Группы товара – можем проанализировать всё это в разрезе групп товаров</a:t>
            </a:r>
          </a:p>
          <a:p>
            <a:pPr marL="514350" indent="-514350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9228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08761E4E-1C4F-47F6-BD48-50308D679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932237" cy="1600200"/>
          </a:xfrm>
        </p:spPr>
        <p:txBody>
          <a:bodyPr/>
          <a:lstStyle/>
          <a:p>
            <a:pPr algn="ctr"/>
            <a:r>
              <a:rPr lang="ru-RU" dirty="0"/>
              <a:t>Получим примерно такую табличку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88A6B77-5FD5-4C93-B009-E30EE883B85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27" t="9923" r="45260" b="6871"/>
          <a:stretch/>
        </p:blipFill>
        <p:spPr>
          <a:xfrm>
            <a:off x="3631096" y="0"/>
            <a:ext cx="5939118" cy="6858000"/>
          </a:xfrm>
        </p:spPr>
      </p:pic>
    </p:spTree>
    <p:extLst>
      <p:ext uri="{BB962C8B-B14F-4D97-AF65-F5344CB8AC3E}">
        <p14:creationId xmlns:p14="http://schemas.microsoft.com/office/powerpoint/2010/main" val="1981126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65781A-EE3A-4295-88DE-EFCB4DF04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Затем посмотрим как давно была совершена последняя покупка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D661B96-086E-4295-A618-6FC69DAFCDA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98" t="34395" r="32571" b="39229"/>
          <a:stretch/>
        </p:blipFill>
        <p:spPr>
          <a:xfrm>
            <a:off x="4772024" y="927652"/>
            <a:ext cx="7392977" cy="2501348"/>
          </a:xfrm>
        </p:spPr>
      </p:pic>
    </p:spTree>
    <p:extLst>
      <p:ext uri="{BB962C8B-B14F-4D97-AF65-F5344CB8AC3E}">
        <p14:creationId xmlns:p14="http://schemas.microsoft.com/office/powerpoint/2010/main" val="3659052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A53837-ED63-4F63-B432-33D1D7644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/>
              <a:t>Теперь сузим количество измерений до 2-х и посмотрим на картинку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2B2EBDC9-A157-4F0B-A20D-78095AA92F8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ru-RU" dirty="0"/>
              <a:t>Видим как минимум 4 группы, но я бы большую группу тоже бы поделил.</a:t>
            </a:r>
          </a:p>
          <a:p>
            <a:pPr algn="ctr"/>
            <a:r>
              <a:rPr lang="ru-RU" dirty="0"/>
              <a:t>Деление на группы более 5 влечет за собой геометрическое увеличение перекрестных групп, что не очень хорошо отражается на дальнейшей работе</a:t>
            </a:r>
          </a:p>
          <a:p>
            <a:pPr algn="ctr"/>
            <a:endParaRPr lang="ru-RU" dirty="0"/>
          </a:p>
          <a:p>
            <a:pPr algn="ctr"/>
            <a:r>
              <a:rPr lang="ru-RU" dirty="0"/>
              <a:t>В коде за это отвечает переменная</a:t>
            </a:r>
          </a:p>
          <a:p>
            <a:pPr algn="ctr"/>
            <a:r>
              <a:rPr lang="en-US" dirty="0" err="1"/>
              <a:t>num_clasters</a:t>
            </a:r>
            <a:endParaRPr lang="ru-RU" dirty="0"/>
          </a:p>
        </p:txBody>
      </p:sp>
      <p:pic>
        <p:nvPicPr>
          <p:cNvPr id="12" name="Объект 11">
            <a:extLst>
              <a:ext uri="{FF2B5EF4-FFF2-40B4-BE49-F238E27FC236}">
                <a16:creationId xmlns:a16="http://schemas.microsoft.com/office/drawing/2014/main" id="{01B80FFA-BB35-4E6A-B424-407C95B4CC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69" t="18154" r="43557" b="37547"/>
          <a:stretch/>
        </p:blipFill>
        <p:spPr>
          <a:xfrm>
            <a:off x="5499651" y="1257299"/>
            <a:ext cx="6260147" cy="4149587"/>
          </a:xfrm>
        </p:spPr>
      </p:pic>
    </p:spTree>
    <p:extLst>
      <p:ext uri="{BB962C8B-B14F-4D97-AF65-F5344CB8AC3E}">
        <p14:creationId xmlns:p14="http://schemas.microsoft.com/office/powerpoint/2010/main" val="2892760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C3F26F-856D-4DD2-9970-B35049263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sz="2400" dirty="0"/>
              <a:t>Итак, с помощью специального алгоритма </a:t>
            </a:r>
            <a:r>
              <a:rPr lang="en-US" sz="2400" dirty="0"/>
              <a:t>KMEANS </a:t>
            </a:r>
            <a:r>
              <a:rPr lang="ru-RU" sz="2400" dirty="0" err="1"/>
              <a:t>кластеризуем</a:t>
            </a:r>
            <a:r>
              <a:rPr lang="ru-RU" sz="2400" dirty="0"/>
              <a:t> данные на 5 групп и видим такую картинку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D6660869-1218-4498-ADB2-71517A94D5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66" t="10612" r="42269" b="42893"/>
          <a:stretch/>
        </p:blipFill>
        <p:spPr>
          <a:xfrm>
            <a:off x="4903305" y="1154664"/>
            <a:ext cx="7279611" cy="4714324"/>
          </a:xfr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DD4A7E83-56D0-4197-844C-73C87C2C46C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r>
              <a:rPr lang="ru-RU" dirty="0"/>
              <a:t>Посмотрим на количество клиентов в каждом кластере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C4DD13F-A07E-413E-9FA8-EEBD46BB04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89" t="40019" r="66413" b="40672"/>
          <a:stretch/>
        </p:blipFill>
        <p:spPr>
          <a:xfrm>
            <a:off x="708508" y="3525078"/>
            <a:ext cx="3532809" cy="190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11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8B3D72-743D-48B3-A1EA-AB8FA33DA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9881" y="457200"/>
            <a:ext cx="3932237" cy="531812"/>
          </a:xfrm>
        </p:spPr>
        <p:txBody>
          <a:bodyPr/>
          <a:lstStyle/>
          <a:p>
            <a:r>
              <a:rPr lang="ru-RU" dirty="0"/>
              <a:t>Или в 3</a:t>
            </a:r>
            <a:r>
              <a:rPr lang="en-US" dirty="0"/>
              <a:t>D</a:t>
            </a:r>
            <a:endParaRPr lang="ru-RU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17A169D8-D15B-471F-89B6-D174F09713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31" t="23883" r="32178" b="23035"/>
          <a:stretch/>
        </p:blipFill>
        <p:spPr>
          <a:xfrm>
            <a:off x="1694448" y="989012"/>
            <a:ext cx="9000056" cy="5765012"/>
          </a:xfrm>
        </p:spPr>
      </p:pic>
    </p:spTree>
    <p:extLst>
      <p:ext uri="{BB962C8B-B14F-4D97-AF65-F5344CB8AC3E}">
        <p14:creationId xmlns:p14="http://schemas.microsoft.com/office/powerpoint/2010/main" val="2358821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E2AA8E-CD09-447D-91E5-EB28ECA9E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490821" cy="629478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В итоге мы имеем </a:t>
            </a:r>
            <a:r>
              <a:rPr lang="ru-RU" dirty="0" err="1"/>
              <a:t>датафрейм</a:t>
            </a:r>
            <a:r>
              <a:rPr lang="ru-RU" dirty="0"/>
              <a:t> с присвоением кластера каждому клиенту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B7CE324C-C05F-4EB0-A071-685FD1FBFF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63" t="25410" r="43571" b="45949"/>
          <a:stretch/>
        </p:blipFill>
        <p:spPr>
          <a:xfrm>
            <a:off x="839787" y="1109869"/>
            <a:ext cx="11047009" cy="4760844"/>
          </a:xfrm>
        </p:spPr>
      </p:pic>
    </p:spTree>
    <p:extLst>
      <p:ext uri="{BB962C8B-B14F-4D97-AF65-F5344CB8AC3E}">
        <p14:creationId xmlns:p14="http://schemas.microsoft.com/office/powerpoint/2010/main" val="5589596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207</Words>
  <Application>Microsoft Office PowerPoint</Application>
  <PresentationFormat>Широкоэкранный</PresentationFormat>
  <Paragraphs>27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Тема Office</vt:lpstr>
      <vt:lpstr>Кластеризация клиентов</vt:lpstr>
      <vt:lpstr>На входе имеем следующие данные</vt:lpstr>
      <vt:lpstr>Что можно из этого извлечь?</vt:lpstr>
      <vt:lpstr>Получим примерно такую табличку</vt:lpstr>
      <vt:lpstr>Затем посмотрим как давно была совершена последняя покупка</vt:lpstr>
      <vt:lpstr>Теперь сузим количество измерений до 2-х и посмотрим на картинку</vt:lpstr>
      <vt:lpstr>Итак, с помощью специального алгоритма KMEANS кластеризуем данные на 5 групп и видим такую картинку</vt:lpstr>
      <vt:lpstr>Или в 3D</vt:lpstr>
      <vt:lpstr>В итоге мы имеем датафрейм с присвоением кластера каждому клиенту</vt:lpstr>
      <vt:lpstr>Ну и сгруппировав данные имеем</vt:lpstr>
      <vt:lpstr>Это в общем, классический RFM анализ в разрезе групп товаров. Также для большей детализации можно добавить другие классифицирующие признаки (кредитуется или нет, магазин или ателье по пошиву, регион и тд.)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Кластеризация клиентов</dc:title>
  <dc:creator>Сергей Сащенко</dc:creator>
  <cp:lastModifiedBy>Сергей Сащенко</cp:lastModifiedBy>
  <cp:revision>7</cp:revision>
  <dcterms:created xsi:type="dcterms:W3CDTF">2019-07-03T05:54:40Z</dcterms:created>
  <dcterms:modified xsi:type="dcterms:W3CDTF">2019-07-03T06:39:57Z</dcterms:modified>
</cp:coreProperties>
</file>