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79F8B5B-D30C-4567-AFF2-243B522F0AB7}"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DDBF68-AB19-4422-8604-B3453795D4D5}" type="slidenum">
              <a:rPr lang="en-IN" smtClean="0"/>
              <a:t>‹#›</a:t>
            </a:fld>
            <a:endParaRPr lang="en-IN"/>
          </a:p>
        </p:txBody>
      </p:sp>
    </p:spTree>
    <p:extLst>
      <p:ext uri="{BB962C8B-B14F-4D97-AF65-F5344CB8AC3E}">
        <p14:creationId xmlns:p14="http://schemas.microsoft.com/office/powerpoint/2010/main" val="2897709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79F8B5B-D30C-4567-AFF2-243B522F0AB7}"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DDBF68-AB19-4422-8604-B3453795D4D5}" type="slidenum">
              <a:rPr lang="en-IN" smtClean="0"/>
              <a:t>‹#›</a:t>
            </a:fld>
            <a:endParaRPr lang="en-IN"/>
          </a:p>
        </p:txBody>
      </p:sp>
    </p:spTree>
    <p:extLst>
      <p:ext uri="{BB962C8B-B14F-4D97-AF65-F5344CB8AC3E}">
        <p14:creationId xmlns:p14="http://schemas.microsoft.com/office/powerpoint/2010/main" val="2505853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79F8B5B-D30C-4567-AFF2-243B522F0AB7}"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DDBF68-AB19-4422-8604-B3453795D4D5}" type="slidenum">
              <a:rPr lang="en-IN" smtClean="0"/>
              <a:t>‹#›</a:t>
            </a:fld>
            <a:endParaRPr lang="en-IN"/>
          </a:p>
        </p:txBody>
      </p:sp>
    </p:spTree>
    <p:extLst>
      <p:ext uri="{BB962C8B-B14F-4D97-AF65-F5344CB8AC3E}">
        <p14:creationId xmlns:p14="http://schemas.microsoft.com/office/powerpoint/2010/main" val="24884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79F8B5B-D30C-4567-AFF2-243B522F0AB7}"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DDBF68-AB19-4422-8604-B3453795D4D5}" type="slidenum">
              <a:rPr lang="en-IN" smtClean="0"/>
              <a:t>‹#›</a:t>
            </a:fld>
            <a:endParaRPr lang="en-IN"/>
          </a:p>
        </p:txBody>
      </p:sp>
    </p:spTree>
    <p:extLst>
      <p:ext uri="{BB962C8B-B14F-4D97-AF65-F5344CB8AC3E}">
        <p14:creationId xmlns:p14="http://schemas.microsoft.com/office/powerpoint/2010/main" val="3838284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9F8B5B-D30C-4567-AFF2-243B522F0AB7}"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DDBF68-AB19-4422-8604-B3453795D4D5}" type="slidenum">
              <a:rPr lang="en-IN" smtClean="0"/>
              <a:t>‹#›</a:t>
            </a:fld>
            <a:endParaRPr lang="en-IN"/>
          </a:p>
        </p:txBody>
      </p:sp>
    </p:spTree>
    <p:extLst>
      <p:ext uri="{BB962C8B-B14F-4D97-AF65-F5344CB8AC3E}">
        <p14:creationId xmlns:p14="http://schemas.microsoft.com/office/powerpoint/2010/main" val="437089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79F8B5B-D30C-4567-AFF2-243B522F0AB7}" type="datetimeFigureOut">
              <a:rPr lang="en-IN" smtClean="0"/>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DDBF68-AB19-4422-8604-B3453795D4D5}" type="slidenum">
              <a:rPr lang="en-IN" smtClean="0"/>
              <a:t>‹#›</a:t>
            </a:fld>
            <a:endParaRPr lang="en-IN"/>
          </a:p>
        </p:txBody>
      </p:sp>
    </p:spTree>
    <p:extLst>
      <p:ext uri="{BB962C8B-B14F-4D97-AF65-F5344CB8AC3E}">
        <p14:creationId xmlns:p14="http://schemas.microsoft.com/office/powerpoint/2010/main" val="1998712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79F8B5B-D30C-4567-AFF2-243B522F0AB7}" type="datetimeFigureOut">
              <a:rPr lang="en-IN" smtClean="0"/>
              <a:t>01-12-2022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DDBF68-AB19-4422-8604-B3453795D4D5}" type="slidenum">
              <a:rPr lang="en-IN" smtClean="0"/>
              <a:t>‹#›</a:t>
            </a:fld>
            <a:endParaRPr lang="en-IN"/>
          </a:p>
        </p:txBody>
      </p:sp>
    </p:spTree>
    <p:extLst>
      <p:ext uri="{BB962C8B-B14F-4D97-AF65-F5344CB8AC3E}">
        <p14:creationId xmlns:p14="http://schemas.microsoft.com/office/powerpoint/2010/main" val="729309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79F8B5B-D30C-4567-AFF2-243B522F0AB7}" type="datetimeFigureOut">
              <a:rPr lang="en-IN" smtClean="0"/>
              <a:t>01-12-2022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DDBF68-AB19-4422-8604-B3453795D4D5}" type="slidenum">
              <a:rPr lang="en-IN" smtClean="0"/>
              <a:t>‹#›</a:t>
            </a:fld>
            <a:endParaRPr lang="en-IN"/>
          </a:p>
        </p:txBody>
      </p:sp>
    </p:spTree>
    <p:extLst>
      <p:ext uri="{BB962C8B-B14F-4D97-AF65-F5344CB8AC3E}">
        <p14:creationId xmlns:p14="http://schemas.microsoft.com/office/powerpoint/2010/main" val="118194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F8B5B-D30C-4567-AFF2-243B522F0AB7}" type="datetimeFigureOut">
              <a:rPr lang="en-IN" smtClean="0"/>
              <a:t>01-12-2022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DDBF68-AB19-4422-8604-B3453795D4D5}" type="slidenum">
              <a:rPr lang="en-IN" smtClean="0"/>
              <a:t>‹#›</a:t>
            </a:fld>
            <a:endParaRPr lang="en-IN"/>
          </a:p>
        </p:txBody>
      </p:sp>
    </p:spTree>
    <p:extLst>
      <p:ext uri="{BB962C8B-B14F-4D97-AF65-F5344CB8AC3E}">
        <p14:creationId xmlns:p14="http://schemas.microsoft.com/office/powerpoint/2010/main" val="1874557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9F8B5B-D30C-4567-AFF2-243B522F0AB7}" type="datetimeFigureOut">
              <a:rPr lang="en-IN" smtClean="0"/>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DDBF68-AB19-4422-8604-B3453795D4D5}" type="slidenum">
              <a:rPr lang="en-IN" smtClean="0"/>
              <a:t>‹#›</a:t>
            </a:fld>
            <a:endParaRPr lang="en-IN"/>
          </a:p>
        </p:txBody>
      </p:sp>
    </p:spTree>
    <p:extLst>
      <p:ext uri="{BB962C8B-B14F-4D97-AF65-F5344CB8AC3E}">
        <p14:creationId xmlns:p14="http://schemas.microsoft.com/office/powerpoint/2010/main" val="225871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9F8B5B-D30C-4567-AFF2-243B522F0AB7}" type="datetimeFigureOut">
              <a:rPr lang="en-IN" smtClean="0"/>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DDBF68-AB19-4422-8604-B3453795D4D5}" type="slidenum">
              <a:rPr lang="en-IN" smtClean="0"/>
              <a:t>‹#›</a:t>
            </a:fld>
            <a:endParaRPr lang="en-IN"/>
          </a:p>
        </p:txBody>
      </p:sp>
    </p:spTree>
    <p:extLst>
      <p:ext uri="{BB962C8B-B14F-4D97-AF65-F5344CB8AC3E}">
        <p14:creationId xmlns:p14="http://schemas.microsoft.com/office/powerpoint/2010/main" val="3861105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F8B5B-D30C-4567-AFF2-243B522F0AB7}" type="datetimeFigureOut">
              <a:rPr lang="en-IN" smtClean="0"/>
              <a:t>01-12-2022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DDBF68-AB19-4422-8604-B3453795D4D5}" type="slidenum">
              <a:rPr lang="en-IN" smtClean="0"/>
              <a:t>‹#›</a:t>
            </a:fld>
            <a:endParaRPr lang="en-IN"/>
          </a:p>
        </p:txBody>
      </p:sp>
    </p:spTree>
    <p:extLst>
      <p:ext uri="{BB962C8B-B14F-4D97-AF65-F5344CB8AC3E}">
        <p14:creationId xmlns:p14="http://schemas.microsoft.com/office/powerpoint/2010/main" val="2716747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bioinformatics.babraham.ac.uk/projects/fastqc/"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ransdecoder.github.i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379184" y="189132"/>
            <a:ext cx="11610109" cy="1390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651165" y="637310"/>
            <a:ext cx="2546531"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Folder 1</a:t>
            </a:r>
          </a:p>
          <a:p>
            <a:pPr algn="ctr"/>
            <a:r>
              <a:rPr lang="en-IN" b="1" dirty="0" err="1" smtClean="0">
                <a:latin typeface="Times New Roman" panose="02020603050405020304" pitchFamily="18" charset="0"/>
                <a:cs typeface="Times New Roman" panose="02020603050405020304" pitchFamily="18" charset="0"/>
              </a:rPr>
              <a:t>FastQC_before</a:t>
            </a:r>
            <a:r>
              <a:rPr lang="en-IN" b="1" dirty="0" smtClean="0">
                <a:latin typeface="Times New Roman" panose="02020603050405020304" pitchFamily="18" charset="0"/>
                <a:cs typeface="Times New Roman" panose="02020603050405020304" pitchFamily="18" charset="0"/>
              </a:rPr>
              <a:t> filtering</a:t>
            </a:r>
            <a:endParaRPr lang="en-IN" b="1" dirty="0">
              <a:latin typeface="Times New Roman" panose="02020603050405020304" pitchFamily="18" charset="0"/>
              <a:cs typeface="Times New Roman" panose="02020603050405020304" pitchFamily="18" charset="0"/>
            </a:endParaRPr>
          </a:p>
        </p:txBody>
      </p:sp>
      <p:cxnSp>
        <p:nvCxnSpPr>
          <p:cNvPr id="16" name="Straight Arrow Connector 15"/>
          <p:cNvCxnSpPr>
            <a:stCxn id="15" idx="3"/>
          </p:cNvCxnSpPr>
          <p:nvPr/>
        </p:nvCxnSpPr>
        <p:spPr>
          <a:xfrm flipV="1">
            <a:off x="3197696" y="960475"/>
            <a:ext cx="95866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4354055" y="914309"/>
            <a:ext cx="103105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Illumina</a:t>
            </a:r>
            <a:endParaRPr lang="en-IN" b="1"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5860625" y="914309"/>
            <a:ext cx="5309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454</a:t>
            </a:r>
            <a:endParaRPr lang="en-IN" b="1" dirty="0">
              <a:latin typeface="Times New Roman" panose="02020603050405020304" pitchFamily="18" charset="0"/>
              <a:cs typeface="Times New Roman" panose="02020603050405020304" pitchFamily="18" charset="0"/>
            </a:endParaRPr>
          </a:p>
        </p:txBody>
      </p:sp>
      <p:sp>
        <p:nvSpPr>
          <p:cNvPr id="19" name="Right Brace 18"/>
          <p:cNvSpPr/>
          <p:nvPr/>
        </p:nvSpPr>
        <p:spPr>
          <a:xfrm rot="16200000">
            <a:off x="5436819" y="225045"/>
            <a:ext cx="200891" cy="117763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20" name="TextBox 19"/>
          <p:cNvSpPr txBox="1"/>
          <p:nvPr/>
        </p:nvSpPr>
        <p:spPr>
          <a:xfrm>
            <a:off x="4890295" y="301431"/>
            <a:ext cx="129394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Raw Reads</a:t>
            </a:r>
            <a:endParaRPr lang="en-IN" b="1" dirty="0">
              <a:latin typeface="Times New Roman" panose="02020603050405020304" pitchFamily="18" charset="0"/>
              <a:cs typeface="Times New Roman" panose="02020603050405020304" pitchFamily="18" charset="0"/>
            </a:endParaRPr>
          </a:p>
        </p:txBody>
      </p:sp>
      <p:cxnSp>
        <p:nvCxnSpPr>
          <p:cNvPr id="21" name="Straight Arrow Connector 20"/>
          <p:cNvCxnSpPr/>
          <p:nvPr/>
        </p:nvCxnSpPr>
        <p:spPr>
          <a:xfrm flipV="1">
            <a:off x="6452829" y="960475"/>
            <a:ext cx="95866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7686633" y="301431"/>
            <a:ext cx="3700692"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F</a:t>
            </a:r>
            <a:r>
              <a:rPr lang="en-US" b="1" dirty="0" err="1" smtClean="0">
                <a:latin typeface="Times New Roman" panose="02020603050405020304" pitchFamily="18" charset="0"/>
                <a:cs typeface="Times New Roman" panose="02020603050405020304" pitchFamily="18" charset="0"/>
              </a:rPr>
              <a:t>astQc</a:t>
            </a:r>
            <a:r>
              <a:rPr lang="en-US" b="1" dirty="0" smtClean="0">
                <a:latin typeface="Times New Roman" panose="02020603050405020304" pitchFamily="18" charset="0"/>
                <a:cs typeface="Times New Roman" panose="02020603050405020304" pitchFamily="18" charset="0"/>
              </a:rPr>
              <a:t> reports of Raw reads</a:t>
            </a:r>
          </a:p>
          <a:p>
            <a:pPr algn="ctr"/>
            <a:r>
              <a:rPr lang="en-US" b="1" dirty="0" smtClean="0">
                <a:latin typeface="Times New Roman" panose="02020603050405020304" pitchFamily="18" charset="0"/>
                <a:cs typeface="Times New Roman" panose="02020603050405020304" pitchFamily="18" charset="0"/>
              </a:rPr>
              <a:t>(Ambient, Elevated and </a:t>
            </a:r>
            <a:r>
              <a:rPr lang="en-US" b="1" dirty="0" err="1" smtClean="0">
                <a:latin typeface="Times New Roman" panose="02020603050405020304" pitchFamily="18" charset="0"/>
                <a:cs typeface="Times New Roman" panose="02020603050405020304" pitchFamily="18" charset="0"/>
              </a:rPr>
              <a:t>Cotreated</a:t>
            </a:r>
            <a:r>
              <a:rPr lang="en-US" b="1" dirty="0" smtClean="0">
                <a:latin typeface="Times New Roman" panose="02020603050405020304" pitchFamily="18" charset="0"/>
                <a:cs typeface="Times New Roman" panose="02020603050405020304" pitchFamily="18" charset="0"/>
              </a:rPr>
              <a:t>) </a:t>
            </a:r>
          </a:p>
          <a:p>
            <a:pPr algn="ctr"/>
            <a:r>
              <a:rPr lang="en-US" b="1" dirty="0" smtClean="0">
                <a:latin typeface="Times New Roman" panose="02020603050405020304" pitchFamily="18" charset="0"/>
                <a:cs typeface="Times New Roman" panose="02020603050405020304" pitchFamily="18" charset="0"/>
              </a:rPr>
              <a:t>of Illumina and 454  along </a:t>
            </a:r>
          </a:p>
          <a:p>
            <a:pPr algn="ctr"/>
            <a:r>
              <a:rPr lang="en-US" b="1" dirty="0" smtClean="0">
                <a:latin typeface="Times New Roman" panose="02020603050405020304" pitchFamily="18" charset="0"/>
                <a:cs typeface="Times New Roman" panose="02020603050405020304" pitchFamily="18" charset="0"/>
              </a:rPr>
              <a:t>with their stats are in this folder</a:t>
            </a:r>
            <a:endParaRPr lang="en-IN" b="1" dirty="0">
              <a:latin typeface="Times New Roman" panose="02020603050405020304" pitchFamily="18" charset="0"/>
              <a:cs typeface="Times New Roman" panose="02020603050405020304" pitchFamily="18" charset="0"/>
            </a:endParaRPr>
          </a:p>
        </p:txBody>
      </p:sp>
      <p:sp>
        <p:nvSpPr>
          <p:cNvPr id="24" name="Down Arrow 23"/>
          <p:cNvSpPr/>
          <p:nvPr/>
        </p:nvSpPr>
        <p:spPr>
          <a:xfrm>
            <a:off x="5854407" y="5021911"/>
            <a:ext cx="530916" cy="2630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0" name="Down Arrow 29"/>
          <p:cNvSpPr/>
          <p:nvPr/>
        </p:nvSpPr>
        <p:spPr>
          <a:xfrm>
            <a:off x="5835290" y="1626590"/>
            <a:ext cx="530916" cy="2630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7" name="TextBox 36"/>
          <p:cNvSpPr txBox="1"/>
          <p:nvPr/>
        </p:nvSpPr>
        <p:spPr>
          <a:xfrm>
            <a:off x="379182" y="5327731"/>
            <a:ext cx="1161010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dirty="0" smtClean="0">
                <a:latin typeface="Times New Roman" panose="02020603050405020304" pitchFamily="18" charset="0"/>
                <a:cs typeface="Times New Roman" panose="02020603050405020304" pitchFamily="18" charset="0"/>
              </a:rPr>
              <a:t>Quality </a:t>
            </a:r>
            <a:r>
              <a:rPr lang="en-IN" dirty="0">
                <a:latin typeface="Times New Roman" panose="02020603050405020304" pitchFamily="18" charset="0"/>
                <a:cs typeface="Times New Roman" panose="02020603050405020304" pitchFamily="18" charset="0"/>
              </a:rPr>
              <a:t>control tool </a:t>
            </a:r>
            <a:r>
              <a:rPr lang="en-IN" dirty="0" err="1">
                <a:latin typeface="Times New Roman" panose="02020603050405020304" pitchFamily="18" charset="0"/>
                <a:cs typeface="Times New Roman" panose="02020603050405020304" pitchFamily="18" charset="0"/>
              </a:rPr>
              <a:t>FastQC</a:t>
            </a:r>
            <a:r>
              <a:rPr lang="en-IN" dirty="0">
                <a:latin typeface="Times New Roman" panose="02020603050405020304" pitchFamily="18" charset="0"/>
                <a:cs typeface="Times New Roman" panose="02020603050405020304" pitchFamily="18" charset="0"/>
              </a:rPr>
              <a:t> version 0.11.9 (</a:t>
            </a:r>
            <a:r>
              <a:rPr lang="en-IN" u="sng" dirty="0">
                <a:latin typeface="Times New Roman" panose="02020603050405020304" pitchFamily="18" charset="0"/>
                <a:cs typeface="Times New Roman" panose="02020603050405020304" pitchFamily="18" charset="0"/>
                <a:hlinkClick r:id="rId2"/>
              </a:rPr>
              <a:t>http://www.bioinformatics.babraham.ac.uk/projects/fastqc/</a:t>
            </a:r>
            <a:r>
              <a:rPr lang="en-IN" dirty="0">
                <a:latin typeface="Times New Roman" panose="02020603050405020304" pitchFamily="18" charset="0"/>
                <a:cs typeface="Times New Roman" panose="02020603050405020304" pitchFamily="18" charset="0"/>
              </a:rPr>
              <a:t>) was utilised to check the quality of the filtered reads (Andrews, 2010)</a:t>
            </a:r>
            <a:endParaRPr lang="en-IN" b="1" dirty="0">
              <a:latin typeface="Times New Roman" panose="02020603050405020304" pitchFamily="18" charset="0"/>
              <a:cs typeface="Times New Roman" panose="02020603050405020304" pitchFamily="18" charset="0"/>
            </a:endParaRPr>
          </a:p>
        </p:txBody>
      </p:sp>
      <p:sp>
        <p:nvSpPr>
          <p:cNvPr id="38" name="Down Arrow 37"/>
          <p:cNvSpPr/>
          <p:nvPr/>
        </p:nvSpPr>
        <p:spPr>
          <a:xfrm>
            <a:off x="5854407" y="6114005"/>
            <a:ext cx="530916" cy="2630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2" name="Rounded Rectangle 41"/>
          <p:cNvSpPr/>
          <p:nvPr/>
        </p:nvSpPr>
        <p:spPr>
          <a:xfrm>
            <a:off x="365327" y="3534404"/>
            <a:ext cx="11610109" cy="1390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p:cNvSpPr txBox="1"/>
          <p:nvPr/>
        </p:nvSpPr>
        <p:spPr>
          <a:xfrm>
            <a:off x="547296" y="3791138"/>
            <a:ext cx="11284485"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dirty="0">
                <a:latin typeface="Times New Roman" panose="02020603050405020304" pitchFamily="18" charset="0"/>
                <a:cs typeface="Times New Roman" panose="02020603050405020304" pitchFamily="18" charset="0"/>
              </a:rPr>
              <a:t>Filtering of the raw reads generated from Roche 454 platform was performed using </a:t>
            </a:r>
            <a:r>
              <a:rPr lang="en-IN" dirty="0" err="1">
                <a:latin typeface="Times New Roman" panose="02020603050405020304" pitchFamily="18" charset="0"/>
                <a:cs typeface="Times New Roman" panose="02020603050405020304" pitchFamily="18" charset="0"/>
              </a:rPr>
              <a:t>SolexaQA</a:t>
            </a:r>
            <a:r>
              <a:rPr lang="en-IN" dirty="0">
                <a:latin typeface="Times New Roman" panose="02020603050405020304" pitchFamily="18" charset="0"/>
                <a:cs typeface="Times New Roman" panose="02020603050405020304" pitchFamily="18" charset="0"/>
              </a:rPr>
              <a:t>++ (Cox et al., 2010) with </a:t>
            </a:r>
            <a:r>
              <a:rPr lang="en-IN" dirty="0" err="1">
                <a:latin typeface="Times New Roman" panose="02020603050405020304" pitchFamily="18" charset="0"/>
                <a:cs typeface="Times New Roman" panose="02020603050405020304" pitchFamily="18" charset="0"/>
              </a:rPr>
              <a:t>phred</a:t>
            </a:r>
            <a:r>
              <a:rPr lang="en-IN" dirty="0">
                <a:latin typeface="Times New Roman" panose="02020603050405020304" pitchFamily="18" charset="0"/>
                <a:cs typeface="Times New Roman" panose="02020603050405020304" pitchFamily="18" charset="0"/>
              </a:rPr>
              <a:t> score 20 and minimum base pair cut-off length of 50 and </a:t>
            </a:r>
            <a:r>
              <a:rPr lang="en-IN" dirty="0" err="1">
                <a:latin typeface="Times New Roman" panose="02020603050405020304" pitchFamily="18" charset="0"/>
                <a:cs typeface="Times New Roman" panose="02020603050405020304" pitchFamily="18" charset="0"/>
              </a:rPr>
              <a:t>Trimmomatic</a:t>
            </a:r>
            <a:r>
              <a:rPr lang="en-IN" dirty="0">
                <a:latin typeface="Times New Roman" panose="02020603050405020304" pitchFamily="18" charset="0"/>
                <a:cs typeface="Times New Roman" panose="02020603050405020304" pitchFamily="18" charset="0"/>
              </a:rPr>
              <a:t> version 0.39 (Bolger et al., 2014) with </a:t>
            </a:r>
            <a:r>
              <a:rPr lang="en-IN" dirty="0" err="1">
                <a:latin typeface="Times New Roman" panose="02020603050405020304" pitchFamily="18" charset="0"/>
                <a:cs typeface="Times New Roman" panose="02020603050405020304" pitchFamily="18" charset="0"/>
              </a:rPr>
              <a:t>phred</a:t>
            </a:r>
            <a:r>
              <a:rPr lang="en-IN" dirty="0">
                <a:latin typeface="Times New Roman" panose="02020603050405020304" pitchFamily="18" charset="0"/>
                <a:cs typeface="Times New Roman" panose="02020603050405020304" pitchFamily="18" charset="0"/>
              </a:rPr>
              <a:t> score 30 and minimum base pair cut-off length of 64. </a:t>
            </a:r>
            <a:endParaRPr lang="en-IN" b="1" dirty="0">
              <a:latin typeface="Times New Roman" panose="02020603050405020304" pitchFamily="18" charset="0"/>
              <a:cs typeface="Times New Roman" panose="02020603050405020304" pitchFamily="18" charset="0"/>
            </a:endParaRPr>
          </a:p>
        </p:txBody>
      </p:sp>
      <p:sp>
        <p:nvSpPr>
          <p:cNvPr id="44" name="TextBox 43"/>
          <p:cNvSpPr txBox="1"/>
          <p:nvPr/>
        </p:nvSpPr>
        <p:spPr>
          <a:xfrm>
            <a:off x="379181" y="1979037"/>
            <a:ext cx="11610109"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solidFill>
                  <a:srgbClr val="FF0000"/>
                </a:solidFill>
                <a:latin typeface="Times New Roman" panose="02020603050405020304" pitchFamily="18" charset="0"/>
                <a:cs typeface="Times New Roman" panose="02020603050405020304" pitchFamily="18" charset="0"/>
              </a:rPr>
              <a:t>While filtering the reads generated from 454 </a:t>
            </a:r>
            <a:r>
              <a:rPr lang="en-IN" b="1" dirty="0">
                <a:solidFill>
                  <a:srgbClr val="FF0000"/>
                </a:solidFill>
                <a:latin typeface="Times New Roman" panose="02020603050405020304" pitchFamily="18" charset="0"/>
                <a:cs typeface="Times New Roman" panose="02020603050405020304" pitchFamily="18" charset="0"/>
              </a:rPr>
              <a:t>(35, 40, 50 and 60bp</a:t>
            </a:r>
            <a:r>
              <a:rPr lang="en-IN" b="1" dirty="0" smtClean="0">
                <a:solidFill>
                  <a:srgbClr val="FF0000"/>
                </a:solidFill>
                <a:latin typeface="Times New Roman" panose="02020603050405020304" pitchFamily="18" charset="0"/>
                <a:cs typeface="Times New Roman" panose="02020603050405020304" pitchFamily="18" charset="0"/>
              </a:rPr>
              <a:t>) and Illumina (50 and 64bp), different cut-off length of </a:t>
            </a:r>
            <a:r>
              <a:rPr lang="en-IN" b="1" dirty="0" err="1" smtClean="0">
                <a:solidFill>
                  <a:srgbClr val="FF0000"/>
                </a:solidFill>
                <a:latin typeface="Times New Roman" panose="02020603050405020304" pitchFamily="18" charset="0"/>
                <a:cs typeface="Times New Roman" panose="02020603050405020304" pitchFamily="18" charset="0"/>
              </a:rPr>
              <a:t>bp</a:t>
            </a:r>
            <a:r>
              <a:rPr lang="en-IN" b="1" dirty="0" smtClean="0">
                <a:solidFill>
                  <a:srgbClr val="FF0000"/>
                </a:solidFill>
                <a:latin typeface="Times New Roman" panose="02020603050405020304" pitchFamily="18" charset="0"/>
                <a:cs typeface="Times New Roman" panose="02020603050405020304" pitchFamily="18" charset="0"/>
              </a:rPr>
              <a:t> was used and finally  the best 50bp for Roche454 and 64bp for Illumina were utilised.</a:t>
            </a:r>
          </a:p>
          <a:p>
            <a:pPr algn="ctr"/>
            <a:endParaRPr lang="en-US" b="1" dirty="0" smtClean="0">
              <a:solidFill>
                <a:srgbClr val="FF0000"/>
              </a:solidFill>
              <a:latin typeface="Times New Roman" panose="02020603050405020304" pitchFamily="18" charset="0"/>
              <a:cs typeface="Times New Roman" panose="02020603050405020304" pitchFamily="18" charset="0"/>
            </a:endParaRPr>
          </a:p>
          <a:p>
            <a:pPr algn="ctr"/>
            <a:r>
              <a:rPr lang="en-US" b="1" dirty="0" smtClean="0">
                <a:solidFill>
                  <a:srgbClr val="FFC000"/>
                </a:solidFill>
                <a:latin typeface="Times New Roman" panose="02020603050405020304" pitchFamily="18" charset="0"/>
                <a:cs typeface="Times New Roman" panose="02020603050405020304" pitchFamily="18" charset="0"/>
              </a:rPr>
              <a:t>The best </a:t>
            </a:r>
            <a:r>
              <a:rPr lang="en-IN" b="1" dirty="0">
                <a:solidFill>
                  <a:srgbClr val="FFC000"/>
                </a:solidFill>
                <a:latin typeface="Times New Roman" panose="02020603050405020304" pitchFamily="18" charset="0"/>
                <a:cs typeface="Times New Roman" panose="02020603050405020304" pitchFamily="18" charset="0"/>
              </a:rPr>
              <a:t>cut-off length of </a:t>
            </a:r>
            <a:r>
              <a:rPr lang="en-IN" b="1" dirty="0" err="1">
                <a:solidFill>
                  <a:srgbClr val="FFC000"/>
                </a:solidFill>
                <a:latin typeface="Times New Roman" panose="02020603050405020304" pitchFamily="18" charset="0"/>
                <a:cs typeface="Times New Roman" panose="02020603050405020304" pitchFamily="18" charset="0"/>
              </a:rPr>
              <a:t>bp</a:t>
            </a:r>
            <a:r>
              <a:rPr lang="en-IN" b="1" dirty="0">
                <a:solidFill>
                  <a:srgbClr val="FFC000"/>
                </a:solidFill>
                <a:latin typeface="Times New Roman" panose="02020603050405020304" pitchFamily="18" charset="0"/>
                <a:cs typeface="Times New Roman" panose="02020603050405020304" pitchFamily="18" charset="0"/>
              </a:rPr>
              <a:t> </a:t>
            </a:r>
            <a:r>
              <a:rPr lang="en-IN" b="1" dirty="0" smtClean="0">
                <a:solidFill>
                  <a:srgbClr val="FFC000"/>
                </a:solidFill>
                <a:latin typeface="Times New Roman" panose="02020603050405020304" pitchFamily="18" charset="0"/>
                <a:cs typeface="Times New Roman" panose="02020603050405020304" pitchFamily="18" charset="0"/>
              </a:rPr>
              <a:t>was concluded after the assembly on the basis of N50 obtained</a:t>
            </a:r>
            <a:endParaRPr lang="en-IN" b="1" dirty="0">
              <a:solidFill>
                <a:srgbClr val="FFC000"/>
              </a:solidFill>
              <a:latin typeface="Times New Roman" panose="02020603050405020304" pitchFamily="18" charset="0"/>
              <a:cs typeface="Times New Roman" panose="02020603050405020304" pitchFamily="18" charset="0"/>
            </a:endParaRPr>
          </a:p>
        </p:txBody>
      </p:sp>
      <p:sp>
        <p:nvSpPr>
          <p:cNvPr id="45" name="Down Arrow 44"/>
          <p:cNvSpPr/>
          <p:nvPr/>
        </p:nvSpPr>
        <p:spPr>
          <a:xfrm>
            <a:off x="5821435" y="3246217"/>
            <a:ext cx="530916" cy="2630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44320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7741" y="3261248"/>
            <a:ext cx="11610109" cy="671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3307858" y="3426382"/>
            <a:ext cx="570989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Assembly of the filtered reads </a:t>
            </a:r>
            <a:r>
              <a:rPr lang="en-US" b="1" smtClean="0">
                <a:latin typeface="Times New Roman" panose="02020603050405020304" pitchFamily="18" charset="0"/>
                <a:cs typeface="Times New Roman" panose="02020603050405020304" pitchFamily="18" charset="0"/>
              </a:rPr>
              <a:t>of both </a:t>
            </a:r>
            <a:r>
              <a:rPr lang="en-US" b="1" dirty="0" smtClean="0">
                <a:latin typeface="Times New Roman" panose="02020603050405020304" pitchFamily="18" charset="0"/>
                <a:cs typeface="Times New Roman" panose="02020603050405020304" pitchFamily="18" charset="0"/>
              </a:rPr>
              <a:t>454 </a:t>
            </a:r>
            <a:r>
              <a:rPr lang="en-US" b="1" smtClean="0">
                <a:latin typeface="Times New Roman" panose="02020603050405020304" pitchFamily="18" charset="0"/>
                <a:cs typeface="Times New Roman" panose="02020603050405020304" pitchFamily="18" charset="0"/>
              </a:rPr>
              <a:t>and Illumina</a:t>
            </a:r>
            <a:endParaRPr lang="en-US" b="1" dirty="0" smtClean="0">
              <a:latin typeface="Times New Roman" panose="02020603050405020304" pitchFamily="18" charset="0"/>
              <a:cs typeface="Times New Roman" panose="02020603050405020304" pitchFamily="18" charset="0"/>
            </a:endParaRPr>
          </a:p>
        </p:txBody>
      </p:sp>
      <p:sp>
        <p:nvSpPr>
          <p:cNvPr id="7" name="Rounded Rectangle 6"/>
          <p:cNvSpPr/>
          <p:nvPr/>
        </p:nvSpPr>
        <p:spPr>
          <a:xfrm>
            <a:off x="393038" y="378598"/>
            <a:ext cx="11610109" cy="1390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917171" y="612076"/>
            <a:ext cx="2042226" cy="92333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Folder 2</a:t>
            </a:r>
          </a:p>
          <a:p>
            <a:pPr algn="ctr"/>
            <a:r>
              <a:rPr lang="en-US" b="1" dirty="0" smtClean="0">
                <a:latin typeface="Times New Roman" panose="02020603050405020304" pitchFamily="18" charset="0"/>
                <a:cs typeface="Times New Roman" panose="02020603050405020304" pitchFamily="18" charset="0"/>
              </a:rPr>
              <a:t>Filtered reads and </a:t>
            </a:r>
          </a:p>
          <a:p>
            <a:pPr algn="ctr"/>
            <a:r>
              <a:rPr lang="en-US" b="1" dirty="0" err="1" smtClean="0">
                <a:latin typeface="Times New Roman" panose="02020603050405020304" pitchFamily="18" charset="0"/>
                <a:cs typeface="Times New Roman" panose="02020603050405020304" pitchFamily="18" charset="0"/>
              </a:rPr>
              <a:t>FASTqc</a:t>
            </a:r>
            <a:r>
              <a:rPr lang="en-US" b="1" dirty="0" smtClean="0">
                <a:latin typeface="Times New Roman" panose="02020603050405020304" pitchFamily="18" charset="0"/>
                <a:cs typeface="Times New Roman" panose="02020603050405020304" pitchFamily="18" charset="0"/>
              </a:rPr>
              <a:t> files</a:t>
            </a:r>
            <a:endParaRPr lang="en-IN" b="1" dirty="0">
              <a:latin typeface="Times New Roman" panose="02020603050405020304" pitchFamily="18" charset="0"/>
              <a:cs typeface="Times New Roman" panose="02020603050405020304" pitchFamily="18" charset="0"/>
            </a:endParaRPr>
          </a:p>
        </p:txBody>
      </p:sp>
      <p:cxnSp>
        <p:nvCxnSpPr>
          <p:cNvPr id="9" name="Straight Arrow Connector 8"/>
          <p:cNvCxnSpPr/>
          <p:nvPr/>
        </p:nvCxnSpPr>
        <p:spPr>
          <a:xfrm flipV="1">
            <a:off x="3277081" y="1148753"/>
            <a:ext cx="95866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4433440" y="1102587"/>
            <a:ext cx="103105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Illumina</a:t>
            </a:r>
            <a:endParaRPr lang="en-IN"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5940010" y="1102587"/>
            <a:ext cx="5309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454</a:t>
            </a:r>
            <a:endParaRPr lang="en-IN" b="1" dirty="0">
              <a:latin typeface="Times New Roman" panose="02020603050405020304" pitchFamily="18" charset="0"/>
              <a:cs typeface="Times New Roman" panose="02020603050405020304" pitchFamily="18" charset="0"/>
            </a:endParaRPr>
          </a:p>
        </p:txBody>
      </p:sp>
      <p:sp>
        <p:nvSpPr>
          <p:cNvPr id="12" name="Right Brace 11"/>
          <p:cNvSpPr/>
          <p:nvPr/>
        </p:nvSpPr>
        <p:spPr>
          <a:xfrm rot="16200000">
            <a:off x="5516204" y="413323"/>
            <a:ext cx="200891" cy="117763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3" name="TextBox 12"/>
          <p:cNvSpPr txBox="1"/>
          <p:nvPr/>
        </p:nvSpPr>
        <p:spPr>
          <a:xfrm>
            <a:off x="4805053" y="489709"/>
            <a:ext cx="162320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Filtered Reads</a:t>
            </a:r>
            <a:endParaRPr lang="en-IN" b="1" dirty="0">
              <a:latin typeface="Times New Roman" panose="02020603050405020304" pitchFamily="18" charset="0"/>
              <a:cs typeface="Times New Roman" panose="02020603050405020304" pitchFamily="18" charset="0"/>
            </a:endParaRPr>
          </a:p>
        </p:txBody>
      </p:sp>
      <p:cxnSp>
        <p:nvCxnSpPr>
          <p:cNvPr id="14" name="Straight Arrow Connector 13"/>
          <p:cNvCxnSpPr/>
          <p:nvPr/>
        </p:nvCxnSpPr>
        <p:spPr>
          <a:xfrm flipV="1">
            <a:off x="6550594" y="1037642"/>
            <a:ext cx="95866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7844929" y="437477"/>
            <a:ext cx="3820598"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F</a:t>
            </a:r>
            <a:r>
              <a:rPr lang="en-US" b="1" dirty="0" err="1" smtClean="0">
                <a:latin typeface="Times New Roman" panose="02020603050405020304" pitchFamily="18" charset="0"/>
                <a:cs typeface="Times New Roman" panose="02020603050405020304" pitchFamily="18" charset="0"/>
              </a:rPr>
              <a:t>astQc</a:t>
            </a:r>
            <a:r>
              <a:rPr lang="en-US" b="1" dirty="0" smtClean="0">
                <a:latin typeface="Times New Roman" panose="02020603050405020304" pitchFamily="18" charset="0"/>
                <a:cs typeface="Times New Roman" panose="02020603050405020304" pitchFamily="18" charset="0"/>
              </a:rPr>
              <a:t> reports of filtered reads</a:t>
            </a:r>
          </a:p>
          <a:p>
            <a:pPr algn="ctr"/>
            <a:r>
              <a:rPr lang="en-US" b="1" dirty="0" smtClean="0">
                <a:latin typeface="Times New Roman" panose="02020603050405020304" pitchFamily="18" charset="0"/>
                <a:cs typeface="Times New Roman" panose="02020603050405020304" pitchFamily="18" charset="0"/>
              </a:rPr>
              <a:t>(Ambient, Elevated and </a:t>
            </a:r>
            <a:r>
              <a:rPr lang="en-US" b="1" dirty="0" err="1" smtClean="0">
                <a:latin typeface="Times New Roman" panose="02020603050405020304" pitchFamily="18" charset="0"/>
                <a:cs typeface="Times New Roman" panose="02020603050405020304" pitchFamily="18" charset="0"/>
              </a:rPr>
              <a:t>Cotreated</a:t>
            </a:r>
            <a:r>
              <a:rPr lang="en-US" b="1" dirty="0" smtClean="0">
                <a:latin typeface="Times New Roman" panose="02020603050405020304" pitchFamily="18" charset="0"/>
                <a:cs typeface="Times New Roman" panose="02020603050405020304" pitchFamily="18" charset="0"/>
              </a:rPr>
              <a:t>) </a:t>
            </a:r>
          </a:p>
          <a:p>
            <a:pPr algn="ctr"/>
            <a:r>
              <a:rPr lang="en-US" b="1" dirty="0" smtClean="0">
                <a:latin typeface="Times New Roman" panose="02020603050405020304" pitchFamily="18" charset="0"/>
                <a:cs typeface="Times New Roman" panose="02020603050405020304" pitchFamily="18" charset="0"/>
              </a:rPr>
              <a:t>of Illumina and 454  along </a:t>
            </a:r>
          </a:p>
          <a:p>
            <a:pPr algn="ctr"/>
            <a:r>
              <a:rPr lang="en-US" b="1" dirty="0" smtClean="0">
                <a:latin typeface="Times New Roman" panose="02020603050405020304" pitchFamily="18" charset="0"/>
                <a:cs typeface="Times New Roman" panose="02020603050405020304" pitchFamily="18" charset="0"/>
              </a:rPr>
              <a:t>with their stats are in this folder</a:t>
            </a:r>
            <a:endParaRPr lang="en-IN" b="1" dirty="0">
              <a:latin typeface="Times New Roman" panose="02020603050405020304" pitchFamily="18" charset="0"/>
              <a:cs typeface="Times New Roman" panose="02020603050405020304" pitchFamily="18" charset="0"/>
            </a:endParaRPr>
          </a:p>
        </p:txBody>
      </p:sp>
      <p:sp>
        <p:nvSpPr>
          <p:cNvPr id="16" name="Down Arrow 15"/>
          <p:cNvSpPr/>
          <p:nvPr/>
        </p:nvSpPr>
        <p:spPr>
          <a:xfrm>
            <a:off x="5897338" y="1822001"/>
            <a:ext cx="530916" cy="2630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Rounded Rectangle 16"/>
          <p:cNvSpPr/>
          <p:nvPr/>
        </p:nvSpPr>
        <p:spPr>
          <a:xfrm>
            <a:off x="400413" y="2143072"/>
            <a:ext cx="11610109" cy="671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2243326" y="2308206"/>
            <a:ext cx="792428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Folder 3: Comparative stats of raw and filtered reads of both 454 and Illumina</a:t>
            </a:r>
          </a:p>
        </p:txBody>
      </p:sp>
      <p:sp>
        <p:nvSpPr>
          <p:cNvPr id="19" name="Down Arrow 18"/>
          <p:cNvSpPr/>
          <p:nvPr/>
        </p:nvSpPr>
        <p:spPr>
          <a:xfrm>
            <a:off x="5897338" y="62143"/>
            <a:ext cx="530916" cy="2630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Down Arrow 19"/>
          <p:cNvSpPr/>
          <p:nvPr/>
        </p:nvSpPr>
        <p:spPr>
          <a:xfrm>
            <a:off x="5897338" y="2930397"/>
            <a:ext cx="530916" cy="2630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1" name="Down Arrow 20"/>
          <p:cNvSpPr/>
          <p:nvPr/>
        </p:nvSpPr>
        <p:spPr>
          <a:xfrm>
            <a:off x="5932634" y="4010029"/>
            <a:ext cx="530916" cy="2630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4" name="Rounded Rectangle 23"/>
          <p:cNvSpPr/>
          <p:nvPr/>
        </p:nvSpPr>
        <p:spPr>
          <a:xfrm>
            <a:off x="1189090" y="5929745"/>
            <a:ext cx="2211617" cy="72043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latin typeface="Times New Roman" panose="02020603050405020304" pitchFamily="18" charset="0"/>
                <a:ea typeface="Calibri" panose="020F0502020204030204" pitchFamily="34" charset="0"/>
              </a:rPr>
              <a:t>Trinity version 2.14.0 (k-</a:t>
            </a:r>
            <a:r>
              <a:rPr lang="en-IN" dirty="0" err="1">
                <a:latin typeface="Times New Roman" panose="02020603050405020304" pitchFamily="18" charset="0"/>
                <a:ea typeface="Calibri" panose="020F0502020204030204" pitchFamily="34" charset="0"/>
              </a:rPr>
              <a:t>mer</a:t>
            </a:r>
            <a:r>
              <a:rPr lang="en-IN" dirty="0">
                <a:latin typeface="Times New Roman" panose="02020603050405020304" pitchFamily="18" charset="0"/>
                <a:ea typeface="Calibri" panose="020F0502020204030204" pitchFamily="34" charset="0"/>
              </a:rPr>
              <a:t> =25)</a:t>
            </a:r>
            <a:endParaRPr lang="en-IN" dirty="0"/>
          </a:p>
        </p:txBody>
      </p:sp>
      <p:sp>
        <p:nvSpPr>
          <p:cNvPr id="25" name="Rounded Rectangle 24"/>
          <p:cNvSpPr/>
          <p:nvPr/>
        </p:nvSpPr>
        <p:spPr>
          <a:xfrm>
            <a:off x="3843156" y="5929745"/>
            <a:ext cx="2211617" cy="72043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latin typeface="Times New Roman" panose="02020603050405020304" pitchFamily="18" charset="0"/>
                <a:ea typeface="Calibri" panose="020F0502020204030204" pitchFamily="34" charset="0"/>
              </a:rPr>
              <a:t>MIRA version 4.0.2</a:t>
            </a:r>
            <a:endParaRPr lang="en-IN" dirty="0"/>
          </a:p>
        </p:txBody>
      </p:sp>
      <p:sp>
        <p:nvSpPr>
          <p:cNvPr id="26" name="Rounded Rectangle 25"/>
          <p:cNvSpPr/>
          <p:nvPr/>
        </p:nvSpPr>
        <p:spPr>
          <a:xfrm>
            <a:off x="6374030" y="5929745"/>
            <a:ext cx="2211617" cy="72043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latin typeface="Times New Roman" panose="02020603050405020304" pitchFamily="18" charset="0"/>
                <a:ea typeface="Calibri" panose="020F0502020204030204" pitchFamily="34" charset="0"/>
              </a:rPr>
              <a:t>RAY version 3.0.1 (k-</a:t>
            </a:r>
            <a:r>
              <a:rPr lang="en-IN" dirty="0" err="1">
                <a:latin typeface="Times New Roman" panose="02020603050405020304" pitchFamily="18" charset="0"/>
                <a:ea typeface="Calibri" panose="020F0502020204030204" pitchFamily="34" charset="0"/>
              </a:rPr>
              <a:t>mer</a:t>
            </a:r>
            <a:r>
              <a:rPr lang="en-IN" dirty="0">
                <a:latin typeface="Times New Roman" panose="02020603050405020304" pitchFamily="18" charset="0"/>
                <a:ea typeface="Calibri" panose="020F0502020204030204" pitchFamily="34" charset="0"/>
              </a:rPr>
              <a:t> = 21)</a:t>
            </a:r>
            <a:endParaRPr lang="en-IN" dirty="0"/>
          </a:p>
        </p:txBody>
      </p:sp>
      <p:sp>
        <p:nvSpPr>
          <p:cNvPr id="27" name="Rounded Rectangle 26"/>
          <p:cNvSpPr/>
          <p:nvPr/>
        </p:nvSpPr>
        <p:spPr>
          <a:xfrm>
            <a:off x="8904904" y="5929745"/>
            <a:ext cx="2211617" cy="72043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latin typeface="Times New Roman" panose="02020603050405020304" pitchFamily="18" charset="0"/>
                <a:ea typeface="Calibri" panose="020F0502020204030204" pitchFamily="34" charset="0"/>
              </a:rPr>
              <a:t>Trans-</a:t>
            </a:r>
            <a:r>
              <a:rPr lang="en-IN" dirty="0" err="1">
                <a:latin typeface="Times New Roman" panose="02020603050405020304" pitchFamily="18" charset="0"/>
                <a:ea typeface="Calibri" panose="020F0502020204030204" pitchFamily="34" charset="0"/>
              </a:rPr>
              <a:t>ABySS</a:t>
            </a:r>
            <a:r>
              <a:rPr lang="en-IN" dirty="0">
                <a:latin typeface="Times New Roman" panose="02020603050405020304" pitchFamily="18" charset="0"/>
                <a:ea typeface="Calibri" panose="020F0502020204030204" pitchFamily="34" charset="0"/>
              </a:rPr>
              <a:t> version 2.0.1 (k-</a:t>
            </a:r>
            <a:r>
              <a:rPr lang="en-IN" dirty="0" err="1">
                <a:latin typeface="Times New Roman" panose="02020603050405020304" pitchFamily="18" charset="0"/>
                <a:ea typeface="Calibri" panose="020F0502020204030204" pitchFamily="34" charset="0"/>
              </a:rPr>
              <a:t>mer</a:t>
            </a:r>
            <a:r>
              <a:rPr lang="en-IN" dirty="0">
                <a:latin typeface="Times New Roman" panose="02020603050405020304" pitchFamily="18" charset="0"/>
                <a:ea typeface="Calibri" panose="020F0502020204030204" pitchFamily="34" charset="0"/>
              </a:rPr>
              <a:t> = 25)</a:t>
            </a:r>
            <a:endParaRPr lang="en-IN" dirty="0"/>
          </a:p>
        </p:txBody>
      </p:sp>
      <p:sp>
        <p:nvSpPr>
          <p:cNvPr id="28" name="Right Brace 27"/>
          <p:cNvSpPr/>
          <p:nvPr/>
        </p:nvSpPr>
        <p:spPr>
          <a:xfrm rot="16200000">
            <a:off x="5906554" y="1679650"/>
            <a:ext cx="580673" cy="776806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29" name="TextBox 28"/>
          <p:cNvSpPr txBox="1"/>
          <p:nvPr/>
        </p:nvSpPr>
        <p:spPr>
          <a:xfrm>
            <a:off x="357741" y="4350017"/>
            <a:ext cx="11610109"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solidFill>
                  <a:schemeClr val="tx1"/>
                </a:solidFill>
                <a:latin typeface="Times New Roman" panose="02020603050405020304" pitchFamily="18" charset="0"/>
                <a:cs typeface="Times New Roman" panose="02020603050405020304" pitchFamily="18" charset="0"/>
              </a:rPr>
              <a:t>As during filtering different cut-off criteria’s were utilised for 454 </a:t>
            </a:r>
            <a:r>
              <a:rPr lang="en-IN" b="1" dirty="0">
                <a:solidFill>
                  <a:schemeClr val="tx1"/>
                </a:solidFill>
                <a:latin typeface="Times New Roman" panose="02020603050405020304" pitchFamily="18" charset="0"/>
                <a:cs typeface="Times New Roman" panose="02020603050405020304" pitchFamily="18" charset="0"/>
              </a:rPr>
              <a:t>(35, 40, 50 and 60bp) and Illumina (50 and 64bp</a:t>
            </a:r>
            <a:r>
              <a:rPr lang="en-IN" b="1" dirty="0" smtClean="0">
                <a:solidFill>
                  <a:schemeClr val="tx1"/>
                </a:solidFill>
                <a:latin typeface="Times New Roman" panose="02020603050405020304" pitchFamily="18" charset="0"/>
                <a:cs typeface="Times New Roman" panose="02020603050405020304" pitchFamily="18" charset="0"/>
              </a:rPr>
              <a:t>),</a:t>
            </a:r>
          </a:p>
          <a:p>
            <a:pPr algn="ctr"/>
            <a:r>
              <a:rPr lang="en-IN" b="1" dirty="0" smtClean="0">
                <a:solidFill>
                  <a:schemeClr val="tx1"/>
                </a:solidFill>
                <a:latin typeface="Times New Roman" panose="02020603050405020304" pitchFamily="18" charset="0"/>
                <a:cs typeface="Times New Roman" panose="02020603050405020304" pitchFamily="18" charset="0"/>
              </a:rPr>
              <a:t>we have assembled all these  filtered file and compared the assembly stats to identify the best cut-off on the basis of N50 values of the assemblies. </a:t>
            </a:r>
            <a:r>
              <a:rPr lang="en-IN" b="1" dirty="0" smtClean="0">
                <a:solidFill>
                  <a:srgbClr val="FF0000"/>
                </a:solidFill>
                <a:latin typeface="Times New Roman" panose="02020603050405020304" pitchFamily="18" charset="0"/>
                <a:cs typeface="Times New Roman" panose="02020603050405020304" pitchFamily="18" charset="0"/>
              </a:rPr>
              <a:t>(All the information is in word file wherein path to all the directories has been added)</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5027831" y="5553960"/>
            <a:ext cx="371165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Four assemblers were used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471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ight Brace 22"/>
          <p:cNvSpPr/>
          <p:nvPr/>
        </p:nvSpPr>
        <p:spPr>
          <a:xfrm rot="16200000">
            <a:off x="5665945" y="-427127"/>
            <a:ext cx="451134" cy="381172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24" name="Rectangle 23"/>
          <p:cNvSpPr/>
          <p:nvPr/>
        </p:nvSpPr>
        <p:spPr>
          <a:xfrm>
            <a:off x="277090" y="154862"/>
            <a:ext cx="11720945" cy="12003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IN" dirty="0">
                <a:solidFill>
                  <a:schemeClr val="tx1"/>
                </a:solidFill>
                <a:latin typeface="Times New Roman" panose="02020603050405020304" pitchFamily="18" charset="0"/>
                <a:ea typeface="Calibri" panose="020F0502020204030204" pitchFamily="34" charset="0"/>
              </a:rPr>
              <a:t>MIRA assembler used in the study is a tool which is not based on K-</a:t>
            </a:r>
            <a:r>
              <a:rPr lang="en-IN" dirty="0" err="1">
                <a:solidFill>
                  <a:schemeClr val="tx1"/>
                </a:solidFill>
                <a:latin typeface="Times New Roman" panose="02020603050405020304" pitchFamily="18" charset="0"/>
                <a:ea typeface="Calibri" panose="020F0502020204030204" pitchFamily="34" charset="0"/>
              </a:rPr>
              <a:t>mers</a:t>
            </a:r>
            <a:r>
              <a:rPr lang="en-IN" dirty="0">
                <a:solidFill>
                  <a:schemeClr val="tx1"/>
                </a:solidFill>
                <a:latin typeface="Times New Roman" panose="02020603050405020304" pitchFamily="18" charset="0"/>
                <a:ea typeface="Calibri" panose="020F0502020204030204" pitchFamily="34" charset="0"/>
              </a:rPr>
              <a:t>, utilise the overlap consensus graphs and can be executed in the EST </a:t>
            </a:r>
            <a:r>
              <a:rPr lang="en-IN" dirty="0" smtClean="0">
                <a:solidFill>
                  <a:schemeClr val="tx1"/>
                </a:solidFill>
                <a:latin typeface="Times New Roman" panose="02020603050405020304" pitchFamily="18" charset="0"/>
                <a:ea typeface="Calibri" panose="020F0502020204030204" pitchFamily="34" charset="0"/>
              </a:rPr>
              <a:t>mode</a:t>
            </a:r>
          </a:p>
          <a:p>
            <a:pPr algn="ctr"/>
            <a:r>
              <a:rPr lang="en-US" b="1" dirty="0" smtClean="0">
                <a:solidFill>
                  <a:schemeClr val="tx1"/>
                </a:solidFill>
                <a:latin typeface="Times New Roman" panose="02020603050405020304" pitchFamily="18" charset="0"/>
                <a:ea typeface="Calibri" panose="020F0502020204030204" pitchFamily="34" charset="0"/>
              </a:rPr>
              <a:t>One more assembler was also used (</a:t>
            </a:r>
            <a:r>
              <a:rPr lang="en-US" b="1" dirty="0" err="1" smtClean="0">
                <a:solidFill>
                  <a:schemeClr val="tx1"/>
                </a:solidFill>
                <a:latin typeface="Times New Roman" panose="02020603050405020304" pitchFamily="18" charset="0"/>
                <a:ea typeface="Calibri" panose="020F0502020204030204" pitchFamily="34" charset="0"/>
              </a:rPr>
              <a:t>rnaSpades</a:t>
            </a:r>
            <a:r>
              <a:rPr lang="en-US" b="1" dirty="0" smtClean="0">
                <a:solidFill>
                  <a:schemeClr val="tx1"/>
                </a:solidFill>
                <a:latin typeface="Times New Roman" panose="02020603050405020304" pitchFamily="18" charset="0"/>
                <a:ea typeface="Calibri" panose="020F0502020204030204" pitchFamily="34" charset="0"/>
              </a:rPr>
              <a:t>). The stats of the assembler was not good therefore it was discarded and not included in </a:t>
            </a:r>
            <a:r>
              <a:rPr lang="en-US" b="1" smtClean="0">
                <a:solidFill>
                  <a:schemeClr val="tx1"/>
                </a:solidFill>
                <a:latin typeface="Times New Roman" panose="02020603050405020304" pitchFamily="18" charset="0"/>
                <a:ea typeface="Calibri" panose="020F0502020204030204" pitchFamily="34" charset="0"/>
              </a:rPr>
              <a:t>the study (Folder 5)</a:t>
            </a:r>
            <a:r>
              <a:rPr lang="en-IN" b="1" smtClean="0">
                <a:solidFill>
                  <a:schemeClr val="tx1"/>
                </a:solidFill>
                <a:latin typeface="Times New Roman" panose="02020603050405020304" pitchFamily="18" charset="0"/>
                <a:ea typeface="Calibri" panose="020F0502020204030204" pitchFamily="34" charset="0"/>
              </a:rPr>
              <a:t> </a:t>
            </a:r>
            <a:endParaRPr lang="en-IN" b="1" dirty="0">
              <a:solidFill>
                <a:schemeClr val="tx1"/>
              </a:solidFill>
            </a:endParaRPr>
          </a:p>
        </p:txBody>
      </p:sp>
      <p:sp>
        <p:nvSpPr>
          <p:cNvPr id="25" name="Rounded Rectangle 24"/>
          <p:cNvSpPr/>
          <p:nvPr/>
        </p:nvSpPr>
        <p:spPr>
          <a:xfrm>
            <a:off x="277090" y="1596594"/>
            <a:ext cx="5539596" cy="2625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p:cNvSpPr txBox="1"/>
          <p:nvPr/>
        </p:nvSpPr>
        <p:spPr>
          <a:xfrm>
            <a:off x="1806305" y="1706580"/>
            <a:ext cx="281590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454 reads Assembly (50bp)</a:t>
            </a:r>
            <a:endParaRPr lang="en-IN" b="1" dirty="0">
              <a:latin typeface="Times New Roman" panose="02020603050405020304" pitchFamily="18" charset="0"/>
              <a:cs typeface="Times New Roman" panose="02020603050405020304" pitchFamily="18" charset="0"/>
            </a:endParaRPr>
          </a:p>
        </p:txBody>
      </p:sp>
      <p:sp>
        <p:nvSpPr>
          <p:cNvPr id="27" name="Rounded Rectangle 26"/>
          <p:cNvSpPr/>
          <p:nvPr/>
        </p:nvSpPr>
        <p:spPr>
          <a:xfrm>
            <a:off x="621054" y="2244450"/>
            <a:ext cx="2211617" cy="66499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sz="1400" dirty="0" smtClean="0">
              <a:latin typeface="Times New Roman" panose="02020603050405020304" pitchFamily="18" charset="0"/>
              <a:ea typeface="Calibri" panose="020F0502020204030204" pitchFamily="34" charset="0"/>
            </a:endParaRPr>
          </a:p>
          <a:p>
            <a:pPr algn="ctr"/>
            <a:r>
              <a:rPr lang="en-IN" sz="1400" dirty="0" smtClean="0">
                <a:latin typeface="Times New Roman" panose="02020603050405020304" pitchFamily="18" charset="0"/>
                <a:ea typeface="Calibri" panose="020F0502020204030204" pitchFamily="34" charset="0"/>
              </a:rPr>
              <a:t>Trinity </a:t>
            </a:r>
            <a:r>
              <a:rPr lang="en-IN" sz="1400" dirty="0">
                <a:latin typeface="Times New Roman" panose="02020603050405020304" pitchFamily="18" charset="0"/>
                <a:ea typeface="Calibri" panose="020F0502020204030204" pitchFamily="34" charset="0"/>
              </a:rPr>
              <a:t>version 2.14.0 (k-</a:t>
            </a:r>
            <a:r>
              <a:rPr lang="en-IN" sz="1400" dirty="0" err="1">
                <a:latin typeface="Times New Roman" panose="02020603050405020304" pitchFamily="18" charset="0"/>
                <a:ea typeface="Calibri" panose="020F0502020204030204" pitchFamily="34" charset="0"/>
              </a:rPr>
              <a:t>mer</a:t>
            </a:r>
            <a:r>
              <a:rPr lang="en-IN" sz="1400" dirty="0">
                <a:latin typeface="Times New Roman" panose="02020603050405020304" pitchFamily="18" charset="0"/>
                <a:ea typeface="Calibri" panose="020F0502020204030204" pitchFamily="34" charset="0"/>
              </a:rPr>
              <a:t> =25</a:t>
            </a:r>
            <a:r>
              <a:rPr lang="en-IN" sz="1400" dirty="0" smtClean="0">
                <a:latin typeface="Times New Roman" panose="02020603050405020304" pitchFamily="18" charset="0"/>
                <a:ea typeface="Calibri" panose="020F0502020204030204" pitchFamily="34" charset="0"/>
              </a:rPr>
              <a:t>) </a:t>
            </a:r>
          </a:p>
          <a:p>
            <a:pPr algn="ctr"/>
            <a:r>
              <a:rPr lang="en-US" sz="1400" b="1" dirty="0" smtClean="0">
                <a:latin typeface="Times New Roman" panose="02020603050405020304" pitchFamily="18" charset="0"/>
                <a:ea typeface="Calibri" panose="020F0502020204030204" pitchFamily="34" charset="0"/>
              </a:rPr>
              <a:t>Folder:4 </a:t>
            </a:r>
            <a:endParaRPr lang="en-IN" sz="1400" b="1" dirty="0" smtClean="0">
              <a:latin typeface="Times New Roman" panose="02020603050405020304" pitchFamily="18" charset="0"/>
              <a:ea typeface="Calibri" panose="020F0502020204030204" pitchFamily="34" charset="0"/>
            </a:endParaRPr>
          </a:p>
          <a:p>
            <a:pPr algn="ctr"/>
            <a:endParaRPr lang="en-IN" sz="1400" b="1" dirty="0"/>
          </a:p>
        </p:txBody>
      </p:sp>
      <p:sp>
        <p:nvSpPr>
          <p:cNvPr id="28" name="Rounded Rectangle 27"/>
          <p:cNvSpPr/>
          <p:nvPr/>
        </p:nvSpPr>
        <p:spPr>
          <a:xfrm>
            <a:off x="3166940" y="2244449"/>
            <a:ext cx="2211617" cy="66499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latin typeface="Times New Roman" panose="02020603050405020304" pitchFamily="18" charset="0"/>
                <a:ea typeface="Calibri" panose="020F0502020204030204" pitchFamily="34" charset="0"/>
              </a:rPr>
              <a:t>MIRA version </a:t>
            </a:r>
            <a:r>
              <a:rPr lang="en-IN" sz="1400" dirty="0" smtClean="0">
                <a:latin typeface="Times New Roman" panose="02020603050405020304" pitchFamily="18" charset="0"/>
                <a:ea typeface="Calibri" panose="020F0502020204030204" pitchFamily="34" charset="0"/>
              </a:rPr>
              <a:t>4.0.2</a:t>
            </a:r>
          </a:p>
          <a:p>
            <a:pPr algn="ctr"/>
            <a:r>
              <a:rPr lang="en-US" sz="1400" b="1" smtClean="0">
                <a:latin typeface="Times New Roman" panose="02020603050405020304" pitchFamily="18" charset="0"/>
                <a:ea typeface="Calibri" panose="020F0502020204030204" pitchFamily="34" charset="0"/>
              </a:rPr>
              <a:t>Folder:7</a:t>
            </a:r>
            <a:endParaRPr lang="en-IN" sz="1400" b="1">
              <a:latin typeface="Times New Roman" panose="02020603050405020304" pitchFamily="18" charset="0"/>
              <a:ea typeface="Calibri" panose="020F0502020204030204" pitchFamily="34" charset="0"/>
            </a:endParaRPr>
          </a:p>
        </p:txBody>
      </p:sp>
      <p:sp>
        <p:nvSpPr>
          <p:cNvPr id="29" name="Rounded Rectangle 28"/>
          <p:cNvSpPr/>
          <p:nvPr/>
        </p:nvSpPr>
        <p:spPr>
          <a:xfrm>
            <a:off x="621054" y="3117380"/>
            <a:ext cx="2211617" cy="78959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sz="1400" dirty="0" smtClean="0">
              <a:latin typeface="Times New Roman" panose="02020603050405020304" pitchFamily="18" charset="0"/>
              <a:ea typeface="Calibri" panose="020F0502020204030204" pitchFamily="34" charset="0"/>
            </a:endParaRPr>
          </a:p>
          <a:p>
            <a:pPr algn="ctr"/>
            <a:r>
              <a:rPr lang="en-IN" sz="1400" dirty="0" smtClean="0">
                <a:latin typeface="Times New Roman" panose="02020603050405020304" pitchFamily="18" charset="0"/>
                <a:ea typeface="Calibri" panose="020F0502020204030204" pitchFamily="34" charset="0"/>
              </a:rPr>
              <a:t>RAY </a:t>
            </a:r>
            <a:r>
              <a:rPr lang="en-IN" sz="1400" dirty="0">
                <a:latin typeface="Times New Roman" panose="02020603050405020304" pitchFamily="18" charset="0"/>
                <a:ea typeface="Calibri" panose="020F0502020204030204" pitchFamily="34" charset="0"/>
              </a:rPr>
              <a:t>version 3.0.1 (k-</a:t>
            </a:r>
            <a:r>
              <a:rPr lang="en-IN" sz="1400" dirty="0" err="1">
                <a:latin typeface="Times New Roman" panose="02020603050405020304" pitchFamily="18" charset="0"/>
                <a:ea typeface="Calibri" panose="020F0502020204030204" pitchFamily="34" charset="0"/>
              </a:rPr>
              <a:t>mer</a:t>
            </a:r>
            <a:r>
              <a:rPr lang="en-IN" sz="1400" dirty="0">
                <a:latin typeface="Times New Roman" panose="02020603050405020304" pitchFamily="18" charset="0"/>
                <a:ea typeface="Calibri" panose="020F0502020204030204" pitchFamily="34" charset="0"/>
              </a:rPr>
              <a:t> = 21</a:t>
            </a:r>
            <a:r>
              <a:rPr lang="en-IN" sz="1400" dirty="0" smtClean="0">
                <a:latin typeface="Times New Roman" panose="02020603050405020304" pitchFamily="18" charset="0"/>
                <a:ea typeface="Calibri" panose="020F0502020204030204" pitchFamily="34" charset="0"/>
              </a:rPr>
              <a:t>)</a:t>
            </a:r>
          </a:p>
          <a:p>
            <a:pPr algn="ctr"/>
            <a:r>
              <a:rPr lang="en-US" sz="1400" b="1" smtClean="0">
                <a:latin typeface="Times New Roman" panose="02020603050405020304" pitchFamily="18" charset="0"/>
                <a:ea typeface="Calibri" panose="020F0502020204030204" pitchFamily="34" charset="0"/>
              </a:rPr>
              <a:t>Folder:6 </a:t>
            </a:r>
            <a:endParaRPr lang="en-IN" sz="1400" b="1">
              <a:latin typeface="Times New Roman" panose="02020603050405020304" pitchFamily="18" charset="0"/>
              <a:ea typeface="Calibri" panose="020F0502020204030204" pitchFamily="34" charset="0"/>
            </a:endParaRPr>
          </a:p>
          <a:p>
            <a:pPr algn="ctr"/>
            <a:endParaRPr lang="en-IN" sz="1400" dirty="0"/>
          </a:p>
        </p:txBody>
      </p:sp>
      <p:sp>
        <p:nvSpPr>
          <p:cNvPr id="30" name="Rounded Rectangle 29"/>
          <p:cNvSpPr/>
          <p:nvPr/>
        </p:nvSpPr>
        <p:spPr>
          <a:xfrm>
            <a:off x="3166940" y="3117381"/>
            <a:ext cx="2211617" cy="7895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sz="1400" dirty="0" smtClean="0">
              <a:latin typeface="Times New Roman" panose="02020603050405020304" pitchFamily="18" charset="0"/>
              <a:ea typeface="Calibri" panose="020F0502020204030204" pitchFamily="34" charset="0"/>
            </a:endParaRPr>
          </a:p>
          <a:p>
            <a:pPr algn="ctr"/>
            <a:r>
              <a:rPr lang="en-IN" sz="1400" dirty="0" smtClean="0">
                <a:latin typeface="Times New Roman" panose="02020603050405020304" pitchFamily="18" charset="0"/>
                <a:ea typeface="Calibri" panose="020F0502020204030204" pitchFamily="34" charset="0"/>
              </a:rPr>
              <a:t>Trans-</a:t>
            </a:r>
            <a:r>
              <a:rPr lang="en-IN" sz="1400" dirty="0" err="1" smtClean="0">
                <a:latin typeface="Times New Roman" panose="02020603050405020304" pitchFamily="18" charset="0"/>
                <a:ea typeface="Calibri" panose="020F0502020204030204" pitchFamily="34" charset="0"/>
              </a:rPr>
              <a:t>ABySS</a:t>
            </a:r>
            <a:r>
              <a:rPr lang="en-IN" sz="1400" dirty="0" smtClean="0">
                <a:latin typeface="Times New Roman" panose="02020603050405020304" pitchFamily="18" charset="0"/>
                <a:ea typeface="Calibri" panose="020F0502020204030204" pitchFamily="34" charset="0"/>
              </a:rPr>
              <a:t> </a:t>
            </a:r>
            <a:r>
              <a:rPr lang="en-IN" sz="1400" dirty="0">
                <a:latin typeface="Times New Roman" panose="02020603050405020304" pitchFamily="18" charset="0"/>
                <a:ea typeface="Calibri" panose="020F0502020204030204" pitchFamily="34" charset="0"/>
              </a:rPr>
              <a:t>version 2.0.1 (k-</a:t>
            </a:r>
            <a:r>
              <a:rPr lang="en-IN" sz="1400" dirty="0" err="1">
                <a:latin typeface="Times New Roman" panose="02020603050405020304" pitchFamily="18" charset="0"/>
                <a:ea typeface="Calibri" panose="020F0502020204030204" pitchFamily="34" charset="0"/>
              </a:rPr>
              <a:t>mer</a:t>
            </a:r>
            <a:r>
              <a:rPr lang="en-IN" sz="1400" dirty="0">
                <a:latin typeface="Times New Roman" panose="02020603050405020304" pitchFamily="18" charset="0"/>
                <a:ea typeface="Calibri" panose="020F0502020204030204" pitchFamily="34" charset="0"/>
              </a:rPr>
              <a:t> = 25</a:t>
            </a:r>
            <a:r>
              <a:rPr lang="en-IN" sz="1400" dirty="0" smtClean="0">
                <a:latin typeface="Times New Roman" panose="02020603050405020304" pitchFamily="18" charset="0"/>
                <a:ea typeface="Calibri" panose="020F0502020204030204" pitchFamily="34" charset="0"/>
              </a:rPr>
              <a:t>)</a:t>
            </a:r>
          </a:p>
          <a:p>
            <a:pPr algn="ctr"/>
            <a:r>
              <a:rPr lang="en-US" sz="1400" b="1" smtClean="0">
                <a:latin typeface="Times New Roman" panose="02020603050405020304" pitchFamily="18" charset="0"/>
                <a:ea typeface="Calibri" panose="020F0502020204030204" pitchFamily="34" charset="0"/>
              </a:rPr>
              <a:t>Folder:8 </a:t>
            </a:r>
            <a:endParaRPr lang="en-IN" sz="1400" b="1">
              <a:latin typeface="Times New Roman" panose="02020603050405020304" pitchFamily="18" charset="0"/>
              <a:ea typeface="Calibri" panose="020F0502020204030204" pitchFamily="34" charset="0"/>
            </a:endParaRPr>
          </a:p>
          <a:p>
            <a:pPr algn="ctr"/>
            <a:endParaRPr lang="en-IN" sz="1400" dirty="0"/>
          </a:p>
        </p:txBody>
      </p:sp>
      <p:sp>
        <p:nvSpPr>
          <p:cNvPr id="31" name="Rounded Rectangle 30"/>
          <p:cNvSpPr/>
          <p:nvPr/>
        </p:nvSpPr>
        <p:spPr>
          <a:xfrm>
            <a:off x="6347602" y="2631703"/>
            <a:ext cx="5539596" cy="1559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8272277" y="2779922"/>
            <a:ext cx="202497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Illumina Assembly</a:t>
            </a:r>
            <a:endParaRPr lang="en-IN" b="1" dirty="0">
              <a:latin typeface="Times New Roman" panose="02020603050405020304" pitchFamily="18" charset="0"/>
              <a:cs typeface="Times New Roman" panose="02020603050405020304" pitchFamily="18" charset="0"/>
            </a:endParaRPr>
          </a:p>
        </p:txBody>
      </p:sp>
      <p:sp>
        <p:nvSpPr>
          <p:cNvPr id="33" name="Rounded Rectangle 32"/>
          <p:cNvSpPr/>
          <p:nvPr/>
        </p:nvSpPr>
        <p:spPr>
          <a:xfrm>
            <a:off x="6691566" y="3317792"/>
            <a:ext cx="2211617" cy="66499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sz="1400" dirty="0" smtClean="0">
              <a:latin typeface="Times New Roman" panose="02020603050405020304" pitchFamily="18" charset="0"/>
              <a:ea typeface="Calibri" panose="020F0502020204030204" pitchFamily="34" charset="0"/>
            </a:endParaRPr>
          </a:p>
          <a:p>
            <a:pPr algn="ctr"/>
            <a:r>
              <a:rPr lang="en-IN" sz="1400" dirty="0" smtClean="0">
                <a:latin typeface="Times New Roman" panose="02020603050405020304" pitchFamily="18" charset="0"/>
                <a:ea typeface="Calibri" panose="020F0502020204030204" pitchFamily="34" charset="0"/>
              </a:rPr>
              <a:t>Trinity </a:t>
            </a:r>
            <a:r>
              <a:rPr lang="en-IN" sz="1400" dirty="0">
                <a:latin typeface="Times New Roman" panose="02020603050405020304" pitchFamily="18" charset="0"/>
                <a:ea typeface="Calibri" panose="020F0502020204030204" pitchFamily="34" charset="0"/>
              </a:rPr>
              <a:t>version 2.14.0 (k-</a:t>
            </a:r>
            <a:r>
              <a:rPr lang="en-IN" sz="1400" dirty="0" err="1">
                <a:latin typeface="Times New Roman" panose="02020603050405020304" pitchFamily="18" charset="0"/>
                <a:ea typeface="Calibri" panose="020F0502020204030204" pitchFamily="34" charset="0"/>
              </a:rPr>
              <a:t>mer</a:t>
            </a:r>
            <a:r>
              <a:rPr lang="en-IN" sz="1400" dirty="0">
                <a:latin typeface="Times New Roman" panose="02020603050405020304" pitchFamily="18" charset="0"/>
                <a:ea typeface="Calibri" panose="020F0502020204030204" pitchFamily="34" charset="0"/>
              </a:rPr>
              <a:t> =25</a:t>
            </a:r>
            <a:r>
              <a:rPr lang="en-IN" sz="1400" dirty="0" smtClean="0">
                <a:latin typeface="Times New Roman" panose="02020603050405020304" pitchFamily="18" charset="0"/>
                <a:ea typeface="Calibri" panose="020F0502020204030204" pitchFamily="34" charset="0"/>
              </a:rPr>
              <a:t>) </a:t>
            </a:r>
          </a:p>
          <a:p>
            <a:pPr algn="ctr"/>
            <a:r>
              <a:rPr lang="en-US" sz="1400" b="1" dirty="0" smtClean="0">
                <a:latin typeface="Times New Roman" panose="02020603050405020304" pitchFamily="18" charset="0"/>
                <a:ea typeface="Calibri" panose="020F0502020204030204" pitchFamily="34" charset="0"/>
              </a:rPr>
              <a:t>Folder:4 </a:t>
            </a:r>
            <a:endParaRPr lang="en-IN" sz="1400" b="1" dirty="0" smtClean="0">
              <a:latin typeface="Times New Roman" panose="02020603050405020304" pitchFamily="18" charset="0"/>
              <a:ea typeface="Calibri" panose="020F0502020204030204" pitchFamily="34" charset="0"/>
            </a:endParaRPr>
          </a:p>
          <a:p>
            <a:pPr algn="ctr"/>
            <a:endParaRPr lang="en-IN" sz="1400" b="1" dirty="0"/>
          </a:p>
        </p:txBody>
      </p:sp>
      <p:sp>
        <p:nvSpPr>
          <p:cNvPr id="34" name="Rounded Rectangle 33"/>
          <p:cNvSpPr/>
          <p:nvPr/>
        </p:nvSpPr>
        <p:spPr>
          <a:xfrm>
            <a:off x="9168971" y="3297474"/>
            <a:ext cx="2211617" cy="7895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sz="1400" dirty="0" smtClean="0">
              <a:latin typeface="Times New Roman" panose="02020603050405020304" pitchFamily="18" charset="0"/>
              <a:ea typeface="Calibri" panose="020F0502020204030204" pitchFamily="34" charset="0"/>
            </a:endParaRPr>
          </a:p>
          <a:p>
            <a:pPr algn="ctr"/>
            <a:r>
              <a:rPr lang="en-IN" sz="1400" dirty="0" smtClean="0">
                <a:latin typeface="Times New Roman" panose="02020603050405020304" pitchFamily="18" charset="0"/>
                <a:ea typeface="Calibri" panose="020F0502020204030204" pitchFamily="34" charset="0"/>
              </a:rPr>
              <a:t>Trans-</a:t>
            </a:r>
            <a:r>
              <a:rPr lang="en-IN" sz="1400" dirty="0" err="1" smtClean="0">
                <a:latin typeface="Times New Roman" panose="02020603050405020304" pitchFamily="18" charset="0"/>
                <a:ea typeface="Calibri" panose="020F0502020204030204" pitchFamily="34" charset="0"/>
              </a:rPr>
              <a:t>ABySS</a:t>
            </a:r>
            <a:r>
              <a:rPr lang="en-IN" sz="1400" dirty="0" smtClean="0">
                <a:latin typeface="Times New Roman" panose="02020603050405020304" pitchFamily="18" charset="0"/>
                <a:ea typeface="Calibri" panose="020F0502020204030204" pitchFamily="34" charset="0"/>
              </a:rPr>
              <a:t> </a:t>
            </a:r>
            <a:r>
              <a:rPr lang="en-IN" sz="1400" dirty="0">
                <a:latin typeface="Times New Roman" panose="02020603050405020304" pitchFamily="18" charset="0"/>
                <a:ea typeface="Calibri" panose="020F0502020204030204" pitchFamily="34" charset="0"/>
              </a:rPr>
              <a:t>version 2.0.1 (k-</a:t>
            </a:r>
            <a:r>
              <a:rPr lang="en-IN" sz="1400" dirty="0" err="1">
                <a:latin typeface="Times New Roman" panose="02020603050405020304" pitchFamily="18" charset="0"/>
                <a:ea typeface="Calibri" panose="020F0502020204030204" pitchFamily="34" charset="0"/>
              </a:rPr>
              <a:t>mer</a:t>
            </a:r>
            <a:r>
              <a:rPr lang="en-IN" sz="1400" dirty="0">
                <a:latin typeface="Times New Roman" panose="02020603050405020304" pitchFamily="18" charset="0"/>
                <a:ea typeface="Calibri" panose="020F0502020204030204" pitchFamily="34" charset="0"/>
              </a:rPr>
              <a:t> = 25</a:t>
            </a:r>
            <a:r>
              <a:rPr lang="en-IN" sz="1400" dirty="0" smtClean="0">
                <a:latin typeface="Times New Roman" panose="02020603050405020304" pitchFamily="18" charset="0"/>
                <a:ea typeface="Calibri" panose="020F0502020204030204" pitchFamily="34" charset="0"/>
              </a:rPr>
              <a:t>)</a:t>
            </a:r>
          </a:p>
          <a:p>
            <a:pPr algn="ctr"/>
            <a:r>
              <a:rPr lang="en-US" sz="1400" b="1" dirty="0" smtClean="0">
                <a:latin typeface="Times New Roman" panose="02020603050405020304" pitchFamily="18" charset="0"/>
                <a:ea typeface="Calibri" panose="020F0502020204030204" pitchFamily="34" charset="0"/>
              </a:rPr>
              <a:t>Folder:8 </a:t>
            </a:r>
            <a:endParaRPr lang="en-IN" sz="1400" b="1" dirty="0">
              <a:latin typeface="Times New Roman" panose="02020603050405020304" pitchFamily="18" charset="0"/>
              <a:ea typeface="Calibri" panose="020F0502020204030204" pitchFamily="34" charset="0"/>
            </a:endParaRPr>
          </a:p>
          <a:p>
            <a:pPr algn="ctr"/>
            <a:endParaRPr lang="en-IN" sz="1400" dirty="0"/>
          </a:p>
        </p:txBody>
      </p:sp>
      <p:sp>
        <p:nvSpPr>
          <p:cNvPr id="35" name="TextBox 34"/>
          <p:cNvSpPr txBox="1"/>
          <p:nvPr/>
        </p:nvSpPr>
        <p:spPr>
          <a:xfrm>
            <a:off x="6589432" y="1619255"/>
            <a:ext cx="5055935"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For Illumina Assembly only two assemblers were </a:t>
            </a:r>
          </a:p>
          <a:p>
            <a:pPr algn="ctr"/>
            <a:r>
              <a:rPr lang="en-US" b="1" dirty="0" smtClean="0">
                <a:latin typeface="Times New Roman" panose="02020603050405020304" pitchFamily="18" charset="0"/>
                <a:cs typeface="Times New Roman" panose="02020603050405020304" pitchFamily="18" charset="0"/>
              </a:rPr>
              <a:t>used</a:t>
            </a:r>
            <a:endParaRPr lang="en-IN" b="1" dirty="0">
              <a:latin typeface="Times New Roman" panose="02020603050405020304" pitchFamily="18" charset="0"/>
              <a:cs typeface="Times New Roman" panose="02020603050405020304" pitchFamily="18" charset="0"/>
            </a:endParaRPr>
          </a:p>
        </p:txBody>
      </p:sp>
      <p:sp>
        <p:nvSpPr>
          <p:cNvPr id="36" name="Down Arrow 35"/>
          <p:cNvSpPr/>
          <p:nvPr/>
        </p:nvSpPr>
        <p:spPr>
          <a:xfrm>
            <a:off x="8851942" y="2308290"/>
            <a:ext cx="530916" cy="2630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7" name="Rounded Rectangle 36"/>
          <p:cNvSpPr/>
          <p:nvPr/>
        </p:nvSpPr>
        <p:spPr>
          <a:xfrm>
            <a:off x="277090" y="4348237"/>
            <a:ext cx="5375565" cy="137368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b="1" dirty="0" smtClean="0">
                <a:latin typeface="Times New Roman" panose="02020603050405020304" pitchFamily="18" charset="0"/>
                <a:ea typeface="Calibri" panose="020F0502020204030204" pitchFamily="34" charset="0"/>
              </a:rPr>
              <a:t>Folder 11: The assembly of 454 reads (35bp) was also performed as </a:t>
            </a:r>
            <a:r>
              <a:rPr lang="en-US" sz="1600" b="1" dirty="0" err="1" smtClean="0">
                <a:latin typeface="Times New Roman" panose="02020603050405020304" pitchFamily="18" charset="0"/>
                <a:ea typeface="Calibri" panose="020F0502020204030204" pitchFamily="34" charset="0"/>
              </a:rPr>
              <a:t>Dr</a:t>
            </a:r>
            <a:r>
              <a:rPr lang="en-US" sz="1600" b="1" dirty="0" smtClean="0">
                <a:latin typeface="Times New Roman" panose="02020603050405020304" pitchFamily="18" charset="0"/>
                <a:ea typeface="Calibri" panose="020F0502020204030204" pitchFamily="34" charset="0"/>
              </a:rPr>
              <a:t> </a:t>
            </a:r>
            <a:r>
              <a:rPr lang="en-US" sz="1600" b="1" dirty="0" err="1" smtClean="0">
                <a:latin typeface="Times New Roman" panose="02020603050405020304" pitchFamily="18" charset="0"/>
                <a:ea typeface="Calibri" panose="020F0502020204030204" pitchFamily="34" charset="0"/>
              </a:rPr>
              <a:t>Rajora</a:t>
            </a:r>
            <a:r>
              <a:rPr lang="en-US" sz="1600" b="1" dirty="0" smtClean="0">
                <a:latin typeface="Times New Roman" panose="02020603050405020304" pitchFamily="18" charset="0"/>
                <a:ea typeface="Calibri" panose="020F0502020204030204" pitchFamily="34" charset="0"/>
              </a:rPr>
              <a:t> wanted to compare the results (so that we should not loose any transcript or gene).</a:t>
            </a:r>
          </a:p>
          <a:p>
            <a:pPr algn="ctr"/>
            <a:r>
              <a:rPr lang="en-US" sz="1600" b="1" dirty="0" smtClean="0">
                <a:latin typeface="Times New Roman" panose="02020603050405020304" pitchFamily="18" charset="0"/>
                <a:ea typeface="Calibri" panose="020F0502020204030204" pitchFamily="34" charset="0"/>
              </a:rPr>
              <a:t>However, the N50 was very poor so we decided not to use it and proceeded with 50bp cutoff</a:t>
            </a:r>
            <a:endParaRPr lang="en-IN" sz="1600" b="1" dirty="0">
              <a:latin typeface="Times New Roman" panose="02020603050405020304" pitchFamily="18" charset="0"/>
              <a:ea typeface="Calibri" panose="020F0502020204030204" pitchFamily="34" charset="0"/>
            </a:endParaRPr>
          </a:p>
        </p:txBody>
      </p:sp>
      <p:sp>
        <p:nvSpPr>
          <p:cNvPr id="17" name="Down Arrow 16"/>
          <p:cNvSpPr/>
          <p:nvPr/>
        </p:nvSpPr>
        <p:spPr>
          <a:xfrm>
            <a:off x="5803137" y="5616176"/>
            <a:ext cx="530916" cy="2630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Rounded Rectangle 17"/>
          <p:cNvSpPr/>
          <p:nvPr/>
        </p:nvSpPr>
        <p:spPr>
          <a:xfrm>
            <a:off x="4017815" y="5967350"/>
            <a:ext cx="4171332" cy="5740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4622205" y="6069689"/>
            <a:ext cx="289278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Folder 17: BUSCO analysis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9545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61867" y="175727"/>
            <a:ext cx="11610109" cy="1306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26616" y="374388"/>
            <a:ext cx="11252763"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Folder 17: </a:t>
            </a: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quality and completeness of the assemblies was evaluated using </a:t>
            </a:r>
            <a:r>
              <a:rPr lang="en-IN" b="1" dirty="0">
                <a:latin typeface="Times New Roman" panose="02020603050405020304" pitchFamily="18" charset="0"/>
                <a:cs typeface="Times New Roman" panose="02020603050405020304" pitchFamily="18" charset="0"/>
              </a:rPr>
              <a:t>BUSCO (Benchmarking Universal Single Copy Orthologs) </a:t>
            </a:r>
            <a:r>
              <a:rPr lang="en-IN" dirty="0">
                <a:latin typeface="Times New Roman" panose="02020603050405020304" pitchFamily="18" charset="0"/>
                <a:cs typeface="Times New Roman" panose="02020603050405020304" pitchFamily="18" charset="0"/>
              </a:rPr>
              <a:t>test and the assemblies were searched for gene content that was found conserved in all plants with the lineage dataset of embryophyta_odb10 (number of genomes: 50, number of BUSCOs: 1614) (Simão et al., 2015). </a:t>
            </a:r>
            <a:endParaRPr lang="en-US" b="1" dirty="0" smtClean="0">
              <a:latin typeface="Times New Roman" panose="02020603050405020304" pitchFamily="18" charset="0"/>
              <a:cs typeface="Times New Roman" panose="02020603050405020304" pitchFamily="18" charset="0"/>
            </a:endParaRPr>
          </a:p>
        </p:txBody>
      </p:sp>
      <p:sp>
        <p:nvSpPr>
          <p:cNvPr id="6" name="Down Arrow 5"/>
          <p:cNvSpPr/>
          <p:nvPr/>
        </p:nvSpPr>
        <p:spPr>
          <a:xfrm>
            <a:off x="5522081" y="1549549"/>
            <a:ext cx="530916" cy="2630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ounded Rectangle 7"/>
          <p:cNvSpPr/>
          <p:nvPr/>
        </p:nvSpPr>
        <p:spPr>
          <a:xfrm>
            <a:off x="232719" y="1879759"/>
            <a:ext cx="11610109" cy="15053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12691" y="2036855"/>
            <a:ext cx="11252763"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latin typeface="Times New Roman" panose="02020603050405020304" pitchFamily="18" charset="0"/>
                <a:ea typeface="Calibri" panose="020F0502020204030204" pitchFamily="34" charset="0"/>
                <a:cs typeface="Times New Roman" panose="02020603050405020304" pitchFamily="18" charset="0"/>
              </a:rPr>
              <a:t>Folder 12 and 13: </a:t>
            </a:r>
            <a:r>
              <a:rPr lang="en-IN" dirty="0" smtClean="0">
                <a:latin typeface="Times New Roman" panose="02020603050405020304" pitchFamily="18" charset="0"/>
                <a:ea typeface="Calibri" panose="020F0502020204030204" pitchFamily="34" charset="0"/>
                <a:cs typeface="Times New Roman" panose="02020603050405020304" pitchFamily="18" charset="0"/>
              </a:rPr>
              <a:t>The </a:t>
            </a:r>
            <a:r>
              <a:rPr lang="en-IN" dirty="0">
                <a:latin typeface="Times New Roman" panose="02020603050405020304" pitchFamily="18" charset="0"/>
                <a:ea typeface="Calibri" panose="020F0502020204030204" pitchFamily="34" charset="0"/>
                <a:cs typeface="Times New Roman" panose="02020603050405020304" pitchFamily="18" charset="0"/>
              </a:rPr>
              <a:t>assembled transcripts/</a:t>
            </a:r>
            <a:r>
              <a:rPr lang="en-IN" dirty="0" err="1">
                <a:latin typeface="Times New Roman" panose="02020603050405020304" pitchFamily="18" charset="0"/>
                <a:ea typeface="Calibri" panose="020F0502020204030204" pitchFamily="34" charset="0"/>
                <a:cs typeface="Times New Roman" panose="02020603050405020304" pitchFamily="18" charset="0"/>
              </a:rPr>
              <a:t>unigenes</a:t>
            </a:r>
            <a:r>
              <a:rPr lang="en-IN" dirty="0">
                <a:latin typeface="Times New Roman" panose="02020603050405020304" pitchFamily="18" charset="0"/>
                <a:ea typeface="Calibri" panose="020F0502020204030204" pitchFamily="34" charset="0"/>
                <a:cs typeface="Times New Roman" panose="02020603050405020304" pitchFamily="18" charset="0"/>
              </a:rPr>
              <a:t> were clustered using </a:t>
            </a:r>
            <a:r>
              <a:rPr lang="en-IN" b="1" dirty="0">
                <a:latin typeface="Times New Roman" panose="02020603050405020304" pitchFamily="18" charset="0"/>
                <a:ea typeface="Calibri" panose="020F0502020204030204" pitchFamily="34" charset="0"/>
                <a:cs typeface="Times New Roman" panose="02020603050405020304" pitchFamily="18" charset="0"/>
              </a:rPr>
              <a:t>CD-hit clustering tool version 4.8.1 </a:t>
            </a:r>
            <a:r>
              <a:rPr lang="en-IN" dirty="0">
                <a:latin typeface="Times New Roman" panose="02020603050405020304" pitchFamily="18" charset="0"/>
                <a:ea typeface="Calibri" panose="020F0502020204030204" pitchFamily="34" charset="0"/>
                <a:cs typeface="Times New Roman" panose="02020603050405020304" pitchFamily="18" charset="0"/>
              </a:rPr>
              <a:t>based on 90%sequence similarity (</a:t>
            </a:r>
            <a:r>
              <a:rPr lang="en-IN"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Fu et al., 2012</a:t>
            </a:r>
            <a:r>
              <a:rPr lang="en-IN" dirty="0">
                <a:latin typeface="Times New Roman" panose="02020603050405020304" pitchFamily="18" charset="0"/>
                <a:ea typeface="Calibri" panose="020F0502020204030204" pitchFamily="34" charset="0"/>
                <a:cs typeface="Times New Roman" panose="02020603050405020304" pitchFamily="18" charset="0"/>
              </a:rPr>
              <a:t>). Further, </a:t>
            </a:r>
            <a:r>
              <a:rPr lang="en-IN" b="1" dirty="0" err="1">
                <a:latin typeface="Times New Roman" panose="02020603050405020304" pitchFamily="18" charset="0"/>
                <a:ea typeface="Calibri" panose="020F0502020204030204" pitchFamily="34" charset="0"/>
                <a:cs typeface="Times New Roman" panose="02020603050405020304" pitchFamily="18" charset="0"/>
              </a:rPr>
              <a:t>TransDecoder</a:t>
            </a:r>
            <a:r>
              <a:rPr lang="en-IN" b="1" dirty="0">
                <a:latin typeface="Times New Roman" panose="02020603050405020304" pitchFamily="18" charset="0"/>
                <a:ea typeface="Calibri" panose="020F0502020204030204" pitchFamily="34" charset="0"/>
                <a:cs typeface="Times New Roman" panose="02020603050405020304" pitchFamily="18" charset="0"/>
              </a:rPr>
              <a:t> version 5.5.0 </a:t>
            </a:r>
            <a:r>
              <a:rPr lang="en-IN" dirty="0">
                <a:latin typeface="Times New Roman" panose="02020603050405020304" pitchFamily="18" charset="0"/>
                <a:ea typeface="Calibri" panose="020F0502020204030204" pitchFamily="34" charset="0"/>
                <a:cs typeface="Times New Roman" panose="02020603050405020304" pitchFamily="18" charset="0"/>
              </a:rPr>
              <a:t>was used to identify the candidate coding region within the assembled transcripts and to predict the longest open reading frames (ORFs) on the basis of log-likelihood score (</a:t>
            </a:r>
            <a:r>
              <a:rPr lang="en-IN"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2"/>
              </a:rPr>
              <a:t>https://transdecoder.github.io/</a:t>
            </a: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10" name="Down Arrow 9"/>
          <p:cNvSpPr/>
          <p:nvPr/>
        </p:nvSpPr>
        <p:spPr>
          <a:xfrm>
            <a:off x="5559984" y="3452242"/>
            <a:ext cx="530916" cy="2630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ounded Rectangle 10"/>
          <p:cNvSpPr/>
          <p:nvPr/>
        </p:nvSpPr>
        <p:spPr>
          <a:xfrm>
            <a:off x="247942" y="3782452"/>
            <a:ext cx="11610109" cy="12190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427914" y="3939548"/>
            <a:ext cx="11252763"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latin typeface="Times New Roman" panose="02020603050405020304" pitchFamily="18" charset="0"/>
                <a:ea typeface="Calibri" panose="020F0502020204030204" pitchFamily="34" charset="0"/>
                <a:cs typeface="Times New Roman" panose="02020603050405020304" pitchFamily="18" charset="0"/>
              </a:rPr>
              <a:t>Folder 15: Functional annotation with various public databases</a:t>
            </a:r>
          </a:p>
          <a:p>
            <a:pPr algn="ctr"/>
            <a:r>
              <a:rPr lang="en-US" dirty="0" smtClean="0">
                <a:latin typeface="Times New Roman" panose="02020603050405020304" pitchFamily="18" charset="0"/>
                <a:cs typeface="Times New Roman" panose="02020603050405020304" pitchFamily="18" charset="0"/>
              </a:rPr>
              <a:t>I have used the annotation which I obtained after Blast2GO analysis. For the Blast2GO analysis, the Blast and InterProScan was performed on Narval and the output files were used in the Blast2GO tool.</a:t>
            </a:r>
            <a:endParaRPr lang="en-IN" dirty="0">
              <a:latin typeface="Times New Roman" panose="02020603050405020304" pitchFamily="18" charset="0"/>
              <a:cs typeface="Times New Roman" panose="02020603050405020304" pitchFamily="18" charset="0"/>
            </a:endParaRPr>
          </a:p>
        </p:txBody>
      </p:sp>
      <p:sp>
        <p:nvSpPr>
          <p:cNvPr id="13" name="Down Arrow 12"/>
          <p:cNvSpPr/>
          <p:nvPr/>
        </p:nvSpPr>
        <p:spPr>
          <a:xfrm>
            <a:off x="5576059" y="5073466"/>
            <a:ext cx="530916" cy="2630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ounded Rectangle 13"/>
          <p:cNvSpPr/>
          <p:nvPr/>
        </p:nvSpPr>
        <p:spPr>
          <a:xfrm>
            <a:off x="1193720" y="5419599"/>
            <a:ext cx="1069200" cy="47551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dirty="0" smtClean="0">
              <a:latin typeface="Times New Roman" panose="02020603050405020304" pitchFamily="18" charset="0"/>
              <a:ea typeface="Calibri" panose="020F0502020204030204" pitchFamily="34" charset="0"/>
            </a:endParaRPr>
          </a:p>
          <a:p>
            <a:pPr algn="ctr"/>
            <a:r>
              <a:rPr lang="en-US" dirty="0" smtClean="0">
                <a:latin typeface="Times New Roman" panose="02020603050405020304" pitchFamily="18" charset="0"/>
                <a:ea typeface="Calibri" panose="020F0502020204030204" pitchFamily="34" charset="0"/>
              </a:rPr>
              <a:t>nrBlast</a:t>
            </a:r>
            <a:endParaRPr lang="en-IN" dirty="0" smtClean="0">
              <a:latin typeface="Times New Roman" panose="02020603050405020304" pitchFamily="18" charset="0"/>
              <a:ea typeface="Calibri" panose="020F0502020204030204" pitchFamily="34" charset="0"/>
            </a:endParaRPr>
          </a:p>
          <a:p>
            <a:pPr algn="ctr"/>
            <a:endParaRPr lang="en-IN" sz="1400" dirty="0"/>
          </a:p>
        </p:txBody>
      </p:sp>
      <p:sp>
        <p:nvSpPr>
          <p:cNvPr id="15" name="Rounded Rectangle 14"/>
          <p:cNvSpPr/>
          <p:nvPr/>
        </p:nvSpPr>
        <p:spPr>
          <a:xfrm>
            <a:off x="2648447" y="5419599"/>
            <a:ext cx="1069200" cy="47551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dirty="0" smtClean="0">
              <a:latin typeface="Times New Roman" panose="02020603050405020304" pitchFamily="18" charset="0"/>
              <a:ea typeface="Calibri" panose="020F0502020204030204" pitchFamily="34" charset="0"/>
            </a:endParaRPr>
          </a:p>
          <a:p>
            <a:pPr algn="ctr"/>
            <a:r>
              <a:rPr lang="en-US" sz="1600" dirty="0" smtClean="0">
                <a:latin typeface="Times New Roman" panose="02020603050405020304" pitchFamily="18" charset="0"/>
                <a:ea typeface="Calibri" panose="020F0502020204030204" pitchFamily="34" charset="0"/>
              </a:rPr>
              <a:t>Blast2GO</a:t>
            </a:r>
            <a:endParaRPr lang="en-IN" sz="1600" dirty="0" smtClean="0">
              <a:latin typeface="Times New Roman" panose="02020603050405020304" pitchFamily="18" charset="0"/>
              <a:ea typeface="Calibri" panose="020F0502020204030204" pitchFamily="34" charset="0"/>
            </a:endParaRPr>
          </a:p>
          <a:p>
            <a:pPr algn="ctr"/>
            <a:endParaRPr lang="en-IN" sz="1600" dirty="0"/>
          </a:p>
        </p:txBody>
      </p:sp>
      <p:sp>
        <p:nvSpPr>
          <p:cNvPr id="16" name="Rounded Rectangle 15"/>
          <p:cNvSpPr/>
          <p:nvPr/>
        </p:nvSpPr>
        <p:spPr>
          <a:xfrm>
            <a:off x="3992338" y="5419599"/>
            <a:ext cx="1069200" cy="47551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dirty="0" smtClean="0">
              <a:latin typeface="Times New Roman" panose="02020603050405020304" pitchFamily="18" charset="0"/>
              <a:ea typeface="Calibri" panose="020F0502020204030204" pitchFamily="34" charset="0"/>
            </a:endParaRPr>
          </a:p>
          <a:p>
            <a:pPr algn="ctr"/>
            <a:r>
              <a:rPr lang="en-US" sz="1600" dirty="0" smtClean="0">
                <a:latin typeface="Times New Roman" panose="02020603050405020304" pitchFamily="18" charset="0"/>
                <a:ea typeface="Calibri" panose="020F0502020204030204" pitchFamily="34" charset="0"/>
              </a:rPr>
              <a:t>SwissProt</a:t>
            </a:r>
            <a:endParaRPr lang="en-IN" sz="1600" dirty="0" smtClean="0">
              <a:latin typeface="Times New Roman" panose="02020603050405020304" pitchFamily="18" charset="0"/>
              <a:ea typeface="Calibri" panose="020F0502020204030204" pitchFamily="34" charset="0"/>
            </a:endParaRPr>
          </a:p>
          <a:p>
            <a:pPr algn="ctr"/>
            <a:endParaRPr lang="en-IN" sz="1600" dirty="0"/>
          </a:p>
        </p:txBody>
      </p:sp>
      <p:sp>
        <p:nvSpPr>
          <p:cNvPr id="17" name="Rounded Rectangle 16"/>
          <p:cNvSpPr/>
          <p:nvPr/>
        </p:nvSpPr>
        <p:spPr>
          <a:xfrm>
            <a:off x="5360276" y="5419599"/>
            <a:ext cx="1069200" cy="47551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dirty="0" smtClean="0">
              <a:latin typeface="Times New Roman" panose="02020603050405020304" pitchFamily="18" charset="0"/>
              <a:ea typeface="Calibri" panose="020F0502020204030204" pitchFamily="34" charset="0"/>
            </a:endParaRPr>
          </a:p>
          <a:p>
            <a:pPr algn="ctr"/>
            <a:r>
              <a:rPr lang="en-US" sz="1600" dirty="0" smtClean="0">
                <a:latin typeface="Times New Roman" panose="02020603050405020304" pitchFamily="18" charset="0"/>
                <a:ea typeface="Calibri" panose="020F0502020204030204" pitchFamily="34" charset="0"/>
              </a:rPr>
              <a:t>TFdb</a:t>
            </a:r>
            <a:endParaRPr lang="en-IN" sz="1600" dirty="0" smtClean="0">
              <a:latin typeface="Times New Roman" panose="02020603050405020304" pitchFamily="18" charset="0"/>
              <a:ea typeface="Calibri" panose="020F0502020204030204" pitchFamily="34" charset="0"/>
            </a:endParaRPr>
          </a:p>
          <a:p>
            <a:pPr algn="ctr"/>
            <a:endParaRPr lang="en-IN" sz="1600" dirty="0"/>
          </a:p>
        </p:txBody>
      </p:sp>
      <p:sp>
        <p:nvSpPr>
          <p:cNvPr id="18" name="Rounded Rectangle 17"/>
          <p:cNvSpPr/>
          <p:nvPr/>
        </p:nvSpPr>
        <p:spPr>
          <a:xfrm>
            <a:off x="6713099" y="5419599"/>
            <a:ext cx="1069200" cy="47551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dirty="0" smtClean="0">
              <a:latin typeface="Times New Roman" panose="02020603050405020304" pitchFamily="18" charset="0"/>
              <a:ea typeface="Calibri" panose="020F0502020204030204" pitchFamily="34" charset="0"/>
            </a:endParaRPr>
          </a:p>
          <a:p>
            <a:pPr algn="ctr"/>
            <a:r>
              <a:rPr lang="en-US" sz="1600" dirty="0" smtClean="0">
                <a:latin typeface="Times New Roman" panose="02020603050405020304" pitchFamily="18" charset="0"/>
                <a:ea typeface="Calibri" panose="020F0502020204030204" pitchFamily="34" charset="0"/>
              </a:rPr>
              <a:t>TAIR</a:t>
            </a:r>
            <a:endParaRPr lang="en-IN" sz="1600" dirty="0" smtClean="0">
              <a:latin typeface="Times New Roman" panose="02020603050405020304" pitchFamily="18" charset="0"/>
              <a:ea typeface="Calibri" panose="020F0502020204030204" pitchFamily="34" charset="0"/>
            </a:endParaRPr>
          </a:p>
          <a:p>
            <a:pPr algn="ctr"/>
            <a:endParaRPr lang="en-IN" sz="1600" dirty="0"/>
          </a:p>
        </p:txBody>
      </p:sp>
      <p:sp>
        <p:nvSpPr>
          <p:cNvPr id="19" name="Rounded Rectangle 18"/>
          <p:cNvSpPr/>
          <p:nvPr/>
        </p:nvSpPr>
        <p:spPr>
          <a:xfrm>
            <a:off x="8179333" y="5419599"/>
            <a:ext cx="1327165" cy="47551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dirty="0" smtClean="0">
              <a:latin typeface="Times New Roman" panose="02020603050405020304" pitchFamily="18" charset="0"/>
              <a:ea typeface="Calibri" panose="020F0502020204030204" pitchFamily="34" charset="0"/>
            </a:endParaRPr>
          </a:p>
          <a:p>
            <a:pPr algn="ctr"/>
            <a:r>
              <a:rPr lang="en-US" sz="1600" dirty="0" smtClean="0">
                <a:latin typeface="Times New Roman" panose="02020603050405020304" pitchFamily="18" charset="0"/>
                <a:ea typeface="Calibri" panose="020F0502020204030204" pitchFamily="34" charset="0"/>
              </a:rPr>
              <a:t>InterProScan</a:t>
            </a:r>
            <a:endParaRPr lang="en-IN" sz="1600" dirty="0" smtClean="0">
              <a:latin typeface="Times New Roman" panose="02020603050405020304" pitchFamily="18" charset="0"/>
              <a:ea typeface="Calibri" panose="020F0502020204030204" pitchFamily="34" charset="0"/>
            </a:endParaRPr>
          </a:p>
          <a:p>
            <a:pPr algn="ctr"/>
            <a:endParaRPr lang="en-IN" sz="1600" dirty="0"/>
          </a:p>
        </p:txBody>
      </p:sp>
      <p:sp>
        <p:nvSpPr>
          <p:cNvPr id="20" name="Down Arrow 19"/>
          <p:cNvSpPr/>
          <p:nvPr/>
        </p:nvSpPr>
        <p:spPr>
          <a:xfrm>
            <a:off x="5629418" y="5978147"/>
            <a:ext cx="530916" cy="2630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1" name="Rounded Rectangle 20"/>
          <p:cNvSpPr/>
          <p:nvPr/>
        </p:nvSpPr>
        <p:spPr>
          <a:xfrm>
            <a:off x="1579419" y="6296823"/>
            <a:ext cx="8520545" cy="36721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dirty="0" smtClean="0">
              <a:latin typeface="Times New Roman" panose="02020603050405020304" pitchFamily="18" charset="0"/>
              <a:ea typeface="Calibri" panose="020F0502020204030204" pitchFamily="34" charset="0"/>
            </a:endParaRPr>
          </a:p>
          <a:p>
            <a:pPr algn="ctr"/>
            <a:r>
              <a:rPr lang="en-US" sz="1600" dirty="0" smtClean="0">
                <a:latin typeface="Times New Roman" panose="02020603050405020304" pitchFamily="18" charset="0"/>
                <a:ea typeface="Calibri" panose="020F0502020204030204" pitchFamily="34" charset="0"/>
              </a:rPr>
              <a:t>In the manuscript, I have considered the annotation which I got after Blast2GO analysis  </a:t>
            </a:r>
            <a:endParaRPr lang="en-IN" sz="1600" dirty="0" smtClean="0">
              <a:latin typeface="Times New Roman" panose="02020603050405020304" pitchFamily="18" charset="0"/>
              <a:ea typeface="Calibri" panose="020F0502020204030204" pitchFamily="34" charset="0"/>
            </a:endParaRPr>
          </a:p>
          <a:p>
            <a:pPr algn="ctr"/>
            <a:endParaRPr lang="en-IN" sz="1600" dirty="0"/>
          </a:p>
        </p:txBody>
      </p:sp>
      <p:sp>
        <p:nvSpPr>
          <p:cNvPr id="22" name="Rounded Rectangle 21"/>
          <p:cNvSpPr/>
          <p:nvPr/>
        </p:nvSpPr>
        <p:spPr>
          <a:xfrm>
            <a:off x="9903532" y="5419598"/>
            <a:ext cx="1069200" cy="47551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dirty="0" smtClean="0">
              <a:latin typeface="Times New Roman" panose="02020603050405020304" pitchFamily="18" charset="0"/>
              <a:ea typeface="Calibri" panose="020F0502020204030204" pitchFamily="34" charset="0"/>
            </a:endParaRPr>
          </a:p>
          <a:p>
            <a:pPr algn="ctr"/>
            <a:r>
              <a:rPr lang="en-US" sz="1600" dirty="0" smtClean="0">
                <a:latin typeface="Times New Roman" panose="02020603050405020304" pitchFamily="18" charset="0"/>
                <a:ea typeface="Calibri" panose="020F0502020204030204" pitchFamily="34" charset="0"/>
              </a:rPr>
              <a:t>KEGG</a:t>
            </a:r>
            <a:endParaRPr lang="en-IN" sz="1600" dirty="0" smtClean="0">
              <a:latin typeface="Times New Roman" panose="02020603050405020304" pitchFamily="18" charset="0"/>
              <a:ea typeface="Calibri" panose="020F0502020204030204" pitchFamily="34" charset="0"/>
            </a:endParaRPr>
          </a:p>
          <a:p>
            <a:pPr algn="ctr"/>
            <a:endParaRPr lang="en-IN" sz="1600" dirty="0"/>
          </a:p>
        </p:txBody>
      </p:sp>
    </p:spTree>
    <p:extLst>
      <p:ext uri="{BB962C8B-B14F-4D97-AF65-F5344CB8AC3E}">
        <p14:creationId xmlns:p14="http://schemas.microsoft.com/office/powerpoint/2010/main" val="4250820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wn Arrow 3"/>
          <p:cNvSpPr/>
          <p:nvPr/>
        </p:nvSpPr>
        <p:spPr>
          <a:xfrm>
            <a:off x="5728459" y="103945"/>
            <a:ext cx="530916" cy="2630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ounded Rectangle 4"/>
          <p:cNvSpPr/>
          <p:nvPr/>
        </p:nvSpPr>
        <p:spPr>
          <a:xfrm>
            <a:off x="220231" y="401940"/>
            <a:ext cx="11610109" cy="12190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00203" y="559036"/>
            <a:ext cx="11252763"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latin typeface="Times New Roman" panose="02020603050405020304" pitchFamily="18" charset="0"/>
                <a:ea typeface="Calibri" panose="020F0502020204030204" pitchFamily="34" charset="0"/>
                <a:cs typeface="Times New Roman" panose="02020603050405020304" pitchFamily="18" charset="0"/>
              </a:rPr>
              <a:t>Folder 15: Functional annotation with various public databases</a:t>
            </a:r>
          </a:p>
          <a:p>
            <a:pPr algn="ctr"/>
            <a:r>
              <a:rPr lang="en-US" dirty="0" smtClean="0">
                <a:latin typeface="Times New Roman" panose="02020603050405020304" pitchFamily="18" charset="0"/>
                <a:cs typeface="Times New Roman" panose="02020603050405020304" pitchFamily="18" charset="0"/>
              </a:rPr>
              <a:t>I have used the annotation which I obtained after Blast2GO analysis. For the Blast2GO analysis, the Blast and InterProScan was performed on Narval and the output files were used in the Blast2GO tool.</a:t>
            </a:r>
            <a:endParaRPr lang="en-IN" dirty="0">
              <a:latin typeface="Times New Roman" panose="02020603050405020304" pitchFamily="18" charset="0"/>
              <a:cs typeface="Times New Roman" panose="02020603050405020304" pitchFamily="18" charset="0"/>
            </a:endParaRPr>
          </a:p>
        </p:txBody>
      </p:sp>
      <p:sp>
        <p:nvSpPr>
          <p:cNvPr id="7" name="Rounded Rectangle 6"/>
          <p:cNvSpPr/>
          <p:nvPr/>
        </p:nvSpPr>
        <p:spPr>
          <a:xfrm>
            <a:off x="2632364" y="1926161"/>
            <a:ext cx="6927272" cy="1482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own Arrow 7"/>
          <p:cNvSpPr/>
          <p:nvPr/>
        </p:nvSpPr>
        <p:spPr>
          <a:xfrm>
            <a:off x="5728459" y="1642021"/>
            <a:ext cx="530916" cy="2630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extBox 8"/>
          <p:cNvSpPr txBox="1"/>
          <p:nvPr/>
        </p:nvSpPr>
        <p:spPr>
          <a:xfrm>
            <a:off x="3047347" y="2074644"/>
            <a:ext cx="5893139"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latin typeface="Times New Roman" panose="02020603050405020304" pitchFamily="18" charset="0"/>
                <a:ea typeface="Calibri" panose="020F0502020204030204" pitchFamily="34" charset="0"/>
                <a:cs typeface="Times New Roman" panose="02020603050405020304" pitchFamily="18" charset="0"/>
              </a:rPr>
              <a:t>Folder 14: </a:t>
            </a:r>
            <a:r>
              <a:rPr lang="en-US" b="1" dirty="0" smtClean="0">
                <a:latin typeface="Times New Roman" panose="02020603050405020304" pitchFamily="18" charset="0"/>
                <a:ea typeface="Calibri" panose="020F0502020204030204" pitchFamily="34" charset="0"/>
                <a:cs typeface="Times New Roman" panose="02020603050405020304" pitchFamily="18" charset="0"/>
              </a:rPr>
              <a:t>DGE analysis between three combinations</a:t>
            </a:r>
            <a:r>
              <a:rPr lang="en-US" dirty="0" smtClean="0">
                <a:latin typeface="Times New Roman" panose="02020603050405020304" pitchFamily="18" charset="0"/>
                <a:cs typeface="Times New Roman" panose="02020603050405020304" pitchFamily="18" charset="0"/>
              </a:rPr>
              <a:t>.</a:t>
            </a:r>
          </a:p>
          <a:p>
            <a:pPr algn="ctr"/>
            <a:r>
              <a:rPr lang="en-US" dirty="0" smtClean="0">
                <a:latin typeface="Times New Roman" panose="02020603050405020304" pitchFamily="18" charset="0"/>
                <a:cs typeface="Times New Roman" panose="02020603050405020304" pitchFamily="18" charset="0"/>
              </a:rPr>
              <a:t>RSAW vs RSEW</a:t>
            </a:r>
          </a:p>
          <a:p>
            <a:pPr algn="ctr"/>
            <a:r>
              <a:rPr lang="en-US" dirty="0" smtClean="0">
                <a:latin typeface="Times New Roman" panose="02020603050405020304" pitchFamily="18" charset="0"/>
                <a:cs typeface="Times New Roman" panose="02020603050405020304" pitchFamily="18" charset="0"/>
              </a:rPr>
              <a:t>RSAW vs RSED</a:t>
            </a:r>
          </a:p>
          <a:p>
            <a:pPr algn="ctr"/>
            <a:r>
              <a:rPr lang="en-US" dirty="0" smtClean="0">
                <a:latin typeface="Times New Roman" panose="02020603050405020304" pitchFamily="18" charset="0"/>
                <a:cs typeface="Times New Roman" panose="02020603050405020304" pitchFamily="18" charset="0"/>
              </a:rPr>
              <a:t>RSEW vs RSED</a:t>
            </a:r>
            <a:endParaRPr lang="en-IN" dirty="0">
              <a:latin typeface="Times New Roman" panose="02020603050405020304" pitchFamily="18" charset="0"/>
              <a:cs typeface="Times New Roman" panose="02020603050405020304" pitchFamily="18" charset="0"/>
            </a:endParaRPr>
          </a:p>
        </p:txBody>
      </p:sp>
      <p:sp>
        <p:nvSpPr>
          <p:cNvPr id="10" name="Down Arrow 9"/>
          <p:cNvSpPr/>
          <p:nvPr/>
        </p:nvSpPr>
        <p:spPr>
          <a:xfrm>
            <a:off x="5759827" y="3422827"/>
            <a:ext cx="530916" cy="2630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ounded Rectangle 10"/>
          <p:cNvSpPr/>
          <p:nvPr/>
        </p:nvSpPr>
        <p:spPr>
          <a:xfrm>
            <a:off x="2632364" y="3698175"/>
            <a:ext cx="6927272" cy="9134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4064220" y="3831754"/>
            <a:ext cx="392213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latin typeface="Times New Roman" panose="02020603050405020304" pitchFamily="18" charset="0"/>
                <a:ea typeface="Calibri" panose="020F0502020204030204" pitchFamily="34" charset="0"/>
                <a:cs typeface="Times New Roman" panose="02020603050405020304" pitchFamily="18" charset="0"/>
              </a:rPr>
              <a:t>Folder 16: SSR identification</a:t>
            </a:r>
          </a:p>
          <a:p>
            <a:pPr algn="ctr"/>
            <a:r>
              <a:rPr lang="en-US" b="1" dirty="0" smtClean="0">
                <a:latin typeface="Times New Roman" panose="02020603050405020304" pitchFamily="18" charset="0"/>
                <a:cs typeface="Times New Roman" panose="02020603050405020304" pitchFamily="18" charset="0"/>
              </a:rPr>
              <a:t>Folder 19: SNPs identification</a:t>
            </a:r>
            <a:endParaRPr lang="en-IN" dirty="0">
              <a:latin typeface="Times New Roman" panose="02020603050405020304" pitchFamily="18" charset="0"/>
              <a:cs typeface="Times New Roman" panose="02020603050405020304" pitchFamily="18" charset="0"/>
            </a:endParaRPr>
          </a:p>
        </p:txBody>
      </p:sp>
      <p:sp>
        <p:nvSpPr>
          <p:cNvPr id="13" name="Down Arrow 12"/>
          <p:cNvSpPr/>
          <p:nvPr/>
        </p:nvSpPr>
        <p:spPr>
          <a:xfrm>
            <a:off x="5830542" y="4624675"/>
            <a:ext cx="530916" cy="2630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ounded Rectangle 13"/>
          <p:cNvSpPr/>
          <p:nvPr/>
        </p:nvSpPr>
        <p:spPr>
          <a:xfrm>
            <a:off x="275650" y="4917320"/>
            <a:ext cx="11610109" cy="15858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415636" y="5105427"/>
            <a:ext cx="11237330" cy="11387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latin typeface="Times New Roman" panose="02020603050405020304" pitchFamily="18" charset="0"/>
                <a:ea typeface="Calibri" panose="020F0502020204030204" pitchFamily="34" charset="0"/>
                <a:cs typeface="Times New Roman" panose="02020603050405020304" pitchFamily="18" charset="0"/>
              </a:rPr>
              <a:t>Folder 20: PPI network analysis using STRING, I have done the analysis using STRING only but these network</a:t>
            </a:r>
          </a:p>
          <a:p>
            <a:pPr algn="ctr"/>
            <a:r>
              <a:rPr lang="en-IN" b="1" dirty="0">
                <a:latin typeface="Times New Roman" panose="02020603050405020304" pitchFamily="18" charset="0"/>
                <a:ea typeface="Calibri" panose="020F0502020204030204" pitchFamily="34" charset="0"/>
                <a:cs typeface="Times New Roman" panose="02020603050405020304" pitchFamily="18" charset="0"/>
              </a:rPr>
              <a:t>p</a:t>
            </a:r>
            <a:r>
              <a:rPr lang="en-IN" b="1" dirty="0" smtClean="0">
                <a:latin typeface="Times New Roman" panose="02020603050405020304" pitchFamily="18" charset="0"/>
                <a:ea typeface="Calibri" panose="020F0502020204030204" pitchFamily="34" charset="0"/>
                <a:cs typeface="Times New Roman" panose="02020603050405020304" pitchFamily="18" charset="0"/>
              </a:rPr>
              <a:t>repared using STRING can be improved using </a:t>
            </a:r>
            <a:r>
              <a:rPr lang="en-IN" b="1" dirty="0" err="1" smtClean="0">
                <a:latin typeface="Times New Roman" panose="02020603050405020304" pitchFamily="18" charset="0"/>
                <a:ea typeface="Calibri" panose="020F0502020204030204" pitchFamily="34" charset="0"/>
                <a:cs typeface="Times New Roman" panose="02020603050405020304" pitchFamily="18" charset="0"/>
              </a:rPr>
              <a:t>Cytoscape</a:t>
            </a:r>
            <a:r>
              <a:rPr lang="en-IN" b="1" dirty="0" smtClean="0">
                <a:latin typeface="Times New Roman" panose="02020603050405020304" pitchFamily="18" charset="0"/>
                <a:ea typeface="Calibri" panose="020F0502020204030204" pitchFamily="34" charset="0"/>
                <a:cs typeface="Times New Roman" panose="02020603050405020304" pitchFamily="18" charset="0"/>
              </a:rPr>
              <a:t>.</a:t>
            </a:r>
          </a:p>
          <a:p>
            <a:pPr algn="ct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Prepared four graphs: 1) 29 genes which were significantly expressed in all three condition (COMMON NETWORK).</a:t>
            </a:r>
          </a:p>
          <a:p>
            <a:pPr algn="ct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2) Network for </a:t>
            </a:r>
            <a:r>
              <a:rPr lang="en-US" sz="1600" b="1" dirty="0">
                <a:latin typeface="Times New Roman" panose="02020603050405020304" pitchFamily="18" charset="0"/>
                <a:cs typeface="Times New Roman" panose="02020603050405020304" pitchFamily="18" charset="0"/>
              </a:rPr>
              <a:t>RSAW vs </a:t>
            </a:r>
            <a:r>
              <a:rPr lang="en-US" sz="1600" b="1" dirty="0" smtClean="0">
                <a:latin typeface="Times New Roman" panose="02020603050405020304" pitchFamily="18" charset="0"/>
                <a:cs typeface="Times New Roman" panose="02020603050405020304" pitchFamily="18" charset="0"/>
              </a:rPr>
              <a:t>RSEW, </a:t>
            </a:r>
            <a:r>
              <a:rPr lang="en-US" sz="1600" b="1" dirty="0">
                <a:latin typeface="Times New Roman" panose="02020603050405020304" pitchFamily="18" charset="0"/>
                <a:cs typeface="Times New Roman" panose="02020603050405020304" pitchFamily="18" charset="0"/>
              </a:rPr>
              <a:t>RSAW vs </a:t>
            </a:r>
            <a:r>
              <a:rPr lang="en-US" sz="1600" b="1" dirty="0" smtClean="0">
                <a:latin typeface="Times New Roman" panose="02020603050405020304" pitchFamily="18" charset="0"/>
                <a:cs typeface="Times New Roman" panose="02020603050405020304" pitchFamily="18" charset="0"/>
              </a:rPr>
              <a:t>RSED, </a:t>
            </a:r>
            <a:r>
              <a:rPr lang="en-US" sz="1600" b="1" dirty="0">
                <a:latin typeface="Times New Roman" panose="02020603050405020304" pitchFamily="18" charset="0"/>
                <a:cs typeface="Times New Roman" panose="02020603050405020304" pitchFamily="18" charset="0"/>
              </a:rPr>
              <a:t>RSEW vs </a:t>
            </a:r>
            <a:r>
              <a:rPr lang="en-US" sz="1600" b="1" dirty="0" smtClean="0">
                <a:latin typeface="Times New Roman" panose="02020603050405020304" pitchFamily="18" charset="0"/>
                <a:cs typeface="Times New Roman" panose="02020603050405020304" pitchFamily="18" charset="0"/>
              </a:rPr>
              <a:t>RSED.</a:t>
            </a:r>
            <a:endParaRPr lang="en-IN" sz="1600" b="1" dirty="0" smtClean="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7863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4291" y="595744"/>
            <a:ext cx="10709564" cy="286232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Important Points:</a:t>
            </a:r>
          </a:p>
          <a:p>
            <a:r>
              <a:rPr lang="en-US" b="1" dirty="0" smtClean="0">
                <a:latin typeface="Times New Roman" panose="02020603050405020304" pitchFamily="18" charset="0"/>
                <a:cs typeface="Times New Roman" panose="02020603050405020304" pitchFamily="18" charset="0"/>
              </a:rPr>
              <a:t>GO analysis: </a:t>
            </a:r>
            <a:r>
              <a:rPr lang="en-US" dirty="0" smtClean="0">
                <a:latin typeface="Times New Roman" panose="02020603050405020304" pitchFamily="18" charset="0"/>
                <a:cs typeface="Times New Roman" panose="02020603050405020304" pitchFamily="18" charset="0"/>
              </a:rPr>
              <a:t>The table of over and under represented GO categories is very large. So the top categories can be added to the main MS and rest can be represented in supplementary file.</a:t>
            </a: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KEGG annotation: </a:t>
            </a:r>
            <a:r>
              <a:rPr lang="en-US" dirty="0" smtClean="0">
                <a:latin typeface="Times New Roman" panose="02020603050405020304" pitchFamily="18" charset="0"/>
                <a:cs typeface="Times New Roman" panose="02020603050405020304" pitchFamily="18" charset="0"/>
              </a:rPr>
              <a:t>Out of all KEGG pathways annotated few of them can be added to the main MS. The pathways can be selected on the basis of results and discussion </a:t>
            </a:r>
            <a:r>
              <a:rPr lang="en-US" dirty="0" smtClean="0">
                <a:latin typeface="Times New Roman" panose="02020603050405020304" pitchFamily="18" charset="0"/>
                <a:cs typeface="Times New Roman" panose="02020603050405020304" pitchFamily="18" charset="0"/>
              </a:rPr>
              <a:t>section.</a:t>
            </a: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Folder 22: </a:t>
            </a:r>
            <a:r>
              <a:rPr lang="en-US" dirty="0" smtClean="0">
                <a:latin typeface="Times New Roman" panose="02020603050405020304" pitchFamily="18" charset="0"/>
                <a:cs typeface="Times New Roman" panose="02020603050405020304" pitchFamily="18" charset="0"/>
              </a:rPr>
              <a:t>Pathways genes has been identified from 1539 common genes significantly expressed in all conditions and has been added to separate sheets with their names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0506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958</Words>
  <Application>Microsoft Office PowerPoint</Application>
  <PresentationFormat>Widescreen</PresentationFormat>
  <Paragraphs>97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92</cp:revision>
  <dcterms:created xsi:type="dcterms:W3CDTF">2022-11-30T19:00:13Z</dcterms:created>
  <dcterms:modified xsi:type="dcterms:W3CDTF">2022-12-01T16:40:47Z</dcterms:modified>
</cp:coreProperties>
</file>