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Lst>
  <p:notesMasterIdLst>
    <p:notesMasterId r:id="rId21"/>
  </p:notesMasterIdLst>
  <p:sldIdLst>
    <p:sldId id="256" r:id="rId3"/>
    <p:sldId id="257" r:id="rId4"/>
    <p:sldId id="258" r:id="rId5"/>
    <p:sldId id="266" r:id="rId6"/>
    <p:sldId id="259" r:id="rId7"/>
    <p:sldId id="260" r:id="rId8"/>
    <p:sldId id="275" r:id="rId9"/>
    <p:sldId id="261" r:id="rId10"/>
    <p:sldId id="267" r:id="rId11"/>
    <p:sldId id="268" r:id="rId12"/>
    <p:sldId id="269" r:id="rId13"/>
    <p:sldId id="270" r:id="rId14"/>
    <p:sldId id="262" r:id="rId15"/>
    <p:sldId id="271" r:id="rId16"/>
    <p:sldId id="272" r:id="rId17"/>
    <p:sldId id="273" r:id="rId18"/>
    <p:sldId id="274" r:id="rId19"/>
    <p:sldId id="265" r:id="rId20"/>
  </p:sldIdLst>
  <p:sldSz cx="9144000" cy="5143500" type="screen16x9"/>
  <p:notesSz cx="6858000" cy="9144000"/>
  <p:embeddedFontLst>
    <p:embeddedFont>
      <p:font typeface="Nunito" pitchFamily="2" charset="0"/>
      <p:regular r:id="rId22"/>
      <p:bold r:id="rId23"/>
      <p:italic r:id="rId24"/>
      <p:boldItalic r:id="rId25"/>
    </p:embeddedFont>
    <p:embeddedFont>
      <p:font typeface="Nunito ExtraBold" pitchFamily="2" charset="0"/>
      <p:bold r:id="rId26"/>
      <p:boldItalic r:id="rId27"/>
    </p:embeddedFont>
    <p:embeddedFont>
      <p:font typeface="Nunito SemiBold"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BA267F-57BB-4B82-9B38-EB87E1CD43B7}">
  <a:tblStyle styleId="{60BA267F-57BB-4B82-9B38-EB87E1CD43B7}"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rgbClr val="5B9BD5">
              <a:alpha val="20000"/>
            </a:srgbClr>
          </a:solidFill>
        </a:fill>
      </a:tcStyle>
    </a:band1H>
    <a:band2H>
      <a:tcTxStyle b="off" i="off"/>
      <a:tcStyle>
        <a:tcBdr/>
      </a:tcStyle>
    </a:band2H>
    <a:band1V>
      <a:tcTxStyle b="off" i="off"/>
      <a:tcStyle>
        <a:tcBdr/>
        <a:fill>
          <a:solidFill>
            <a:srgbClr val="5B9BD5">
              <a:alpha val="20000"/>
            </a:srgb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5500ded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5500dede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25500dede0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
        <p:nvSpPr>
          <p:cNvPr id="159" name="Google Shape;159;p11: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Proprietary content. ©Great Learning. All Rights Reserved. Unauthorized use or distribution prohibited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p2"/>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p11"/>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49" name="Google Shape;49;p11" descr="A close up of a logo&#10;&#10;Description automatically generated"/>
          <p:cNvPicPr preferRelativeResize="0"/>
          <p:nvPr/>
        </p:nvPicPr>
        <p:blipFill rotWithShape="1">
          <a:blip r:embed="rId2">
            <a:alphaModFix/>
          </a:blip>
          <a:srcRect l="42816" t="18358" r="37295" b="19150"/>
          <a:stretch/>
        </p:blipFill>
        <p:spPr>
          <a:xfrm>
            <a:off x="6052536" y="514443"/>
            <a:ext cx="2095112" cy="3703320"/>
          </a:xfrm>
          <a:prstGeom prst="rect">
            <a:avLst/>
          </a:prstGeom>
          <a:noFill/>
          <a:ln>
            <a:noFill/>
          </a:ln>
        </p:spPr>
      </p:pic>
      <p:sp>
        <p:nvSpPr>
          <p:cNvPr id="50" name="Google Shape;50;p11"/>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p11"/>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52" name="Google Shape;52;p11"/>
          <p:cNvPicPr preferRelativeResize="0"/>
          <p:nvPr/>
        </p:nvPicPr>
        <p:blipFill rotWithShape="1">
          <a:blip r:embed="rId3">
            <a:alphaModFix/>
          </a:blip>
          <a:src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62"/>
        <p:cNvGrpSpPr/>
        <p:nvPr/>
      </p:nvGrpSpPr>
      <p:grpSpPr>
        <a:xfrm>
          <a:off x="0" y="0"/>
          <a:ext cx="0" cy="0"/>
          <a:chOff x="0" y="0"/>
          <a:chExt cx="0" cy="0"/>
        </a:xfrm>
      </p:grpSpPr>
      <p:sp>
        <p:nvSpPr>
          <p:cNvPr id="63" name="Google Shape;63;p13"/>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64" name="Google Shape;64;p13" descr="A close up of a logo&#10;&#10;Description automatically generated"/>
          <p:cNvPicPr preferRelativeResize="0"/>
          <p:nvPr/>
        </p:nvPicPr>
        <p:blipFill rotWithShape="1">
          <a:blip r:embed="rId2">
            <a:alphaModFix/>
          </a:blip>
          <a:srcRect l="42816" t="18358" r="37295" b="19150"/>
          <a:stretch/>
        </p:blipFill>
        <p:spPr>
          <a:xfrm>
            <a:off x="6052536" y="514443"/>
            <a:ext cx="2095112" cy="3703320"/>
          </a:xfrm>
          <a:prstGeom prst="rect">
            <a:avLst/>
          </a:prstGeom>
          <a:noFill/>
          <a:ln>
            <a:noFill/>
          </a:ln>
        </p:spPr>
      </p:pic>
      <p:sp>
        <p:nvSpPr>
          <p:cNvPr id="65" name="Google Shape;65;p13"/>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66" name="Google Shape;66;p13"/>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67" name="Google Shape;67;p13"/>
          <p:cNvPicPr preferRelativeResize="0"/>
          <p:nvPr/>
        </p:nvPicPr>
        <p:blipFill rotWithShape="1">
          <a:blip r:embed="rId3">
            <a:alphaModFix/>
          </a:blip>
          <a:srcRect/>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p14"/>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70" name="Google Shape;70;p14"/>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73" name="Google Shape;73;p1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76" name="Google Shape;76;p1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77" name="Google Shape;77;p1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80" name="Google Shape;80;p17"/>
          <p:cNvGraphicFramePr/>
          <p:nvPr/>
        </p:nvGraphicFramePr>
        <p:xfrm>
          <a:off x="201942" y="833662"/>
          <a:ext cx="3000000" cy="3000000"/>
        </p:xfrm>
        <a:graphic>
          <a:graphicData uri="http://schemas.openxmlformats.org/drawingml/2006/table">
            <a:tbl>
              <a:tblPr firstRow="1" bandRow="1">
                <a:noFill/>
                <a:tableStyleId>{60BA267F-57BB-4B82-9B38-EB87E1CD43B7}</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81" name="Google Shape;81;p1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4" name="Google Shape;84;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5" name="Google Shape;85;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6" name="Google Shape;86;p1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9" name="Google Shape;89;p1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2" name="Google Shape;92;p2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6" name="Google Shape;96;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7" name="Google Shape;97;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98" name="Google Shape;98;p2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9" name="Google Shape;19;p3"/>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0" name="Google Shape;20;p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23" name="Google Shape;23;p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26" name="Google Shape;26;p5"/>
          <p:cNvGraphicFramePr/>
          <p:nvPr/>
        </p:nvGraphicFramePr>
        <p:xfrm>
          <a:off x="201942" y="833662"/>
          <a:ext cx="3000000" cy="3000000"/>
        </p:xfrm>
        <a:graphic>
          <a:graphicData uri="http://schemas.openxmlformats.org/drawingml/2006/table">
            <a:tbl>
              <a:tblPr firstRow="1" bandRow="1">
                <a:noFill/>
                <a:tableStyleId>{60BA267F-57BB-4B82-9B38-EB87E1CD43B7}</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p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0" name="Google Shape;30;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5" name="Google Shape;35;p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44" name="Google Shape;44;p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7" name="Google Shape;7;p1"/>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8" name="Google Shape;8;p1"/>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9" name="Google Shape;9;p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11" name="Google Shape;11;p1"/>
          <p:cNvGrpSpPr/>
          <p:nvPr/>
        </p:nvGrpSpPr>
        <p:grpSpPr>
          <a:xfrm>
            <a:off x="6593" y="10"/>
            <a:ext cx="175500" cy="709221"/>
            <a:chOff x="6593" y="10"/>
            <a:chExt cx="175500" cy="709221"/>
          </a:xfrm>
        </p:grpSpPr>
        <p:sp>
          <p:nvSpPr>
            <p:cNvPr id="12" name="Google Shape;12;p1"/>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55" name="Google Shape;55;p12"/>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56" name="Google Shape;56;p12"/>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57" name="Google Shape;57;p1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8" name="Google Shape;58;p12"/>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59" name="Google Shape;59;p12"/>
          <p:cNvGrpSpPr/>
          <p:nvPr/>
        </p:nvGrpSpPr>
        <p:grpSpPr>
          <a:xfrm>
            <a:off x="6593" y="10"/>
            <a:ext cx="175500" cy="709221"/>
            <a:chOff x="6593" y="10"/>
            <a:chExt cx="175500" cy="709221"/>
          </a:xfrm>
        </p:grpSpPr>
        <p:sp>
          <p:nvSpPr>
            <p:cNvPr id="60" name="Google Shape;60;p12"/>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2"/>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mc:AlternateContent xmlns:mc="http://schemas.openxmlformats.org/markup-compatibility/2006" xmlns:p14="http://schemas.microsoft.com/office/powerpoint/2010/main">
    <mc:Choice Requires="p14">
      <p:transition p14:dur="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3"/>
          <p:cNvSpPr txBox="1">
            <a:spLocks noGrp="1"/>
          </p:cNvSpPr>
          <p:nvPr>
            <p:ph type="ctrTitle"/>
          </p:nvPr>
        </p:nvSpPr>
        <p:spPr>
          <a:xfrm>
            <a:off x="1158150" y="1412050"/>
            <a:ext cx="6827700" cy="58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600" dirty="0"/>
              <a:t>FoodHub Case Study</a:t>
            </a:r>
            <a:endParaRPr sz="3600" dirty="0"/>
          </a:p>
        </p:txBody>
      </p:sp>
      <p:sp>
        <p:nvSpPr>
          <p:cNvPr id="106" name="Google Shape;106;p23"/>
          <p:cNvSpPr txBox="1">
            <a:spLocks noGrp="1"/>
          </p:cNvSpPr>
          <p:nvPr>
            <p:ph type="ctrTitle"/>
          </p:nvPr>
        </p:nvSpPr>
        <p:spPr>
          <a:xfrm>
            <a:off x="1153000" y="2038575"/>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000" b="0" dirty="0"/>
              <a:t>FoodHub Exploratory Data Analysis</a:t>
            </a:r>
            <a:endParaRPr sz="3000" b="0" dirty="0"/>
          </a:p>
        </p:txBody>
      </p:sp>
      <p:sp>
        <p:nvSpPr>
          <p:cNvPr id="107" name="Google Shape;107;p23"/>
          <p:cNvSpPr txBox="1">
            <a:spLocks noGrp="1"/>
          </p:cNvSpPr>
          <p:nvPr>
            <p:ph type="ctrTitle"/>
          </p:nvPr>
        </p:nvSpPr>
        <p:spPr>
          <a:xfrm>
            <a:off x="1163300" y="2357476"/>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1600" b="0" dirty="0"/>
              <a:t>1/3/2025 by Vishnu Yadavalli</a:t>
            </a:r>
            <a:endParaRPr sz="16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02C0C-6F93-9158-EB8C-8995B1270B88}"/>
              </a:ext>
            </a:extLst>
          </p:cNvPr>
          <p:cNvSpPr>
            <a:spLocks noGrp="1"/>
          </p:cNvSpPr>
          <p:nvPr>
            <p:ph type="title"/>
          </p:nvPr>
        </p:nvSpPr>
        <p:spPr/>
        <p:txBody>
          <a:bodyPr/>
          <a:lstStyle/>
          <a:p>
            <a:r>
              <a:rPr lang="en-US" dirty="0"/>
              <a:t>EDA – Cuisine type</a:t>
            </a:r>
          </a:p>
        </p:txBody>
      </p:sp>
      <p:sp>
        <p:nvSpPr>
          <p:cNvPr id="3" name="Text Placeholder 2">
            <a:extLst>
              <a:ext uri="{FF2B5EF4-FFF2-40B4-BE49-F238E27FC236}">
                <a16:creationId xmlns:a16="http://schemas.microsoft.com/office/drawing/2014/main" id="{AB89BDD1-186F-E84D-CFE6-81C5CC1E80E8}"/>
              </a:ext>
            </a:extLst>
          </p:cNvPr>
          <p:cNvSpPr>
            <a:spLocks noGrp="1"/>
          </p:cNvSpPr>
          <p:nvPr>
            <p:ph type="body" idx="1"/>
          </p:nvPr>
        </p:nvSpPr>
        <p:spPr/>
        <p:txBody>
          <a:bodyPr/>
          <a:lstStyle/>
          <a:p>
            <a:r>
              <a:rPr lang="en-US" sz="1400" dirty="0">
                <a:latin typeface="Calibri" panose="020F0502020204030204" pitchFamily="34" charset="0"/>
                <a:ea typeface="Calibri" panose="020F0502020204030204" pitchFamily="34" charset="0"/>
                <a:cs typeface="Calibri" panose="020F0502020204030204" pitchFamily="34" charset="0"/>
              </a:rPr>
              <a:t>There are 14 Unique cuisines.</a:t>
            </a:r>
          </a:p>
          <a:p>
            <a:r>
              <a:rPr lang="en-US" sz="1400" dirty="0">
                <a:latin typeface="Calibri" panose="020F0502020204030204" pitchFamily="34" charset="0"/>
                <a:ea typeface="Calibri" panose="020F0502020204030204" pitchFamily="34" charset="0"/>
                <a:cs typeface="Calibri" panose="020F0502020204030204" pitchFamily="34" charset="0"/>
              </a:rPr>
              <a:t>There are more customer orders for the </a:t>
            </a:r>
            <a:r>
              <a:rPr lang="en-US" sz="1400" b="1" dirty="0">
                <a:latin typeface="Calibri" panose="020F0502020204030204" pitchFamily="34" charset="0"/>
                <a:ea typeface="Calibri" panose="020F0502020204030204" pitchFamily="34" charset="0"/>
                <a:cs typeface="Calibri" panose="020F0502020204030204" pitchFamily="34" charset="0"/>
              </a:rPr>
              <a:t>American cuisine </a:t>
            </a:r>
            <a:r>
              <a:rPr lang="en-US" sz="1400" dirty="0">
                <a:latin typeface="Calibri" panose="020F0502020204030204" pitchFamily="34" charset="0"/>
                <a:ea typeface="Calibri" panose="020F0502020204030204" pitchFamily="34" charset="0"/>
                <a:cs typeface="Calibri" panose="020F0502020204030204" pitchFamily="34" charset="0"/>
              </a:rPr>
              <a:t>(30% orders)</a:t>
            </a:r>
          </a:p>
          <a:p>
            <a:pPr marL="133350" indent="0">
              <a:buNone/>
            </a:pPr>
            <a:r>
              <a:rPr lang="en-US" sz="1400" dirty="0">
                <a:latin typeface="Calibri" panose="020F0502020204030204" pitchFamily="34" charset="0"/>
                <a:ea typeface="Calibri" panose="020F0502020204030204" pitchFamily="34" charset="0"/>
                <a:cs typeface="Calibri" panose="020F0502020204030204" pitchFamily="34" charset="0"/>
              </a:rPr>
              <a:t>Followed by Japanese , Italian and Chinese.</a:t>
            </a:r>
          </a:p>
          <a:p>
            <a:r>
              <a:rPr lang="en-US" sz="1400" dirty="0">
                <a:latin typeface="Calibri" panose="020F0502020204030204" pitchFamily="34" charset="0"/>
                <a:ea typeface="Calibri" panose="020F0502020204030204" pitchFamily="34" charset="0"/>
                <a:cs typeface="Calibri" panose="020F0502020204030204" pitchFamily="34" charset="0"/>
              </a:rPr>
              <a:t>The top 4 restaurants order weigh </a:t>
            </a:r>
            <a:r>
              <a:rPr lang="en-US" sz="1400" b="1" dirty="0">
                <a:latin typeface="Calibri" panose="020F0502020204030204" pitchFamily="34" charset="0"/>
                <a:ea typeface="Calibri" panose="020F0502020204030204" pitchFamily="34" charset="0"/>
                <a:cs typeface="Calibri" panose="020F0502020204030204" pitchFamily="34" charset="0"/>
              </a:rPr>
              <a:t>82 %</a:t>
            </a:r>
          </a:p>
        </p:txBody>
      </p:sp>
      <p:pic>
        <p:nvPicPr>
          <p:cNvPr id="5" name="Picture 4">
            <a:extLst>
              <a:ext uri="{FF2B5EF4-FFF2-40B4-BE49-F238E27FC236}">
                <a16:creationId xmlns:a16="http://schemas.microsoft.com/office/drawing/2014/main" id="{FBB3042C-BFA4-3D22-4371-561C7C45A241}"/>
              </a:ext>
            </a:extLst>
          </p:cNvPr>
          <p:cNvPicPr>
            <a:picLocks noChangeAspect="1"/>
          </p:cNvPicPr>
          <p:nvPr/>
        </p:nvPicPr>
        <p:blipFill>
          <a:blip r:embed="rId2"/>
          <a:stretch>
            <a:fillRect/>
          </a:stretch>
        </p:blipFill>
        <p:spPr>
          <a:xfrm>
            <a:off x="3227491" y="2282980"/>
            <a:ext cx="2000529" cy="1524213"/>
          </a:xfrm>
          <a:prstGeom prst="rect">
            <a:avLst/>
          </a:prstGeom>
        </p:spPr>
      </p:pic>
    </p:spTree>
    <p:extLst>
      <p:ext uri="{BB962C8B-B14F-4D97-AF65-F5344CB8AC3E}">
        <p14:creationId xmlns:p14="http://schemas.microsoft.com/office/powerpoint/2010/main" val="1768408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9258-851E-53FA-0450-8A4DC9F332DA}"/>
              </a:ext>
            </a:extLst>
          </p:cNvPr>
          <p:cNvSpPr>
            <a:spLocks noGrp="1"/>
          </p:cNvSpPr>
          <p:nvPr>
            <p:ph type="title"/>
          </p:nvPr>
        </p:nvSpPr>
        <p:spPr/>
        <p:txBody>
          <a:bodyPr/>
          <a:lstStyle/>
          <a:p>
            <a:r>
              <a:rPr lang="en-US" dirty="0"/>
              <a:t>EDA – Cost of the order</a:t>
            </a:r>
          </a:p>
        </p:txBody>
      </p:sp>
      <p:sp>
        <p:nvSpPr>
          <p:cNvPr id="3" name="Text Placeholder 2">
            <a:extLst>
              <a:ext uri="{FF2B5EF4-FFF2-40B4-BE49-F238E27FC236}">
                <a16:creationId xmlns:a16="http://schemas.microsoft.com/office/drawing/2014/main" id="{E7B3024F-48EE-4D41-F4B5-E51C7EF2E759}"/>
              </a:ext>
            </a:extLst>
          </p:cNvPr>
          <p:cNvSpPr>
            <a:spLocks noGrp="1"/>
          </p:cNvSpPr>
          <p:nvPr>
            <p:ph type="body" idx="1"/>
          </p:nvPr>
        </p:nvSpPr>
        <p:spPr/>
        <p:txBody>
          <a:bodyPr/>
          <a:lstStyle/>
          <a:p>
            <a:r>
              <a:rPr lang="en-US" sz="1400" dirty="0">
                <a:latin typeface="Calibri" panose="020F0502020204030204" pitchFamily="34" charset="0"/>
                <a:ea typeface="Calibri" panose="020F0502020204030204" pitchFamily="34" charset="0"/>
                <a:cs typeface="Calibri" panose="020F0502020204030204" pitchFamily="34" charset="0"/>
              </a:rPr>
              <a:t>The average order cost is about 16 USD</a:t>
            </a:r>
          </a:p>
          <a:p>
            <a:r>
              <a:rPr lang="en-US" sz="1400" dirty="0">
                <a:latin typeface="Calibri" panose="020F0502020204030204" pitchFamily="34" charset="0"/>
                <a:ea typeface="Calibri" panose="020F0502020204030204" pitchFamily="34" charset="0"/>
                <a:cs typeface="Calibri" panose="020F0502020204030204" pitchFamily="34" charset="0"/>
              </a:rPr>
              <a:t>The cost of the order is right skewed as seen</a:t>
            </a:r>
          </a:p>
          <a:p>
            <a:pPr marL="133350" indent="0">
              <a:buNone/>
            </a:pPr>
            <a:r>
              <a:rPr lang="en-US" sz="1400" dirty="0">
                <a:latin typeface="Calibri" panose="020F0502020204030204" pitchFamily="34" charset="0"/>
                <a:ea typeface="Calibri" panose="020F0502020204030204" pitchFamily="34" charset="0"/>
                <a:cs typeface="Calibri" panose="020F0502020204030204" pitchFamily="34" charset="0"/>
              </a:rPr>
              <a:t>In histogram a long right tail.</a:t>
            </a:r>
          </a:p>
          <a:p>
            <a:r>
              <a:rPr lang="en-US" sz="1400" dirty="0">
                <a:latin typeface="Calibri" panose="020F0502020204030204" pitchFamily="34" charset="0"/>
                <a:ea typeface="Calibri" panose="020F0502020204030204" pitchFamily="34" charset="0"/>
                <a:cs typeface="Calibri" panose="020F0502020204030204" pitchFamily="34" charset="0"/>
              </a:rPr>
              <a:t>The peak order values are between 10 and 15 USD</a:t>
            </a:r>
          </a:p>
          <a:p>
            <a:r>
              <a:rPr lang="en-US" sz="1400" dirty="0">
                <a:latin typeface="Calibri" panose="020F0502020204030204" pitchFamily="34" charset="0"/>
                <a:ea typeface="Calibri" panose="020F0502020204030204" pitchFamily="34" charset="0"/>
                <a:cs typeface="Calibri" panose="020F0502020204030204" pitchFamily="34" charset="0"/>
              </a:rPr>
              <a:t>There are some orders above 20 USD</a:t>
            </a:r>
          </a:p>
          <a:p>
            <a:pPr marL="133350" indent="0">
              <a:buNone/>
            </a:pPr>
            <a:r>
              <a:rPr lang="en-US" sz="1400" dirty="0">
                <a:latin typeface="Calibri" panose="020F0502020204030204" pitchFamily="34" charset="0"/>
                <a:ea typeface="Calibri" panose="020F0502020204030204" pitchFamily="34" charset="0"/>
                <a:cs typeface="Calibri" panose="020F0502020204030204" pitchFamily="34" charset="0"/>
              </a:rPr>
              <a:t>Which can be an expensive cuisine. The percentage of orders</a:t>
            </a:r>
          </a:p>
          <a:p>
            <a:pPr marL="133350" indent="0">
              <a:buNone/>
            </a:pPr>
            <a:r>
              <a:rPr lang="en-US" sz="1400" dirty="0">
                <a:latin typeface="Calibri" panose="020F0502020204030204" pitchFamily="34" charset="0"/>
                <a:ea typeface="Calibri" panose="020F0502020204030204" pitchFamily="34" charset="0"/>
                <a:cs typeface="Calibri" panose="020F0502020204030204" pitchFamily="34" charset="0"/>
              </a:rPr>
              <a:t>Above 20 USD is 29.24%</a:t>
            </a:r>
          </a:p>
        </p:txBody>
      </p:sp>
      <p:pic>
        <p:nvPicPr>
          <p:cNvPr id="5" name="Picture 4">
            <a:extLst>
              <a:ext uri="{FF2B5EF4-FFF2-40B4-BE49-F238E27FC236}">
                <a16:creationId xmlns:a16="http://schemas.microsoft.com/office/drawing/2014/main" id="{A7254083-FD01-314A-A894-35BB67E7376E}"/>
              </a:ext>
            </a:extLst>
          </p:cNvPr>
          <p:cNvPicPr>
            <a:picLocks noChangeAspect="1"/>
          </p:cNvPicPr>
          <p:nvPr/>
        </p:nvPicPr>
        <p:blipFill>
          <a:blip r:embed="rId2"/>
          <a:stretch>
            <a:fillRect/>
          </a:stretch>
        </p:blipFill>
        <p:spPr>
          <a:xfrm>
            <a:off x="5167745" y="985649"/>
            <a:ext cx="3773704" cy="3459456"/>
          </a:xfrm>
          <a:prstGeom prst="rect">
            <a:avLst/>
          </a:prstGeom>
        </p:spPr>
      </p:pic>
    </p:spTree>
    <p:extLst>
      <p:ext uri="{BB962C8B-B14F-4D97-AF65-F5344CB8AC3E}">
        <p14:creationId xmlns:p14="http://schemas.microsoft.com/office/powerpoint/2010/main" val="3961799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935E2-AE74-0A08-DA45-8A784827C81F}"/>
              </a:ext>
            </a:extLst>
          </p:cNvPr>
          <p:cNvSpPr>
            <a:spLocks noGrp="1"/>
          </p:cNvSpPr>
          <p:nvPr>
            <p:ph type="title"/>
          </p:nvPr>
        </p:nvSpPr>
        <p:spPr/>
        <p:txBody>
          <a:bodyPr/>
          <a:lstStyle/>
          <a:p>
            <a:r>
              <a:rPr lang="en-US" dirty="0"/>
              <a:t>EDA – Day of the week</a:t>
            </a:r>
          </a:p>
        </p:txBody>
      </p:sp>
      <p:sp>
        <p:nvSpPr>
          <p:cNvPr id="3" name="Text Placeholder 2">
            <a:extLst>
              <a:ext uri="{FF2B5EF4-FFF2-40B4-BE49-F238E27FC236}">
                <a16:creationId xmlns:a16="http://schemas.microsoft.com/office/drawing/2014/main" id="{7053F027-1745-7DF1-AFC8-BA1D8809B3CD}"/>
              </a:ext>
            </a:extLst>
          </p:cNvPr>
          <p:cNvSpPr>
            <a:spLocks noGrp="1"/>
          </p:cNvSpPr>
          <p:nvPr>
            <p:ph type="body" idx="1"/>
          </p:nvPr>
        </p:nvSpPr>
        <p:spPr/>
        <p:txBody>
          <a:bodyPr/>
          <a:lstStyle/>
          <a:p>
            <a:r>
              <a:rPr lang="en-US" sz="1400" dirty="0">
                <a:latin typeface="Calibri" panose="020F0502020204030204" pitchFamily="34" charset="0"/>
                <a:ea typeface="Calibri" panose="020F0502020204030204" pitchFamily="34" charset="0"/>
                <a:cs typeface="Calibri" panose="020F0502020204030204" pitchFamily="34" charset="0"/>
              </a:rPr>
              <a:t>There are more orders placed on weekend.</a:t>
            </a:r>
          </a:p>
          <a:p>
            <a:r>
              <a:rPr lang="en-US" sz="1400" dirty="0">
                <a:latin typeface="Calibri" panose="020F0502020204030204" pitchFamily="34" charset="0"/>
                <a:ea typeface="Calibri" panose="020F0502020204030204" pitchFamily="34" charset="0"/>
                <a:cs typeface="Calibri" panose="020F0502020204030204" pitchFamily="34" charset="0"/>
              </a:rPr>
              <a:t>Weekday has 547 orders (29% of all orders)</a:t>
            </a:r>
          </a:p>
          <a:p>
            <a:r>
              <a:rPr lang="en-US" sz="1400" dirty="0">
                <a:latin typeface="Calibri" panose="020F0502020204030204" pitchFamily="34" charset="0"/>
                <a:ea typeface="Calibri" panose="020F0502020204030204" pitchFamily="34" charset="0"/>
                <a:cs typeface="Calibri" panose="020F0502020204030204" pitchFamily="34" charset="0"/>
              </a:rPr>
              <a:t>Weekend has 1351 orders (71% of all orders)</a:t>
            </a:r>
          </a:p>
        </p:txBody>
      </p:sp>
      <p:pic>
        <p:nvPicPr>
          <p:cNvPr id="5" name="Picture 4">
            <a:extLst>
              <a:ext uri="{FF2B5EF4-FFF2-40B4-BE49-F238E27FC236}">
                <a16:creationId xmlns:a16="http://schemas.microsoft.com/office/drawing/2014/main" id="{B363C7E0-EB19-9D9C-A913-6E4BDF39C872}"/>
              </a:ext>
            </a:extLst>
          </p:cNvPr>
          <p:cNvPicPr>
            <a:picLocks noChangeAspect="1"/>
          </p:cNvPicPr>
          <p:nvPr/>
        </p:nvPicPr>
        <p:blipFill>
          <a:blip r:embed="rId2"/>
          <a:stretch>
            <a:fillRect/>
          </a:stretch>
        </p:blipFill>
        <p:spPr>
          <a:xfrm>
            <a:off x="4066308" y="1434675"/>
            <a:ext cx="4314695" cy="3040343"/>
          </a:xfrm>
          <a:prstGeom prst="rect">
            <a:avLst/>
          </a:prstGeom>
        </p:spPr>
      </p:pic>
    </p:spTree>
    <p:extLst>
      <p:ext uri="{BB962C8B-B14F-4D97-AF65-F5344CB8AC3E}">
        <p14:creationId xmlns:p14="http://schemas.microsoft.com/office/powerpoint/2010/main" val="542939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Multivariate Analysis</a:t>
            </a:r>
            <a:endParaRPr>
              <a:solidFill>
                <a:srgbClr val="000000"/>
              </a:solidFill>
            </a:endParaRPr>
          </a:p>
        </p:txBody>
      </p:sp>
      <p:sp>
        <p:nvSpPr>
          <p:cNvPr id="143" name="Google Shape;143;p29"/>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400" b="1" dirty="0">
                <a:solidFill>
                  <a:srgbClr val="000000"/>
                </a:solidFill>
              </a:rPr>
              <a:t>EDA – Cuisine type / Cost of order</a:t>
            </a:r>
          </a:p>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Vietnamese cuisine cost less and French cuisine cost more</a:t>
            </a:r>
            <a:endParaRP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DB8E51BD-5B6F-7EE5-70DF-6C7A9E419717}"/>
              </a:ext>
            </a:extLst>
          </p:cNvPr>
          <p:cNvPicPr>
            <a:picLocks noChangeAspect="1"/>
          </p:cNvPicPr>
          <p:nvPr/>
        </p:nvPicPr>
        <p:blipFill>
          <a:blip r:embed="rId3"/>
          <a:stretch>
            <a:fillRect/>
          </a:stretch>
        </p:blipFill>
        <p:spPr>
          <a:xfrm>
            <a:off x="1046017" y="2223654"/>
            <a:ext cx="6809509" cy="24751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BD44F-192B-CD64-E1E3-06C9AF41E229}"/>
              </a:ext>
            </a:extLst>
          </p:cNvPr>
          <p:cNvSpPr>
            <a:spLocks noGrp="1"/>
          </p:cNvSpPr>
          <p:nvPr>
            <p:ph type="title"/>
          </p:nvPr>
        </p:nvSpPr>
        <p:spPr/>
        <p:txBody>
          <a:bodyPr/>
          <a:lstStyle/>
          <a:p>
            <a:r>
              <a:rPr lang="en-US" dirty="0"/>
              <a:t>EDA – Cuisine Type / Rating</a:t>
            </a:r>
          </a:p>
        </p:txBody>
      </p:sp>
      <p:sp>
        <p:nvSpPr>
          <p:cNvPr id="3" name="Text Placeholder 2">
            <a:extLst>
              <a:ext uri="{FF2B5EF4-FFF2-40B4-BE49-F238E27FC236}">
                <a16:creationId xmlns:a16="http://schemas.microsoft.com/office/drawing/2014/main" id="{8C109706-8C0F-DB28-74A4-09679103301F}"/>
              </a:ext>
            </a:extLst>
          </p:cNvPr>
          <p:cNvSpPr>
            <a:spLocks noGrp="1"/>
          </p:cNvSpPr>
          <p:nvPr>
            <p:ph type="body" idx="1"/>
          </p:nvPr>
        </p:nvSpPr>
        <p:spPr/>
        <p:txBody>
          <a:bodyPr/>
          <a:lstStyle/>
          <a:p>
            <a:r>
              <a:rPr lang="en-US" sz="1400" dirty="0">
                <a:latin typeface="Calibri" panose="020F0502020204030204" pitchFamily="34" charset="0"/>
                <a:ea typeface="Calibri" panose="020F0502020204030204" pitchFamily="34" charset="0"/>
                <a:cs typeface="Calibri" panose="020F0502020204030204" pitchFamily="34" charset="0"/>
              </a:rPr>
              <a:t>American , Japanese , Italian and Chinese are the top 4 highly rated cuisines.</a:t>
            </a:r>
          </a:p>
        </p:txBody>
      </p:sp>
      <p:pic>
        <p:nvPicPr>
          <p:cNvPr id="5" name="Picture 4">
            <a:extLst>
              <a:ext uri="{FF2B5EF4-FFF2-40B4-BE49-F238E27FC236}">
                <a16:creationId xmlns:a16="http://schemas.microsoft.com/office/drawing/2014/main" id="{D4EBC328-3C04-68E3-3B7C-A2A5DB911EDA}"/>
              </a:ext>
            </a:extLst>
          </p:cNvPr>
          <p:cNvPicPr>
            <a:picLocks noChangeAspect="1"/>
          </p:cNvPicPr>
          <p:nvPr/>
        </p:nvPicPr>
        <p:blipFill>
          <a:blip r:embed="rId2"/>
          <a:stretch>
            <a:fillRect/>
          </a:stretch>
        </p:blipFill>
        <p:spPr>
          <a:xfrm>
            <a:off x="2763982" y="1842655"/>
            <a:ext cx="5805053" cy="2800923"/>
          </a:xfrm>
          <a:prstGeom prst="rect">
            <a:avLst/>
          </a:prstGeom>
        </p:spPr>
      </p:pic>
    </p:spTree>
    <p:extLst>
      <p:ext uri="{BB962C8B-B14F-4D97-AF65-F5344CB8AC3E}">
        <p14:creationId xmlns:p14="http://schemas.microsoft.com/office/powerpoint/2010/main" val="3504122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1045C-1685-9B80-5FF6-83DDCAC870D7}"/>
              </a:ext>
            </a:extLst>
          </p:cNvPr>
          <p:cNvSpPr>
            <a:spLocks noGrp="1"/>
          </p:cNvSpPr>
          <p:nvPr>
            <p:ph type="title"/>
          </p:nvPr>
        </p:nvSpPr>
        <p:spPr/>
        <p:txBody>
          <a:bodyPr/>
          <a:lstStyle/>
          <a:p>
            <a:r>
              <a:rPr lang="en-US" dirty="0"/>
              <a:t>EDA – Cuisine type / day of the week</a:t>
            </a:r>
          </a:p>
        </p:txBody>
      </p:sp>
      <p:sp>
        <p:nvSpPr>
          <p:cNvPr id="3" name="Text Placeholder 2">
            <a:extLst>
              <a:ext uri="{FF2B5EF4-FFF2-40B4-BE49-F238E27FC236}">
                <a16:creationId xmlns:a16="http://schemas.microsoft.com/office/drawing/2014/main" id="{7A570D76-B0BB-32D3-753D-E8469999E5C0}"/>
              </a:ext>
            </a:extLst>
          </p:cNvPr>
          <p:cNvSpPr>
            <a:spLocks noGrp="1"/>
          </p:cNvSpPr>
          <p:nvPr>
            <p:ph type="body"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Day of the week has no influence on the selection of cuisine type.</a:t>
            </a:r>
          </a:p>
          <a:p>
            <a:r>
              <a:rPr lang="en-US" dirty="0">
                <a:latin typeface="Calibri" panose="020F0502020204030204" pitchFamily="34" charset="0"/>
                <a:ea typeface="Calibri" panose="020F0502020204030204" pitchFamily="34" charset="0"/>
                <a:cs typeface="Calibri" panose="020F0502020204030204" pitchFamily="34" charset="0"/>
              </a:rPr>
              <a:t>American , Japanese , Italian and Chinese cuisines are the most popular</a:t>
            </a:r>
          </a:p>
          <a:p>
            <a:pPr marL="133350" indent="0">
              <a:buNone/>
            </a:pPr>
            <a:r>
              <a:rPr lang="en-US" dirty="0">
                <a:latin typeface="Calibri" panose="020F0502020204030204" pitchFamily="34" charset="0"/>
                <a:ea typeface="Calibri" panose="020F0502020204030204" pitchFamily="34" charset="0"/>
                <a:cs typeface="Calibri" panose="020F0502020204030204" pitchFamily="34" charset="0"/>
              </a:rPr>
              <a:t>       throughout the week.</a:t>
            </a:r>
          </a:p>
        </p:txBody>
      </p:sp>
      <p:pic>
        <p:nvPicPr>
          <p:cNvPr id="5" name="Picture 4">
            <a:extLst>
              <a:ext uri="{FF2B5EF4-FFF2-40B4-BE49-F238E27FC236}">
                <a16:creationId xmlns:a16="http://schemas.microsoft.com/office/drawing/2014/main" id="{A0830856-9EC1-37E3-D905-7940D38B84C0}"/>
              </a:ext>
            </a:extLst>
          </p:cNvPr>
          <p:cNvPicPr>
            <a:picLocks noChangeAspect="1"/>
          </p:cNvPicPr>
          <p:nvPr/>
        </p:nvPicPr>
        <p:blipFill>
          <a:blip r:embed="rId2"/>
          <a:stretch>
            <a:fillRect/>
          </a:stretch>
        </p:blipFill>
        <p:spPr>
          <a:xfrm>
            <a:off x="4177146" y="1891145"/>
            <a:ext cx="4565072" cy="2438871"/>
          </a:xfrm>
          <a:prstGeom prst="rect">
            <a:avLst/>
          </a:prstGeom>
        </p:spPr>
      </p:pic>
    </p:spTree>
    <p:extLst>
      <p:ext uri="{BB962C8B-B14F-4D97-AF65-F5344CB8AC3E}">
        <p14:creationId xmlns:p14="http://schemas.microsoft.com/office/powerpoint/2010/main" val="14449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2158-B34C-9A14-2444-69BEAB1971D7}"/>
              </a:ext>
            </a:extLst>
          </p:cNvPr>
          <p:cNvSpPr>
            <a:spLocks noGrp="1"/>
          </p:cNvSpPr>
          <p:nvPr>
            <p:ph type="title"/>
          </p:nvPr>
        </p:nvSpPr>
        <p:spPr/>
        <p:txBody>
          <a:bodyPr/>
          <a:lstStyle/>
          <a:p>
            <a:r>
              <a:rPr lang="en-US" dirty="0"/>
              <a:t>EDA – Day of the week / cost of the order</a:t>
            </a:r>
          </a:p>
        </p:txBody>
      </p:sp>
      <p:sp>
        <p:nvSpPr>
          <p:cNvPr id="3" name="Text Placeholder 2">
            <a:extLst>
              <a:ext uri="{FF2B5EF4-FFF2-40B4-BE49-F238E27FC236}">
                <a16:creationId xmlns:a16="http://schemas.microsoft.com/office/drawing/2014/main" id="{649EE673-F0AD-77FA-8A97-95B4D2BDF46E}"/>
              </a:ext>
            </a:extLst>
          </p:cNvPr>
          <p:cNvSpPr>
            <a:spLocks noGrp="1"/>
          </p:cNvSpPr>
          <p:nvPr>
            <p:ph type="body" idx="1"/>
          </p:nvPr>
        </p:nvSpPr>
        <p:spPr/>
        <p:txBody>
          <a:bodyPr/>
          <a:lstStyle/>
          <a:p>
            <a:r>
              <a:rPr lang="en-US" dirty="0"/>
              <a:t>The cost of the order is higher on the weekends</a:t>
            </a:r>
          </a:p>
        </p:txBody>
      </p:sp>
      <p:pic>
        <p:nvPicPr>
          <p:cNvPr id="5" name="Picture 4">
            <a:extLst>
              <a:ext uri="{FF2B5EF4-FFF2-40B4-BE49-F238E27FC236}">
                <a16:creationId xmlns:a16="http://schemas.microsoft.com/office/drawing/2014/main" id="{50751AE5-3750-25A6-7311-6BCA70588919}"/>
              </a:ext>
            </a:extLst>
          </p:cNvPr>
          <p:cNvPicPr>
            <a:picLocks noChangeAspect="1"/>
          </p:cNvPicPr>
          <p:nvPr/>
        </p:nvPicPr>
        <p:blipFill>
          <a:blip r:embed="rId2"/>
          <a:stretch>
            <a:fillRect/>
          </a:stretch>
        </p:blipFill>
        <p:spPr>
          <a:xfrm>
            <a:off x="4572000" y="1311175"/>
            <a:ext cx="2957945" cy="2970350"/>
          </a:xfrm>
          <a:prstGeom prst="rect">
            <a:avLst/>
          </a:prstGeom>
        </p:spPr>
      </p:pic>
    </p:spTree>
    <p:extLst>
      <p:ext uri="{BB962C8B-B14F-4D97-AF65-F5344CB8AC3E}">
        <p14:creationId xmlns:p14="http://schemas.microsoft.com/office/powerpoint/2010/main" val="3150298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7D7F1-4394-8362-005B-494C1D22EF69}"/>
              </a:ext>
            </a:extLst>
          </p:cNvPr>
          <p:cNvSpPr>
            <a:spLocks noGrp="1"/>
          </p:cNvSpPr>
          <p:nvPr>
            <p:ph type="title"/>
          </p:nvPr>
        </p:nvSpPr>
        <p:spPr/>
        <p:txBody>
          <a:bodyPr/>
          <a:lstStyle/>
          <a:p>
            <a:r>
              <a:rPr lang="en-US" dirty="0"/>
              <a:t>EDA – Rating / Cost of the order</a:t>
            </a:r>
          </a:p>
        </p:txBody>
      </p:sp>
      <p:sp>
        <p:nvSpPr>
          <p:cNvPr id="3" name="Text Placeholder 2">
            <a:extLst>
              <a:ext uri="{FF2B5EF4-FFF2-40B4-BE49-F238E27FC236}">
                <a16:creationId xmlns:a16="http://schemas.microsoft.com/office/drawing/2014/main" id="{F39981D5-40E5-F260-6465-77EA5E9CF28D}"/>
              </a:ext>
            </a:extLst>
          </p:cNvPr>
          <p:cNvSpPr>
            <a:spLocks noGrp="1"/>
          </p:cNvSpPr>
          <p:nvPr>
            <p:ph type="body" idx="1"/>
          </p:nvPr>
        </p:nvSpPr>
        <p:spPr/>
        <p:txBody>
          <a:bodyPr/>
          <a:lstStyle/>
          <a:p>
            <a:r>
              <a:rPr lang="en-US" dirty="0"/>
              <a:t>Higher ratings indicate a higher order cost (Average cost)</a:t>
            </a:r>
          </a:p>
        </p:txBody>
      </p:sp>
      <p:pic>
        <p:nvPicPr>
          <p:cNvPr id="5" name="Picture 4">
            <a:extLst>
              <a:ext uri="{FF2B5EF4-FFF2-40B4-BE49-F238E27FC236}">
                <a16:creationId xmlns:a16="http://schemas.microsoft.com/office/drawing/2014/main" id="{5A856B49-CEBC-E018-263B-26F8D2F77BF7}"/>
              </a:ext>
            </a:extLst>
          </p:cNvPr>
          <p:cNvPicPr>
            <a:picLocks noChangeAspect="1"/>
          </p:cNvPicPr>
          <p:nvPr/>
        </p:nvPicPr>
        <p:blipFill>
          <a:blip r:embed="rId2"/>
          <a:stretch>
            <a:fillRect/>
          </a:stretch>
        </p:blipFill>
        <p:spPr>
          <a:xfrm>
            <a:off x="4890655" y="1378526"/>
            <a:ext cx="3401291" cy="3043092"/>
          </a:xfrm>
          <a:prstGeom prst="rect">
            <a:avLst/>
          </a:prstGeom>
        </p:spPr>
      </p:pic>
    </p:spTree>
    <p:extLst>
      <p:ext uri="{BB962C8B-B14F-4D97-AF65-F5344CB8AC3E}">
        <p14:creationId xmlns:p14="http://schemas.microsoft.com/office/powerpoint/2010/main" val="2240613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endParaRPr/>
          </a:p>
        </p:txBody>
      </p:sp>
      <p:sp>
        <p:nvSpPr>
          <p:cNvPr id="162" name="Google Shape;162;p32"/>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
              <a:buNone/>
            </a:pPr>
            <a:fld id="{00000000-1234-1234-1234-123412341234}" type="slidenum">
              <a:rPr lang="en"/>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Contents / Agenda</a:t>
            </a:r>
            <a:endParaRPr>
              <a:solidFill>
                <a:srgbClr val="000000"/>
              </a:solidFill>
            </a:endParaRPr>
          </a:p>
        </p:txBody>
      </p:sp>
      <p:sp>
        <p:nvSpPr>
          <p:cNvPr id="113" name="Google Shape;113;p24"/>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Executive Summary</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Business Problem Overview and Solution Approach</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Data Overview</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EDA - Univariate Analysis</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EDA - Multivariate Analysis</a:t>
            </a:r>
            <a:endParaRPr sz="1400" dirty="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Executive Summary </a:t>
            </a:r>
            <a:endParaRPr dirty="0">
              <a:solidFill>
                <a:srgbClr val="000000"/>
              </a:solidFill>
            </a:endParaRPr>
          </a:p>
        </p:txBody>
      </p:sp>
      <p:sp>
        <p:nvSpPr>
          <p:cNvPr id="119" name="Google Shape;119;p2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3350" indent="0" algn="l">
              <a:buNone/>
            </a:pPr>
            <a:r>
              <a:rPr lang="en-US" sz="1600" b="1" i="0" dirty="0">
                <a:effectLst/>
                <a:latin typeface="Times New Roman" panose="02020603050405020304" pitchFamily="18" charset="0"/>
                <a:cs typeface="Times New Roman" panose="02020603050405020304" pitchFamily="18" charset="0"/>
              </a:rPr>
              <a:t>Conclusions:</a:t>
            </a:r>
          </a:p>
          <a:p>
            <a:pPr algn="l">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There are 736 records with no ratings provided. In terms of percentage, it is around 38.77%.</a:t>
            </a:r>
          </a:p>
          <a:p>
            <a:pPr algn="l">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Majority of the customers appx 65% (784 customers) have only placed a single order and appx 22% (267 customers) have only placed 2 orders.</a:t>
            </a:r>
            <a:endParaRPr lang="en-US" sz="1400" b="0" i="0" dirty="0">
              <a:effectLs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There are 178 unique restaurants and the most popular among them with highest number of orders is "Shake Shack".</a:t>
            </a:r>
          </a:p>
          <a:p>
            <a:pPr algn="l">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The top 4 popular cuisine type customer orders are American, Japanese, Italian and Chinese weighing 82.55% orders.</a:t>
            </a:r>
          </a:p>
          <a:p>
            <a:pPr algn="l">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There are more customers ordering on weekends than weekdays.</a:t>
            </a:r>
          </a:p>
          <a:p>
            <a:pPr algn="l">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Customer ratings are higher for shorter delivery and preparation times.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20089-D182-82A2-DA66-D1A8DE94639A}"/>
              </a:ext>
            </a:extLst>
          </p:cNvPr>
          <p:cNvSpPr>
            <a:spLocks noGrp="1"/>
          </p:cNvSpPr>
          <p:nvPr>
            <p:ph type="title"/>
          </p:nvPr>
        </p:nvSpPr>
        <p:spPr/>
        <p:txBody>
          <a:bodyPr/>
          <a:lstStyle/>
          <a:p>
            <a:r>
              <a:rPr lang="en-US" sz="1600" dirty="0">
                <a:latin typeface="Times New Roman" panose="02020603050405020304" pitchFamily="18" charset="0"/>
                <a:cs typeface="Times New Roman" panose="02020603050405020304" pitchFamily="18" charset="0"/>
              </a:rPr>
              <a:t>Executive Summary contd..</a:t>
            </a:r>
          </a:p>
        </p:txBody>
      </p:sp>
      <p:sp>
        <p:nvSpPr>
          <p:cNvPr id="3" name="Text Placeholder 2">
            <a:extLst>
              <a:ext uri="{FF2B5EF4-FFF2-40B4-BE49-F238E27FC236}">
                <a16:creationId xmlns:a16="http://schemas.microsoft.com/office/drawing/2014/main" id="{203ADB16-C039-A3F3-EC34-05B709DA5ADF}"/>
              </a:ext>
            </a:extLst>
          </p:cNvPr>
          <p:cNvSpPr>
            <a:spLocks noGrp="1"/>
          </p:cNvSpPr>
          <p:nvPr>
            <p:ph type="body" idx="1"/>
          </p:nvPr>
        </p:nvSpPr>
        <p:spPr/>
        <p:txBody>
          <a:bodyPr/>
          <a:lstStyle/>
          <a:p>
            <a:pPr marL="133350" indent="0" algn="l">
              <a:buNone/>
            </a:pPr>
            <a:r>
              <a:rPr lang="en-US" sz="1600" b="1" i="0" dirty="0">
                <a:effectLst/>
                <a:latin typeface="Times New Roman" panose="02020603050405020304" pitchFamily="18" charset="0"/>
                <a:cs typeface="Times New Roman" panose="02020603050405020304" pitchFamily="18" charset="0"/>
              </a:rPr>
              <a:t>Recommendations:</a:t>
            </a:r>
          </a:p>
          <a:p>
            <a:pPr marL="133350" indent="0" algn="l">
              <a:buNone/>
            </a:pPr>
            <a:endParaRPr lang="en-US" sz="1600" b="1" i="0" dirty="0">
              <a:effectLst/>
              <a:latin typeface="Times New Roman" panose="02020603050405020304" pitchFamily="18" charset="0"/>
              <a:cs typeface="Times New Roman" panose="02020603050405020304" pitchFamily="18" charset="0"/>
            </a:endParaRPr>
          </a:p>
          <a:p>
            <a:r>
              <a:rPr lang="en-US" sz="1400" dirty="0" err="1">
                <a:latin typeface="Calibri" panose="020F0502020204030204" pitchFamily="34" charset="0"/>
                <a:ea typeface="Calibri" panose="020F0502020204030204" pitchFamily="34" charset="0"/>
                <a:cs typeface="Calibri" panose="020F0502020204030204" pitchFamily="34" charset="0"/>
              </a:rPr>
              <a:t>FoodHub</a:t>
            </a:r>
            <a:r>
              <a:rPr lang="en-US" sz="1400" dirty="0">
                <a:latin typeface="Calibri" panose="020F0502020204030204" pitchFamily="34" charset="0"/>
                <a:ea typeface="Calibri" panose="020F0502020204030204" pitchFamily="34" charset="0"/>
                <a:cs typeface="Calibri" panose="020F0502020204030204" pitchFamily="34" charset="0"/>
              </a:rPr>
              <a:t> should make some efforts in understanding the customers who ordered less than 3 times. They should focus on these customers on what made them not to order more often.</a:t>
            </a:r>
          </a:p>
          <a:p>
            <a:r>
              <a:rPr lang="en-US" sz="1400" b="0" i="0" dirty="0" err="1">
                <a:effectLst/>
                <a:latin typeface="Calibri" panose="020F0502020204030204" pitchFamily="34" charset="0"/>
                <a:ea typeface="Calibri" panose="020F0502020204030204" pitchFamily="34" charset="0"/>
                <a:cs typeface="Calibri" panose="020F0502020204030204" pitchFamily="34" charset="0"/>
              </a:rPr>
              <a:t>FoodHub</a:t>
            </a:r>
            <a:r>
              <a:rPr lang="en-US" sz="1400" b="0" i="0" dirty="0">
                <a:effectLst/>
                <a:latin typeface="Calibri" panose="020F0502020204030204" pitchFamily="34" charset="0"/>
                <a:ea typeface="Calibri" panose="020F0502020204030204" pitchFamily="34" charset="0"/>
                <a:cs typeface="Calibri" panose="020F0502020204030204" pitchFamily="34" charset="0"/>
              </a:rPr>
              <a:t> should investigate the reason for low customer rating counts. They should attract customers to provide ratings by giving some discounts or special entry prize coupons.</a:t>
            </a:r>
          </a:p>
          <a:p>
            <a:r>
              <a:rPr lang="en-US" sz="1400" b="0" i="0" dirty="0" err="1">
                <a:effectLst/>
                <a:latin typeface="Calibri" panose="020F0502020204030204" pitchFamily="34" charset="0"/>
                <a:ea typeface="Calibri" panose="020F0502020204030204" pitchFamily="34" charset="0"/>
                <a:cs typeface="Calibri" panose="020F0502020204030204" pitchFamily="34" charset="0"/>
              </a:rPr>
              <a:t>FoodHub</a:t>
            </a:r>
            <a:r>
              <a:rPr lang="en-US" sz="1400" b="0" i="0" dirty="0">
                <a:effectLst/>
                <a:latin typeface="Calibri" panose="020F0502020204030204" pitchFamily="34" charset="0"/>
                <a:ea typeface="Calibri" panose="020F0502020204030204" pitchFamily="34" charset="0"/>
                <a:cs typeface="Calibri" panose="020F0502020204030204" pitchFamily="34" charset="0"/>
              </a:rPr>
              <a:t> should invest in infrastructure to reduce delivery times , enhance customer satisfaction by encouraging restaurants to shorten food preparation time and, they should focus on promoting trending cuisines to drive growth.</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13335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362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Business Problem Overview and Solution Approach</a:t>
            </a:r>
            <a:endParaRPr>
              <a:solidFill>
                <a:srgbClr val="000000"/>
              </a:solidFill>
            </a:endParaRPr>
          </a:p>
        </p:txBody>
      </p:sp>
      <p:sp>
        <p:nvSpPr>
          <p:cNvPr id="125" name="Google Shape;125;p2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US" sz="1400" dirty="0" err="1">
                <a:solidFill>
                  <a:srgbClr val="000000"/>
                </a:solidFill>
                <a:latin typeface="Calibri" panose="020F0502020204030204" pitchFamily="34" charset="0"/>
                <a:ea typeface="Calibri" panose="020F0502020204030204" pitchFamily="34" charset="0"/>
                <a:cs typeface="Calibri" panose="020F0502020204030204" pitchFamily="34" charset="0"/>
              </a:rPr>
              <a:t>FoodHub</a:t>
            </a: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 is a food aggregator company that offers access to customers to place online orders for multiple restaurants through their app. The company revenue is based on charging the orders of each restaurant depending on order price.</a:t>
            </a:r>
          </a:p>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The company wants to enhance the customer experience through analyzing the dataset which has information about the orders made by the registered customers</a:t>
            </a:r>
          </a:p>
          <a:p>
            <a:pPr marL="457200" lvl="0" indent="-317500" algn="l" rtl="0">
              <a:lnSpc>
                <a:spcPct val="115000"/>
              </a:lnSpc>
              <a:spcBef>
                <a:spcPts val="1000"/>
              </a:spcBef>
              <a:spcAft>
                <a:spcPts val="0"/>
              </a:spcAft>
              <a:buClr>
                <a:srgbClr val="000000"/>
              </a:buClr>
              <a:buSzPts val="1400"/>
              <a:buChar char="●"/>
            </a:pPr>
            <a:r>
              <a:rPr lang="en-US" sz="1400" dirty="0" err="1">
                <a:solidFill>
                  <a:srgbClr val="000000"/>
                </a:solidFill>
                <a:latin typeface="Calibri" panose="020F0502020204030204" pitchFamily="34" charset="0"/>
                <a:ea typeface="Calibri" panose="020F0502020204030204" pitchFamily="34" charset="0"/>
                <a:cs typeface="Calibri" panose="020F0502020204030204" pitchFamily="34" charset="0"/>
              </a:rPr>
              <a:t>FoodHub</a:t>
            </a: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 revenue is based on the customers orders. A customer order is based on the ratings of the restaurants. So </a:t>
            </a:r>
            <a:r>
              <a:rPr lang="en-US" sz="1400" dirty="0" err="1">
                <a:solidFill>
                  <a:srgbClr val="000000"/>
                </a:solidFill>
                <a:latin typeface="Calibri" panose="020F0502020204030204" pitchFamily="34" charset="0"/>
                <a:ea typeface="Calibri" panose="020F0502020204030204" pitchFamily="34" charset="0"/>
                <a:cs typeface="Calibri" panose="020F0502020204030204" pitchFamily="34" charset="0"/>
              </a:rPr>
              <a:t>FoodHub</a:t>
            </a: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 wants to improve their revenue by identifying the areas of growth and improvements for a better customer experience.</a:t>
            </a:r>
            <a:endParaRP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Data Overview</a:t>
            </a:r>
            <a:endParaRPr>
              <a:solidFill>
                <a:srgbClr val="000000"/>
              </a:solidFill>
            </a:endParaRPr>
          </a:p>
        </p:txBody>
      </p:sp>
      <p:sp>
        <p:nvSpPr>
          <p:cNvPr id="131" name="Google Shape;131;p2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2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The data contains the different data related to a food order. The detailed data dictionary is given below.</a:t>
            </a:r>
          </a:p>
          <a:p>
            <a:pPr algn="l">
              <a:spcAft>
                <a:spcPts val="450"/>
              </a:spcAft>
              <a:buFont typeface="Arial" panose="020B0604020202020204" pitchFamily="34" charset="0"/>
              <a:buChar char="•"/>
            </a:pPr>
            <a:r>
              <a:rPr lang="en-US" sz="1200" b="0" i="0" dirty="0" err="1">
                <a:solidFill>
                  <a:srgbClr val="1F1F1F"/>
                </a:solidFill>
                <a:effectLst/>
                <a:latin typeface="Calibri" panose="020F0502020204030204" pitchFamily="34" charset="0"/>
                <a:ea typeface="Calibri" panose="020F0502020204030204" pitchFamily="34" charset="0"/>
                <a:cs typeface="Calibri" panose="020F0502020204030204" pitchFamily="34" charset="0"/>
              </a:rPr>
              <a:t>order_id</a:t>
            </a:r>
            <a:r>
              <a:rPr lang="en-US" sz="12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Unique ID of the order</a:t>
            </a:r>
          </a:p>
          <a:p>
            <a:pPr algn="l">
              <a:spcAft>
                <a:spcPts val="450"/>
              </a:spcAft>
              <a:buFont typeface="Arial" panose="020B0604020202020204" pitchFamily="34" charset="0"/>
              <a:buChar char="•"/>
            </a:pPr>
            <a:r>
              <a:rPr lang="en-US" sz="1200" b="0" i="0" dirty="0" err="1">
                <a:solidFill>
                  <a:srgbClr val="1F1F1F"/>
                </a:solidFill>
                <a:effectLst/>
                <a:latin typeface="Calibri" panose="020F0502020204030204" pitchFamily="34" charset="0"/>
                <a:ea typeface="Calibri" panose="020F0502020204030204" pitchFamily="34" charset="0"/>
                <a:cs typeface="Calibri" panose="020F0502020204030204" pitchFamily="34" charset="0"/>
              </a:rPr>
              <a:t>customer_id</a:t>
            </a:r>
            <a:r>
              <a:rPr lang="en-US" sz="12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ID of the customer who ordered the food</a:t>
            </a:r>
          </a:p>
          <a:p>
            <a:pPr algn="l">
              <a:spcAft>
                <a:spcPts val="450"/>
              </a:spcAft>
              <a:buFont typeface="Arial" panose="020B0604020202020204" pitchFamily="34" charset="0"/>
              <a:buChar char="•"/>
            </a:pPr>
            <a:r>
              <a:rPr lang="en-US" sz="1200" b="0" i="0" dirty="0" err="1">
                <a:solidFill>
                  <a:srgbClr val="1F1F1F"/>
                </a:solidFill>
                <a:effectLst/>
                <a:latin typeface="Calibri" panose="020F0502020204030204" pitchFamily="34" charset="0"/>
                <a:ea typeface="Calibri" panose="020F0502020204030204" pitchFamily="34" charset="0"/>
                <a:cs typeface="Calibri" panose="020F0502020204030204" pitchFamily="34" charset="0"/>
              </a:rPr>
              <a:t>restaurant_name</a:t>
            </a:r>
            <a:r>
              <a:rPr lang="en-US" sz="12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Name of the restaurant</a:t>
            </a:r>
          </a:p>
          <a:p>
            <a:pPr algn="l">
              <a:spcAft>
                <a:spcPts val="450"/>
              </a:spcAft>
              <a:buFont typeface="Arial" panose="020B0604020202020204" pitchFamily="34" charset="0"/>
              <a:buChar char="•"/>
            </a:pPr>
            <a:r>
              <a:rPr lang="en-US" sz="1200" b="0" i="0" dirty="0" err="1">
                <a:solidFill>
                  <a:srgbClr val="1F1F1F"/>
                </a:solidFill>
                <a:effectLst/>
                <a:latin typeface="Calibri" panose="020F0502020204030204" pitchFamily="34" charset="0"/>
                <a:ea typeface="Calibri" panose="020F0502020204030204" pitchFamily="34" charset="0"/>
                <a:cs typeface="Calibri" panose="020F0502020204030204" pitchFamily="34" charset="0"/>
              </a:rPr>
              <a:t>cuisine_type</a:t>
            </a:r>
            <a:r>
              <a:rPr lang="en-US" sz="12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Cuisine ordered by the customer</a:t>
            </a:r>
          </a:p>
          <a:p>
            <a:pPr algn="l">
              <a:spcAft>
                <a:spcPts val="450"/>
              </a:spcAft>
              <a:buFont typeface="Arial" panose="020B0604020202020204" pitchFamily="34" charset="0"/>
              <a:buChar char="•"/>
            </a:pPr>
            <a:r>
              <a:rPr lang="en-US" sz="1200" b="0" i="0" dirty="0" err="1">
                <a:solidFill>
                  <a:srgbClr val="1F1F1F"/>
                </a:solidFill>
                <a:effectLst/>
                <a:latin typeface="Calibri" panose="020F0502020204030204" pitchFamily="34" charset="0"/>
                <a:ea typeface="Calibri" panose="020F0502020204030204" pitchFamily="34" charset="0"/>
                <a:cs typeface="Calibri" panose="020F0502020204030204" pitchFamily="34" charset="0"/>
              </a:rPr>
              <a:t>cost_of_the_order</a:t>
            </a:r>
            <a:r>
              <a:rPr lang="en-US" sz="12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Cost of the order</a:t>
            </a:r>
          </a:p>
          <a:p>
            <a:pPr algn="l">
              <a:spcAft>
                <a:spcPts val="450"/>
              </a:spcAft>
              <a:buFont typeface="Arial" panose="020B0604020202020204" pitchFamily="34" charset="0"/>
              <a:buChar char="•"/>
            </a:pPr>
            <a:r>
              <a:rPr lang="en-US" sz="1200" b="0" i="0" dirty="0" err="1">
                <a:solidFill>
                  <a:srgbClr val="1F1F1F"/>
                </a:solidFill>
                <a:effectLst/>
                <a:latin typeface="Calibri" panose="020F0502020204030204" pitchFamily="34" charset="0"/>
                <a:ea typeface="Calibri" panose="020F0502020204030204" pitchFamily="34" charset="0"/>
                <a:cs typeface="Calibri" panose="020F0502020204030204" pitchFamily="34" charset="0"/>
              </a:rPr>
              <a:t>day_of_the_week</a:t>
            </a:r>
            <a:r>
              <a:rPr lang="en-US" sz="12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Indicates whether the order is placed on a weekday or weekend (The weekday is from Monday to Friday and the weekend is Saturday and Sunday)</a:t>
            </a:r>
          </a:p>
          <a:p>
            <a:pPr algn="l">
              <a:spcAft>
                <a:spcPts val="450"/>
              </a:spcAft>
              <a:buFont typeface="Arial" panose="020B0604020202020204" pitchFamily="34" charset="0"/>
              <a:buChar char="•"/>
            </a:pPr>
            <a:r>
              <a:rPr lang="en-US" sz="12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rating: Rating given by the customer out of 5</a:t>
            </a:r>
          </a:p>
          <a:p>
            <a:pPr algn="l">
              <a:spcAft>
                <a:spcPts val="450"/>
              </a:spcAft>
              <a:buFont typeface="Arial" panose="020B0604020202020204" pitchFamily="34" charset="0"/>
              <a:buChar char="•"/>
            </a:pPr>
            <a:r>
              <a:rPr lang="en-US" sz="1200" b="0" i="0" dirty="0" err="1">
                <a:solidFill>
                  <a:srgbClr val="1F1F1F"/>
                </a:solidFill>
                <a:effectLst/>
                <a:latin typeface="Calibri" panose="020F0502020204030204" pitchFamily="34" charset="0"/>
                <a:ea typeface="Calibri" panose="020F0502020204030204" pitchFamily="34" charset="0"/>
                <a:cs typeface="Calibri" panose="020F0502020204030204" pitchFamily="34" charset="0"/>
              </a:rPr>
              <a:t>food_preparation_time</a:t>
            </a:r>
            <a:r>
              <a:rPr lang="en-US" sz="12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Time (in minutes) taken by the restaurant to prepare the food. This is calculated by taking the difference between the timestamps of the restaurant's order confirmation and the delivery person's pick-up confirmation.</a:t>
            </a:r>
          </a:p>
          <a:p>
            <a:pPr algn="l">
              <a:spcAft>
                <a:spcPts val="450"/>
              </a:spcAft>
              <a:buFont typeface="Arial" panose="020B0604020202020204" pitchFamily="34" charset="0"/>
              <a:buChar char="•"/>
            </a:pPr>
            <a:r>
              <a:rPr lang="en-US" sz="1200" b="0" i="0" dirty="0" err="1">
                <a:solidFill>
                  <a:srgbClr val="1F1F1F"/>
                </a:solidFill>
                <a:effectLst/>
                <a:latin typeface="Calibri" panose="020F0502020204030204" pitchFamily="34" charset="0"/>
                <a:ea typeface="Calibri" panose="020F0502020204030204" pitchFamily="34" charset="0"/>
                <a:cs typeface="Calibri" panose="020F0502020204030204" pitchFamily="34" charset="0"/>
              </a:rPr>
              <a:t>delivery_time</a:t>
            </a:r>
            <a:r>
              <a:rPr lang="en-US" sz="12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Time (in minutes) taken by the delivery person to deliver the food package. This is calculated by taking the difference between the timestamps of the delivery person's pick-up confirmation and drop-off information</a:t>
            </a:r>
          </a:p>
          <a:p>
            <a:pPr marL="139700" lvl="0" indent="0" algn="l" rtl="0">
              <a:lnSpc>
                <a:spcPct val="115000"/>
              </a:lnSpc>
              <a:spcBef>
                <a:spcPts val="1000"/>
              </a:spcBef>
              <a:spcAft>
                <a:spcPts val="0"/>
              </a:spcAft>
              <a:buClr>
                <a:srgbClr val="000000"/>
              </a:buClr>
              <a:buSzPts val="1400"/>
              <a:buNone/>
            </a:pPr>
            <a:endParaRPr sz="1400" dirty="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8C023-049C-7752-FCA7-B1B89584CF9F}"/>
              </a:ext>
            </a:extLst>
          </p:cNvPr>
          <p:cNvSpPr>
            <a:spLocks noGrp="1"/>
          </p:cNvSpPr>
          <p:nvPr>
            <p:ph type="title"/>
          </p:nvPr>
        </p:nvSpPr>
        <p:spPr/>
        <p:txBody>
          <a:bodyPr/>
          <a:lstStyle/>
          <a:p>
            <a:r>
              <a:rPr lang="en-US" dirty="0"/>
              <a:t>Data Overview cont..</a:t>
            </a:r>
          </a:p>
        </p:txBody>
      </p:sp>
      <p:sp>
        <p:nvSpPr>
          <p:cNvPr id="3" name="Text Placeholder 2">
            <a:extLst>
              <a:ext uri="{FF2B5EF4-FFF2-40B4-BE49-F238E27FC236}">
                <a16:creationId xmlns:a16="http://schemas.microsoft.com/office/drawing/2014/main" id="{8E29BC83-AF38-7C4A-DEB9-2F379B3E979A}"/>
              </a:ext>
            </a:extLst>
          </p:cNvPr>
          <p:cNvSpPr>
            <a:spLocks noGrp="1"/>
          </p:cNvSpPr>
          <p:nvPr>
            <p:ph type="body" idx="1"/>
          </p:nvPr>
        </p:nvSpPr>
        <p:spPr/>
        <p:txBody>
          <a:bodyPr/>
          <a:lstStyle/>
          <a:p>
            <a:r>
              <a:rPr lang="en-US" sz="1400" dirty="0">
                <a:latin typeface="Calibri" panose="020F0502020204030204" pitchFamily="34" charset="0"/>
                <a:ea typeface="Calibri" panose="020F0502020204030204" pitchFamily="34" charset="0"/>
                <a:cs typeface="Calibri" panose="020F0502020204030204" pitchFamily="34" charset="0"/>
              </a:rPr>
              <a:t>There are a total of 1898 entries and 9 columns in the dataset</a:t>
            </a:r>
          </a:p>
          <a:p>
            <a:r>
              <a:rPr lang="en-US" sz="1400" dirty="0">
                <a:latin typeface="Calibri" panose="020F0502020204030204" pitchFamily="34" charset="0"/>
                <a:ea typeface="Calibri" panose="020F0502020204030204" pitchFamily="34" charset="0"/>
                <a:cs typeface="Calibri" panose="020F0502020204030204" pitchFamily="34" charset="0"/>
              </a:rPr>
              <a:t>There are 3 different data types:</a:t>
            </a:r>
          </a:p>
          <a:p>
            <a:pPr marL="13335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133350" indent="0">
              <a:buNone/>
            </a:pPr>
            <a:r>
              <a:rPr lang="en-US" sz="1400" dirty="0">
                <a:latin typeface="Calibri" panose="020F0502020204030204" pitchFamily="34" charset="0"/>
                <a:ea typeface="Calibri" panose="020F0502020204030204" pitchFamily="34" charset="0"/>
                <a:cs typeface="Calibri" panose="020F0502020204030204" pitchFamily="34" charset="0"/>
              </a:rPr>
              <a:t>                  float64(1) : </a:t>
            </a:r>
            <a:r>
              <a:rPr lang="en-US" sz="1400" dirty="0" err="1">
                <a:latin typeface="Calibri" panose="020F0502020204030204" pitchFamily="34" charset="0"/>
                <a:ea typeface="Calibri" panose="020F0502020204030204" pitchFamily="34" charset="0"/>
                <a:cs typeface="Calibri" panose="020F0502020204030204" pitchFamily="34" charset="0"/>
              </a:rPr>
              <a:t>cost_of_the_order</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133350" indent="0">
              <a:buNone/>
            </a:pPr>
            <a:r>
              <a:rPr lang="en-US" sz="1400" dirty="0">
                <a:latin typeface="Calibri" panose="020F0502020204030204" pitchFamily="34" charset="0"/>
                <a:ea typeface="Calibri" panose="020F0502020204030204" pitchFamily="34" charset="0"/>
                <a:cs typeface="Calibri" panose="020F0502020204030204" pitchFamily="34" charset="0"/>
              </a:rPr>
              <a:t>                  int64(4) : </a:t>
            </a:r>
            <a:r>
              <a:rPr lang="en-US" sz="1400" dirty="0" err="1">
                <a:latin typeface="Calibri" panose="020F0502020204030204" pitchFamily="34" charset="0"/>
                <a:ea typeface="Calibri" panose="020F0502020204030204" pitchFamily="34" charset="0"/>
                <a:cs typeface="Calibri" panose="020F0502020204030204" pitchFamily="34" charset="0"/>
              </a:rPr>
              <a:t>order_id</a:t>
            </a:r>
            <a:r>
              <a:rPr lang="en-US" sz="1400" dirty="0">
                <a:latin typeface="Calibri" panose="020F0502020204030204" pitchFamily="34" charset="0"/>
                <a:ea typeface="Calibri" panose="020F0502020204030204" pitchFamily="34" charset="0"/>
                <a:cs typeface="Calibri" panose="020F0502020204030204" pitchFamily="34" charset="0"/>
              </a:rPr>
              <a:t> , </a:t>
            </a:r>
            <a:r>
              <a:rPr lang="en-US" sz="1400" dirty="0" err="1">
                <a:latin typeface="Calibri" panose="020F0502020204030204" pitchFamily="34" charset="0"/>
                <a:ea typeface="Calibri" panose="020F0502020204030204" pitchFamily="34" charset="0"/>
                <a:cs typeface="Calibri" panose="020F0502020204030204" pitchFamily="34" charset="0"/>
              </a:rPr>
              <a:t>customer_id</a:t>
            </a:r>
            <a:r>
              <a:rPr lang="en-US" sz="1400" dirty="0">
                <a:latin typeface="Calibri" panose="020F0502020204030204" pitchFamily="34" charset="0"/>
                <a:ea typeface="Calibri" panose="020F0502020204030204" pitchFamily="34" charset="0"/>
                <a:cs typeface="Calibri" panose="020F0502020204030204" pitchFamily="34" charset="0"/>
              </a:rPr>
              <a:t> , </a:t>
            </a:r>
            <a:r>
              <a:rPr lang="en-US" sz="1400" dirty="0" err="1">
                <a:latin typeface="Calibri" panose="020F0502020204030204" pitchFamily="34" charset="0"/>
                <a:ea typeface="Calibri" panose="020F0502020204030204" pitchFamily="34" charset="0"/>
                <a:cs typeface="Calibri" panose="020F0502020204030204" pitchFamily="34" charset="0"/>
              </a:rPr>
              <a:t>food_preparation_time</a:t>
            </a:r>
            <a:r>
              <a:rPr lang="en-US" sz="1400" dirty="0">
                <a:latin typeface="Calibri" panose="020F0502020204030204" pitchFamily="34" charset="0"/>
                <a:ea typeface="Calibri" panose="020F0502020204030204" pitchFamily="34" charset="0"/>
                <a:cs typeface="Calibri" panose="020F0502020204030204" pitchFamily="34" charset="0"/>
              </a:rPr>
              <a:t> , </a:t>
            </a:r>
            <a:r>
              <a:rPr lang="en-US" sz="1400" dirty="0" err="1">
                <a:latin typeface="Calibri" panose="020F0502020204030204" pitchFamily="34" charset="0"/>
                <a:ea typeface="Calibri" panose="020F0502020204030204" pitchFamily="34" charset="0"/>
                <a:cs typeface="Calibri" panose="020F0502020204030204" pitchFamily="34" charset="0"/>
              </a:rPr>
              <a:t>delivery_time</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133350" indent="0">
              <a:buNone/>
            </a:pPr>
            <a:r>
              <a:rPr lang="en-US" sz="1400" dirty="0">
                <a:latin typeface="Calibri" panose="020F0502020204030204" pitchFamily="34" charset="0"/>
                <a:ea typeface="Calibri" panose="020F0502020204030204" pitchFamily="34" charset="0"/>
                <a:cs typeface="Calibri" panose="020F0502020204030204" pitchFamily="34" charset="0"/>
              </a:rPr>
              <a:t>                  object(4) : </a:t>
            </a:r>
            <a:r>
              <a:rPr lang="en-US" sz="1400" dirty="0" err="1">
                <a:latin typeface="Calibri" panose="020F0502020204030204" pitchFamily="34" charset="0"/>
                <a:ea typeface="Calibri" panose="020F0502020204030204" pitchFamily="34" charset="0"/>
                <a:cs typeface="Calibri" panose="020F0502020204030204" pitchFamily="34" charset="0"/>
              </a:rPr>
              <a:t>restaurant_name</a:t>
            </a:r>
            <a:r>
              <a:rPr lang="en-US" sz="1400" dirty="0">
                <a:latin typeface="Calibri" panose="020F0502020204030204" pitchFamily="34" charset="0"/>
                <a:ea typeface="Calibri" panose="020F0502020204030204" pitchFamily="34" charset="0"/>
                <a:cs typeface="Calibri" panose="020F0502020204030204" pitchFamily="34" charset="0"/>
              </a:rPr>
              <a:t> , </a:t>
            </a:r>
            <a:r>
              <a:rPr lang="en-US" sz="1400" dirty="0" err="1">
                <a:latin typeface="Calibri" panose="020F0502020204030204" pitchFamily="34" charset="0"/>
                <a:ea typeface="Calibri" panose="020F0502020204030204" pitchFamily="34" charset="0"/>
                <a:cs typeface="Calibri" panose="020F0502020204030204" pitchFamily="34" charset="0"/>
              </a:rPr>
              <a:t>cuisine_type</a:t>
            </a:r>
            <a:r>
              <a:rPr lang="en-US" sz="1400" dirty="0">
                <a:latin typeface="Calibri" panose="020F0502020204030204" pitchFamily="34" charset="0"/>
                <a:ea typeface="Calibri" panose="020F0502020204030204" pitchFamily="34" charset="0"/>
                <a:cs typeface="Calibri" panose="020F0502020204030204" pitchFamily="34" charset="0"/>
              </a:rPr>
              <a:t> , </a:t>
            </a:r>
            <a:r>
              <a:rPr lang="en-US" sz="1400" dirty="0" err="1">
                <a:latin typeface="Calibri" panose="020F0502020204030204" pitchFamily="34" charset="0"/>
                <a:ea typeface="Calibri" panose="020F0502020204030204" pitchFamily="34" charset="0"/>
                <a:cs typeface="Calibri" panose="020F0502020204030204" pitchFamily="34" charset="0"/>
              </a:rPr>
              <a:t>day_of_the_week</a:t>
            </a:r>
            <a:r>
              <a:rPr lang="en-US" sz="1400" dirty="0">
                <a:latin typeface="Calibri" panose="020F0502020204030204" pitchFamily="34" charset="0"/>
                <a:ea typeface="Calibri" panose="020F0502020204030204" pitchFamily="34" charset="0"/>
                <a:cs typeface="Calibri" panose="020F0502020204030204" pitchFamily="34" charset="0"/>
              </a:rPr>
              <a:t> , rating</a:t>
            </a:r>
          </a:p>
          <a:p>
            <a:r>
              <a:rPr lang="en-US" sz="1400" dirty="0">
                <a:latin typeface="Calibri" panose="020F0502020204030204" pitchFamily="34" charset="0"/>
                <a:ea typeface="Calibri" panose="020F0502020204030204" pitchFamily="34" charset="0"/>
                <a:cs typeface="Calibri" panose="020F0502020204030204" pitchFamily="34" charset="0"/>
              </a:rPr>
              <a:t>There are 736 observations with rating as “Not given”. These are the only missing values</a:t>
            </a:r>
          </a:p>
          <a:p>
            <a:pPr marL="476250" indent="-342900">
              <a:buFont typeface="+mj-lt"/>
              <a:buAutoNum type="arabicPeriod"/>
            </a:pPr>
            <a:endParaRPr lang="en-US" dirty="0"/>
          </a:p>
        </p:txBody>
      </p:sp>
    </p:spTree>
    <p:extLst>
      <p:ext uri="{BB962C8B-B14F-4D97-AF65-F5344CB8AC3E}">
        <p14:creationId xmlns:p14="http://schemas.microsoft.com/office/powerpoint/2010/main" val="2753819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Univariate Analysis</a:t>
            </a:r>
            <a:endParaRPr>
              <a:solidFill>
                <a:srgbClr val="000000"/>
              </a:solidFill>
            </a:endParaRPr>
          </a:p>
        </p:txBody>
      </p:sp>
      <p:sp>
        <p:nvSpPr>
          <p:cNvPr id="137" name="Google Shape;137;p28"/>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400" b="1" dirty="0">
                <a:solidFill>
                  <a:srgbClr val="000000"/>
                </a:solidFill>
              </a:rPr>
              <a:t>EDA – Customer’s Order</a:t>
            </a:r>
          </a:p>
          <a:p>
            <a:pPr marL="425450" indent="-285750">
              <a:spcBef>
                <a:spcPts val="1000"/>
              </a:spcBef>
              <a:buClr>
                <a:srgbClr val="000000"/>
              </a:buClr>
              <a:buSzPts val="1400"/>
            </a:pP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There are a total of 1898 orders .The count of unique customerID is 1200.</a:t>
            </a:r>
          </a:p>
          <a:p>
            <a:pPr marL="425450" indent="-285750">
              <a:spcBef>
                <a:spcPts val="1000"/>
              </a:spcBef>
              <a:buClr>
                <a:srgbClr val="000000"/>
              </a:buClr>
              <a:buSzPts val="1400"/>
            </a:pP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Order count frequency range between 1 to 13</a:t>
            </a:r>
          </a:p>
          <a:p>
            <a:pPr marL="425450" indent="-285750">
              <a:spcBef>
                <a:spcPts val="1000"/>
              </a:spcBef>
              <a:buClr>
                <a:srgbClr val="000000"/>
              </a:buClr>
              <a:buSzPts val="1400"/>
            </a:pP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As per stats , many of the customers placed either one or two orders.</a:t>
            </a:r>
            <a:endParaRP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ADFA1255-1A53-CF75-2C5D-D36AE825A742}"/>
              </a:ext>
            </a:extLst>
          </p:cNvPr>
          <p:cNvPicPr>
            <a:picLocks noChangeAspect="1"/>
          </p:cNvPicPr>
          <p:nvPr/>
        </p:nvPicPr>
        <p:blipFill>
          <a:blip r:embed="rId3"/>
          <a:stretch>
            <a:fillRect/>
          </a:stretch>
        </p:blipFill>
        <p:spPr>
          <a:xfrm>
            <a:off x="6941010" y="861975"/>
            <a:ext cx="1676634" cy="368668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F992-7B38-D5BC-5C1B-45A5DC67E622}"/>
              </a:ext>
            </a:extLst>
          </p:cNvPr>
          <p:cNvSpPr>
            <a:spLocks noGrp="1"/>
          </p:cNvSpPr>
          <p:nvPr>
            <p:ph type="title"/>
          </p:nvPr>
        </p:nvSpPr>
        <p:spPr/>
        <p:txBody>
          <a:bodyPr/>
          <a:lstStyle/>
          <a:p>
            <a:r>
              <a:rPr lang="en-US" dirty="0"/>
              <a:t>EDA – Restaurants</a:t>
            </a:r>
          </a:p>
        </p:txBody>
      </p:sp>
      <p:sp>
        <p:nvSpPr>
          <p:cNvPr id="3" name="Text Placeholder 2">
            <a:extLst>
              <a:ext uri="{FF2B5EF4-FFF2-40B4-BE49-F238E27FC236}">
                <a16:creationId xmlns:a16="http://schemas.microsoft.com/office/drawing/2014/main" id="{24DACB2F-8CB9-196D-2343-C8045F30FB9A}"/>
              </a:ext>
            </a:extLst>
          </p:cNvPr>
          <p:cNvSpPr>
            <a:spLocks noGrp="1"/>
          </p:cNvSpPr>
          <p:nvPr>
            <p:ph type="body" idx="1"/>
          </p:nvPr>
        </p:nvSpPr>
        <p:spPr>
          <a:xfrm>
            <a:off x="202550" y="861975"/>
            <a:ext cx="8629800" cy="4005612"/>
          </a:xfrm>
        </p:spPr>
        <p:txBody>
          <a:bodyPr/>
          <a:lstStyle/>
          <a:p>
            <a:r>
              <a:rPr lang="en-US" sz="1400" dirty="0">
                <a:latin typeface="Calibri" panose="020F0502020204030204" pitchFamily="34" charset="0"/>
                <a:ea typeface="Calibri" panose="020F0502020204030204" pitchFamily="34" charset="0"/>
                <a:cs typeface="Calibri" panose="020F0502020204030204" pitchFamily="34" charset="0"/>
              </a:rPr>
              <a:t>There are 178 Unique restaurants in the dataset</a:t>
            </a:r>
          </a:p>
          <a:p>
            <a:r>
              <a:rPr lang="en-US" sz="1400" dirty="0">
                <a:latin typeface="Calibri" panose="020F0502020204030204" pitchFamily="34" charset="0"/>
                <a:ea typeface="Calibri" panose="020F0502020204030204" pitchFamily="34" charset="0"/>
                <a:cs typeface="Calibri" panose="020F0502020204030204" pitchFamily="34" charset="0"/>
              </a:rPr>
              <a:t>The top restaurant is </a:t>
            </a:r>
            <a:r>
              <a:rPr lang="en-US" sz="1400" b="1" dirty="0">
                <a:latin typeface="Calibri" panose="020F0502020204030204" pitchFamily="34" charset="0"/>
                <a:ea typeface="Calibri" panose="020F0502020204030204" pitchFamily="34" charset="0"/>
                <a:cs typeface="Calibri" panose="020F0502020204030204" pitchFamily="34" charset="0"/>
              </a:rPr>
              <a:t>Shake Shack </a:t>
            </a:r>
            <a:r>
              <a:rPr lang="en-US" sz="1400" dirty="0">
                <a:latin typeface="Calibri" panose="020F0502020204030204" pitchFamily="34" charset="0"/>
                <a:ea typeface="Calibri" panose="020F0502020204030204" pitchFamily="34" charset="0"/>
                <a:cs typeface="Calibri" panose="020F0502020204030204" pitchFamily="34" charset="0"/>
              </a:rPr>
              <a:t>with 219 orders</a:t>
            </a:r>
          </a:p>
          <a:p>
            <a:r>
              <a:rPr lang="en-US" sz="1400" dirty="0">
                <a:latin typeface="Calibri" panose="020F0502020204030204" pitchFamily="34" charset="0"/>
                <a:ea typeface="Calibri" panose="020F0502020204030204" pitchFamily="34" charset="0"/>
                <a:cs typeface="Calibri" panose="020F0502020204030204" pitchFamily="34" charset="0"/>
              </a:rPr>
              <a:t>The other top orders restaurants are :</a:t>
            </a:r>
          </a:p>
          <a:p>
            <a:pPr marL="133350" indent="0">
              <a:buNone/>
            </a:pPr>
            <a:r>
              <a:rPr lang="en-US" sz="1400" dirty="0">
                <a:latin typeface="Calibri" panose="020F0502020204030204" pitchFamily="34" charset="0"/>
                <a:ea typeface="Calibri" panose="020F0502020204030204" pitchFamily="34" charset="0"/>
                <a:cs typeface="Calibri" panose="020F0502020204030204" pitchFamily="34" charset="0"/>
              </a:rPr>
              <a:t>           The Meatball Shop – 132 orders</a:t>
            </a:r>
          </a:p>
          <a:p>
            <a:pPr marL="133350" indent="0">
              <a:buNone/>
            </a:pPr>
            <a:r>
              <a:rPr lang="en-US" sz="1400" dirty="0">
                <a:latin typeface="Calibri" panose="020F0502020204030204" pitchFamily="34" charset="0"/>
                <a:ea typeface="Calibri" panose="020F0502020204030204" pitchFamily="34" charset="0"/>
                <a:cs typeface="Calibri" panose="020F0502020204030204" pitchFamily="34" charset="0"/>
              </a:rPr>
              <a:t>            Blue Ribbon Sushi – 119 orders</a:t>
            </a:r>
          </a:p>
          <a:p>
            <a:pPr marL="133350" indent="0">
              <a:buNone/>
            </a:pPr>
            <a:r>
              <a:rPr lang="en-US" sz="1400" dirty="0">
                <a:latin typeface="Calibri" panose="020F0502020204030204" pitchFamily="34" charset="0"/>
                <a:ea typeface="Calibri" panose="020F0502020204030204" pitchFamily="34" charset="0"/>
                <a:cs typeface="Calibri" panose="020F0502020204030204" pitchFamily="34" charset="0"/>
              </a:rPr>
              <a:t>            Blue Ribbon Fried Chicken – 96 orders</a:t>
            </a:r>
          </a:p>
          <a:p>
            <a:pPr marL="133350" indent="0">
              <a:buNone/>
            </a:pPr>
            <a:r>
              <a:rPr lang="en-US" sz="1400" dirty="0">
                <a:latin typeface="Calibri" panose="020F0502020204030204" pitchFamily="34" charset="0"/>
                <a:ea typeface="Calibri" panose="020F0502020204030204" pitchFamily="34" charset="0"/>
                <a:cs typeface="Calibri" panose="020F0502020204030204" pitchFamily="34" charset="0"/>
              </a:rPr>
              <a:t>            Parm – 68 orders</a:t>
            </a:r>
          </a:p>
          <a:p>
            <a:pPr marL="133350" indent="0">
              <a:buNone/>
            </a:pPr>
            <a:endParaRPr lang="en-US" sz="16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604F70B-CB4B-F3F4-A10A-0FA71E3EE591}"/>
              </a:ext>
            </a:extLst>
          </p:cNvPr>
          <p:cNvPicPr>
            <a:picLocks noChangeAspect="1"/>
          </p:cNvPicPr>
          <p:nvPr/>
        </p:nvPicPr>
        <p:blipFill>
          <a:blip r:embed="rId2"/>
          <a:stretch>
            <a:fillRect/>
          </a:stretch>
        </p:blipFill>
        <p:spPr>
          <a:xfrm>
            <a:off x="5117695" y="848608"/>
            <a:ext cx="3714655" cy="4005613"/>
          </a:xfrm>
          <a:prstGeom prst="rect">
            <a:avLst/>
          </a:prstGeom>
        </p:spPr>
      </p:pic>
      <p:pic>
        <p:nvPicPr>
          <p:cNvPr id="7" name="Picture 6">
            <a:extLst>
              <a:ext uri="{FF2B5EF4-FFF2-40B4-BE49-F238E27FC236}">
                <a16:creationId xmlns:a16="http://schemas.microsoft.com/office/drawing/2014/main" id="{9BCF723B-C9C4-1456-E704-1F80E27BB683}"/>
              </a:ext>
            </a:extLst>
          </p:cNvPr>
          <p:cNvPicPr>
            <a:picLocks noChangeAspect="1"/>
          </p:cNvPicPr>
          <p:nvPr/>
        </p:nvPicPr>
        <p:blipFill>
          <a:blip r:embed="rId3"/>
          <a:stretch>
            <a:fillRect/>
          </a:stretch>
        </p:blipFill>
        <p:spPr>
          <a:xfrm>
            <a:off x="2791691" y="2724163"/>
            <a:ext cx="2427759" cy="2143424"/>
          </a:xfrm>
          <a:prstGeom prst="rect">
            <a:avLst/>
          </a:prstGeom>
        </p:spPr>
      </p:pic>
    </p:spTree>
    <p:extLst>
      <p:ext uri="{BB962C8B-B14F-4D97-AF65-F5344CB8AC3E}">
        <p14:creationId xmlns:p14="http://schemas.microsoft.com/office/powerpoint/2010/main" val="209322350"/>
      </p:ext>
    </p:extLst>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1032</Words>
  <Application>Microsoft Office PowerPoint</Application>
  <PresentationFormat>On-screen Show (16:9)</PresentationFormat>
  <Paragraphs>92</Paragraphs>
  <Slides>18</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Calibri</vt:lpstr>
      <vt:lpstr>Nunito SemiBold</vt:lpstr>
      <vt:lpstr>Arial</vt:lpstr>
      <vt:lpstr>Nunito ExtraBold</vt:lpstr>
      <vt:lpstr>Nunito</vt:lpstr>
      <vt:lpstr>Times New Roman</vt:lpstr>
      <vt:lpstr>Just Logo</vt:lpstr>
      <vt:lpstr>Just Logo</vt:lpstr>
      <vt:lpstr>FoodHub Case Study</vt:lpstr>
      <vt:lpstr>Contents / Agenda</vt:lpstr>
      <vt:lpstr>Executive Summary </vt:lpstr>
      <vt:lpstr>Executive Summary contd..</vt:lpstr>
      <vt:lpstr>Business Problem Overview and Solution Approach</vt:lpstr>
      <vt:lpstr>Data Overview</vt:lpstr>
      <vt:lpstr>Data Overview cont..</vt:lpstr>
      <vt:lpstr>Univariate Analysis</vt:lpstr>
      <vt:lpstr>EDA – Restaurants</vt:lpstr>
      <vt:lpstr>EDA – Cuisine type</vt:lpstr>
      <vt:lpstr>EDA – Cost of the order</vt:lpstr>
      <vt:lpstr>EDA – Day of the week</vt:lpstr>
      <vt:lpstr>Multivariate Analysis</vt:lpstr>
      <vt:lpstr>EDA – Cuisine Type / Rating</vt:lpstr>
      <vt:lpstr>EDA – Cuisine type / day of the week</vt:lpstr>
      <vt:lpstr>EDA – Day of the week / cost of the order</vt:lpstr>
      <vt:lpstr>EDA – Rating / Cost of the order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Rudra_Ridhi yadavalli</cp:lastModifiedBy>
  <cp:revision>16</cp:revision>
  <dcterms:modified xsi:type="dcterms:W3CDTF">2025-01-05T02:31:01Z</dcterms:modified>
</cp:coreProperties>
</file>