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9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7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231829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447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087219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711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493862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389053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88367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403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60631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934982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281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379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2451386"/>
            <a:ext cx="7315200" cy="120621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BUSINESS CONTINUITY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                             </a:t>
            </a:r>
            <a:r>
              <a:rPr lang="en-US" sz="3100" dirty="0"/>
              <a:t>DATA RECOVERY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2761932"/>
            <a:ext cx="7315200" cy="289674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</a:t>
            </a:r>
            <a:r>
              <a:rPr lang="en-US" sz="1800" dirty="0"/>
              <a:t>PRESENTED BY</a:t>
            </a:r>
          </a:p>
          <a:p>
            <a:r>
              <a:rPr lang="en-US" sz="1800" dirty="0"/>
              <a:t>					NAGENDRA </a:t>
            </a:r>
            <a:r>
              <a:rPr lang="en-US" sz="1800" dirty="0" smtClean="0"/>
              <a:t> </a:t>
            </a:r>
            <a:r>
              <a:rPr lang="en-US" sz="1800" dirty="0" smtClean="0"/>
              <a:t>(11)</a:t>
            </a:r>
            <a:endParaRPr lang="en-US" sz="1800" dirty="0"/>
          </a:p>
          <a:p>
            <a:r>
              <a:rPr lang="en-US" sz="1800" dirty="0"/>
              <a:t>					SAI VENKATA </a:t>
            </a:r>
            <a:r>
              <a:rPr lang="en-US" sz="1800" dirty="0" smtClean="0"/>
              <a:t>NIKHIL (17) </a:t>
            </a:r>
            <a:endParaRPr lang="en-US" sz="1800" dirty="0"/>
          </a:p>
          <a:p>
            <a:r>
              <a:rPr lang="en-US" sz="1800" dirty="0"/>
              <a:t> 					VEGAPATEL </a:t>
            </a:r>
            <a:r>
              <a:rPr lang="en-US" sz="1800" dirty="0" smtClean="0"/>
              <a:t> (13)</a:t>
            </a: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xmlns="" val="33519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EzBackup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821635"/>
            <a:ext cx="7315200" cy="522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32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Evault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808382"/>
            <a:ext cx="7315200" cy="51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45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Datto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781878"/>
            <a:ext cx="7315200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25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BCMfort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808383"/>
            <a:ext cx="7315200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23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Now Security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795130"/>
            <a:ext cx="7315200" cy="53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50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Virtual Center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1504" y="768625"/>
            <a:ext cx="7315200" cy="52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68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30614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>
                <a:latin typeface="Eras Medium ITC" panose="020B0602030504020804" pitchFamily="34" charset="0"/>
                <a:cs typeface="MV Boli" panose="02000500030200090000" pitchFamily="2" charset="0"/>
              </a:rPr>
              <a:t>	Thank You !</a:t>
            </a:r>
          </a:p>
        </p:txBody>
      </p:sp>
    </p:spTree>
    <p:extLst>
      <p:ext uri="{BB962C8B-B14F-4D97-AF65-F5344CB8AC3E}">
        <p14:creationId xmlns:p14="http://schemas.microsoft.com/office/powerpoint/2010/main" xmlns="" val="23694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39824175"/>
              </p:ext>
            </p:extLst>
          </p:nvPr>
        </p:nvGraphicFramePr>
        <p:xfrm>
          <a:off x="3868738" y="863599"/>
          <a:ext cx="7315200" cy="498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1119116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1320766874"/>
                    </a:ext>
                  </a:extLst>
                </a:gridCol>
              </a:tblGrid>
              <a:tr h="583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Slide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8893407"/>
                  </a:ext>
                </a:extLst>
              </a:tr>
              <a:tr h="1099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 Continuity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3830322"/>
                  </a:ext>
                </a:extLst>
              </a:tr>
              <a:tr h="1099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Elements of BCP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7172823"/>
                  </a:ext>
                </a:extLst>
              </a:tr>
              <a:tr h="1099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Functions of BCP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6066812"/>
                  </a:ext>
                </a:extLst>
              </a:tr>
              <a:tr h="1099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BCP Software Screenshots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2233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022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Business Continuity Planning (BCP)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Planning to ensure the continuation of operations in the event of a catastrophic event.</a:t>
            </a:r>
          </a:p>
          <a:p>
            <a:r>
              <a:rPr lang="en-US" dirty="0">
                <a:solidFill>
                  <a:schemeClr val="tx1"/>
                </a:solidFill>
              </a:rPr>
              <a:t>Business continuity planning goes beyond disaster recovery planning to include: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• The actions to be taken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• Resources required, and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• Procedures to be followed to ensure the availability of essential services, programs, and operations in the event of unanticipated interruptions.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3314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(BCP)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 </a:t>
            </a:r>
            <a:r>
              <a:rPr lang="en-US" sz="3200" dirty="0">
                <a:solidFill>
                  <a:schemeClr val="tx1"/>
                </a:solidFill>
              </a:rPr>
              <a:t>Disaster Recovery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  Business Recovery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  Contingency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  Crisis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41500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should we do Business Continuity Planning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</a:rPr>
              <a:t>It ensures compliance with our ever increasing regulatory requirements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</a:rPr>
              <a:t>It enhances our ability to avoid: </a:t>
            </a:r>
          </a:p>
          <a:p>
            <a:pPr lvl="3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tx1"/>
                </a:solidFill>
              </a:rPr>
              <a:t>Interruptions to business</a:t>
            </a:r>
          </a:p>
          <a:p>
            <a:pPr lvl="3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tx1"/>
                </a:solidFill>
              </a:rPr>
              <a:t>Financial losses </a:t>
            </a:r>
          </a:p>
          <a:p>
            <a:pPr lvl="3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tx1"/>
                </a:solidFill>
              </a:rPr>
              <a:t>Regulatory fines </a:t>
            </a:r>
          </a:p>
          <a:p>
            <a:pPr lvl="3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tx1"/>
                </a:solidFill>
              </a:rPr>
              <a:t>Damage to equipment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94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Selected BCP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550504"/>
            <a:ext cx="7315200" cy="45322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Clearview</a:t>
            </a:r>
          </a:p>
          <a:p>
            <a:r>
              <a:rPr lang="en-US" dirty="0">
                <a:solidFill>
                  <a:schemeClr val="tx1"/>
                </a:solidFill>
              </a:rPr>
              <a:t>EzBackup</a:t>
            </a:r>
          </a:p>
          <a:p>
            <a:r>
              <a:rPr lang="en-US" dirty="0">
                <a:solidFill>
                  <a:schemeClr val="tx1"/>
                </a:solidFill>
              </a:rPr>
              <a:t>eVault</a:t>
            </a:r>
          </a:p>
          <a:p>
            <a:r>
              <a:rPr lang="en-US" dirty="0">
                <a:solidFill>
                  <a:schemeClr val="tx1"/>
                </a:solidFill>
              </a:rPr>
              <a:t>Datto</a:t>
            </a:r>
          </a:p>
          <a:p>
            <a:r>
              <a:rPr lang="en-US" dirty="0">
                <a:solidFill>
                  <a:schemeClr val="tx1"/>
                </a:solidFill>
              </a:rPr>
              <a:t>BCMfort</a:t>
            </a:r>
          </a:p>
          <a:p>
            <a:r>
              <a:rPr lang="en-US" dirty="0">
                <a:solidFill>
                  <a:schemeClr val="tx1"/>
                </a:solidFill>
              </a:rPr>
              <a:t>Service Now Security Operations</a:t>
            </a:r>
          </a:p>
          <a:p>
            <a:r>
              <a:rPr lang="en-US" dirty="0">
                <a:solidFill>
                  <a:schemeClr val="tx1"/>
                </a:solidFill>
              </a:rPr>
              <a:t>VMware Virtual Center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http://www.capterra.com/business-continuity-software/</a:t>
            </a:r>
          </a:p>
        </p:txBody>
      </p:sp>
    </p:spTree>
    <p:extLst>
      <p:ext uri="{BB962C8B-B14F-4D97-AF65-F5344CB8AC3E}">
        <p14:creationId xmlns:p14="http://schemas.microsoft.com/office/powerpoint/2010/main" xmlns="" val="38134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BCP Systems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34331386"/>
              </p:ext>
            </p:extLst>
          </p:nvPr>
        </p:nvGraphicFramePr>
        <p:xfrm>
          <a:off x="3828981" y="755358"/>
          <a:ext cx="7315200" cy="544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9">
                  <a:extLst>
                    <a:ext uri="{9D8B030D-6E8A-4147-A177-3AD203B41FA5}">
                      <a16:colId xmlns:a16="http://schemas.microsoft.com/office/drawing/2014/main" xmlns="" val="2630139682"/>
                    </a:ext>
                  </a:extLst>
                </a:gridCol>
                <a:gridCol w="5352981">
                  <a:extLst>
                    <a:ext uri="{9D8B030D-6E8A-4147-A177-3AD203B41FA5}">
                      <a16:colId xmlns:a16="http://schemas.microsoft.com/office/drawing/2014/main" xmlns="" val="1005782201"/>
                    </a:ext>
                  </a:extLst>
                </a:gridCol>
              </a:tblGrid>
              <a:tr h="3892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6462289"/>
                  </a:ext>
                </a:extLst>
              </a:tr>
              <a:tr h="13947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Clearview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 View represents Making the Complicated Simple of BCM platform which is rapidly being adopted world-wide. Modern yet proven, it helps clients comply with BCM best practice while facing the inevitable need for greater cost-efficiencies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1633748"/>
                  </a:ext>
                </a:extLst>
              </a:tr>
              <a:tr h="1135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EzBackup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Automated backup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Flexible Schedules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User File Recovery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Automated 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995690"/>
                  </a:ext>
                </a:extLst>
              </a:tr>
              <a:tr h="16542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eVault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Military-grade, end-to-end encryption protects your data every step of the 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Controlled data access means you alone own the encryption key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Agent-initiated backups ensure all operations are authorized and authenticated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6203305"/>
                  </a:ext>
                </a:extLst>
              </a:tr>
              <a:tr h="873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Instant On-site/Off-site virtualization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Centralized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Screenshot backup verification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0824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927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BCP Systems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74036217"/>
              </p:ext>
            </p:extLst>
          </p:nvPr>
        </p:nvGraphicFramePr>
        <p:xfrm>
          <a:off x="3828981" y="755357"/>
          <a:ext cx="7315200" cy="523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9">
                  <a:extLst>
                    <a:ext uri="{9D8B030D-6E8A-4147-A177-3AD203B41FA5}">
                      <a16:colId xmlns:a16="http://schemas.microsoft.com/office/drawing/2014/main" xmlns="" val="2630139682"/>
                    </a:ext>
                  </a:extLst>
                </a:gridCol>
                <a:gridCol w="5352981">
                  <a:extLst>
                    <a:ext uri="{9D8B030D-6E8A-4147-A177-3AD203B41FA5}">
                      <a16:colId xmlns:a16="http://schemas.microsoft.com/office/drawing/2014/main" xmlns="" val="1005782201"/>
                    </a:ext>
                  </a:extLst>
                </a:gridCol>
              </a:tblGrid>
              <a:tr h="4869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6462289"/>
                  </a:ext>
                </a:extLst>
              </a:tr>
              <a:tr h="15355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BCMfort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Risk Assessment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Powerful Dashboard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Improved Modules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Enhanced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1633748"/>
                  </a:ext>
                </a:extLst>
              </a:tr>
              <a:tr h="14201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Service Now Security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Deliver Efficient Security Response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Streamline Remediation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Clearly Visualize Security Posture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995690"/>
                  </a:ext>
                </a:extLst>
              </a:tr>
              <a:tr h="17920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VMware Virtual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High availability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Migration of live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Operational automation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Secure access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6203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09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Clearview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795129"/>
            <a:ext cx="7315200" cy="52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03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429</TotalTime>
  <Words>323</Words>
  <Application>Microsoft Office PowerPoint</Application>
  <PresentationFormat>Custom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Frame</vt:lpstr>
      <vt:lpstr>BUSINESS CONTINUITY                               DATA RECOVERY </vt:lpstr>
      <vt:lpstr>INDEX</vt:lpstr>
      <vt:lpstr>What is Business Continuity Planning (BCP) ?</vt:lpstr>
      <vt:lpstr>Key Elements (BCP)</vt:lpstr>
      <vt:lpstr>Why should we do Business Continuity Planning ?</vt:lpstr>
      <vt:lpstr>List Of Selected BCP Systems</vt:lpstr>
      <vt:lpstr>Functions of BCP Systems</vt:lpstr>
      <vt:lpstr>Functions of BCP Systems</vt:lpstr>
      <vt:lpstr>Clearview System</vt:lpstr>
      <vt:lpstr>EzBackup System</vt:lpstr>
      <vt:lpstr>Evault system</vt:lpstr>
      <vt:lpstr>Datto System</vt:lpstr>
      <vt:lpstr>BCMfort System</vt:lpstr>
      <vt:lpstr>Service Now Security Operations</vt:lpstr>
      <vt:lpstr>VMware Virtual Center</vt:lpstr>
      <vt:lpstr>  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Continuity</dc:title>
  <dc:creator>Nagendra Babu Gangupamu</dc:creator>
  <cp:lastModifiedBy>sunkara sai venkata nikhil</cp:lastModifiedBy>
  <cp:revision>53</cp:revision>
  <dcterms:created xsi:type="dcterms:W3CDTF">2016-10-23T18:56:08Z</dcterms:created>
  <dcterms:modified xsi:type="dcterms:W3CDTF">2016-10-24T02:23:02Z</dcterms:modified>
</cp:coreProperties>
</file>