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99" r:id="rId1"/>
  </p:sldMasterIdLst>
  <p:notesMasterIdLst>
    <p:notesMasterId r:id="rId45"/>
  </p:notesMasterIdLst>
  <p:sldIdLst>
    <p:sldId id="256" r:id="rId2"/>
    <p:sldId id="272" r:id="rId3"/>
    <p:sldId id="314" r:id="rId4"/>
    <p:sldId id="313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2" r:id="rId31"/>
    <p:sldId id="304" r:id="rId32"/>
    <p:sldId id="307" r:id="rId33"/>
    <p:sldId id="300" r:id="rId34"/>
    <p:sldId id="305" r:id="rId35"/>
    <p:sldId id="306" r:id="rId36"/>
    <p:sldId id="301" r:id="rId37"/>
    <p:sldId id="303" r:id="rId38"/>
    <p:sldId id="311" r:id="rId39"/>
    <p:sldId id="310" r:id="rId40"/>
    <p:sldId id="308" r:id="rId41"/>
    <p:sldId id="312" r:id="rId42"/>
    <p:sldId id="309" r:id="rId43"/>
    <p:sldId id="27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i\Desktop\01_17_Lab03_Outcomes\01_17_Lab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i\Desktop\01_17_Lab03_Outcomes\01_17_Lab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i\Desktop\01_17_Lab03_Outcomes\01_17_Lab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i\Desktop\01_17_Lab03_Outcomes\01_17_Lab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dirty="0">
                <a:effectLst/>
              </a:rPr>
              <a:t>Risk Factor Vs Duration Vs Cost</a:t>
            </a:r>
            <a:endParaRPr lang="en-US" dirty="0">
              <a:effectLst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Table_9!$D$1</c:f>
              <c:strCache>
                <c:ptCount val="1"/>
                <c:pt idx="0">
                  <c:v>Project total Duration</c:v>
                </c:pt>
              </c:strCache>
            </c:strRef>
          </c:tx>
          <c:dLbls>
            <c:dLbl>
              <c:idx val="0"/>
              <c:layout>
                <c:manualLayout>
                  <c:x val="-2.0869565217391306E-2"/>
                  <c:y val="8.51063829787234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72-4F19-ABB4-3616D20AB8CB}"/>
                </c:ext>
              </c:extLst>
            </c:dLbl>
            <c:dLbl>
              <c:idx val="1"/>
              <c:layout>
                <c:manualLayout>
                  <c:x val="-5.0962255171259152E-17"/>
                  <c:y val="-0.102157331483495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72-4F19-ABB4-3616D20AB8CB}"/>
                </c:ext>
              </c:extLst>
            </c:dLbl>
            <c:dLbl>
              <c:idx val="2"/>
              <c:layout>
                <c:manualLayout>
                  <c:x val="4.6376811594203322E-3"/>
                  <c:y val="-5.67375886524822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72-4F19-ABB4-3616D20AB8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Table_9!$C$1:$C$6</c:f>
              <c:strCache>
                <c:ptCount val="6"/>
                <c:pt idx="0">
                  <c:v>Project total cost</c:v>
                </c:pt>
                <c:pt idx="1">
                  <c:v>$10,65,093.84 </c:v>
                </c:pt>
                <c:pt idx="2">
                  <c:v>$10,93,152.88 </c:v>
                </c:pt>
                <c:pt idx="3">
                  <c:v>$11,06,368.88 </c:v>
                </c:pt>
                <c:pt idx="4">
                  <c:v>$11,42,696.23 </c:v>
                </c:pt>
                <c:pt idx="5">
                  <c:v>$11,74,334.32 </c:v>
                </c:pt>
              </c:strCache>
            </c:strRef>
          </c:cat>
          <c:val>
            <c:numRef>
              <c:f>Table_9!$D$2:$D$6</c:f>
              <c:numCache>
                <c:formatCode>General</c:formatCode>
                <c:ptCount val="5"/>
                <c:pt idx="0">
                  <c:v>310.67</c:v>
                </c:pt>
                <c:pt idx="1">
                  <c:v>298</c:v>
                </c:pt>
                <c:pt idx="2">
                  <c:v>298</c:v>
                </c:pt>
                <c:pt idx="3">
                  <c:v>289.67</c:v>
                </c:pt>
                <c:pt idx="4">
                  <c:v>282.07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72-4F19-ABB4-3616D20AB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629504"/>
        <c:axId val="204706176"/>
      </c:lineChart>
      <c:lineChart>
        <c:grouping val="standard"/>
        <c:varyColors val="0"/>
        <c:ser>
          <c:idx val="1"/>
          <c:order val="1"/>
          <c:tx>
            <c:strRef>
              <c:f>Table_9!$E$1</c:f>
              <c:strCache>
                <c:ptCount val="1"/>
                <c:pt idx="0">
                  <c:v>Project risk Factor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-2.43161094224923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72-4F19-ABB4-3616D20AB8CB}"/>
                </c:ext>
              </c:extLst>
            </c:dLbl>
            <c:dLbl>
              <c:idx val="1"/>
              <c:layout>
                <c:manualLayout>
                  <c:x val="5.5595829699905093E-3"/>
                  <c:y val="0.136209775311327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72-4F19-ABB4-3616D20AB8CB}"/>
                </c:ext>
              </c:extLst>
            </c:dLbl>
            <c:dLbl>
              <c:idx val="2"/>
              <c:layout>
                <c:manualLayout>
                  <c:x val="-2.7797914849952547E-3"/>
                  <c:y val="0.107021966316042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172-4F19-ABB4-3616D20AB8CB}"/>
                </c:ext>
              </c:extLst>
            </c:dLbl>
            <c:dLbl>
              <c:idx val="3"/>
              <c:layout>
                <c:manualLayout>
                  <c:x val="1.1119165939981019E-2"/>
                  <c:y val="2.4323174162736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72-4F19-ABB4-3616D20AB8CB}"/>
                </c:ext>
              </c:extLst>
            </c:dLbl>
            <c:dLbl>
              <c:idx val="4"/>
              <c:layout>
                <c:manualLayout>
                  <c:x val="-2.782608695652174E-2"/>
                  <c:y val="-5.2684903748733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72-4F19-ABB4-3616D20AB8C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Table_9!$C$2:$C$6</c:f>
              <c:numCache>
                <c:formatCode>"$"#,##0.00_);[Red]\("$"#,##0.00\)</c:formatCode>
                <c:ptCount val="5"/>
                <c:pt idx="0">
                  <c:v>1065093.8400000001</c:v>
                </c:pt>
                <c:pt idx="1">
                  <c:v>1093152.8799999999</c:v>
                </c:pt>
                <c:pt idx="2">
                  <c:v>1106368.8799999999</c:v>
                </c:pt>
                <c:pt idx="3">
                  <c:v>1142696.23</c:v>
                </c:pt>
                <c:pt idx="4">
                  <c:v>1174334.32</c:v>
                </c:pt>
              </c:numCache>
            </c:numRef>
          </c:cat>
          <c:val>
            <c:numRef>
              <c:f>Table_9!$E$2:$E$6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1.9</c:v>
                </c:pt>
                <c:pt idx="2">
                  <c:v>1.62</c:v>
                </c:pt>
                <c:pt idx="3">
                  <c:v>0.94</c:v>
                </c:pt>
                <c:pt idx="4">
                  <c:v>1.28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72-4F19-ABB4-3616D20AB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709248"/>
        <c:axId val="204707712"/>
      </c:lineChart>
      <c:catAx>
        <c:axId val="204629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4706176"/>
        <c:crosses val="autoZero"/>
        <c:auto val="1"/>
        <c:lblAlgn val="ctr"/>
        <c:lblOffset val="100"/>
        <c:noMultiLvlLbl val="0"/>
      </c:catAx>
      <c:valAx>
        <c:axId val="20470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629504"/>
        <c:crosses val="autoZero"/>
        <c:crossBetween val="between"/>
      </c:valAx>
      <c:valAx>
        <c:axId val="2047077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04709248"/>
        <c:crosses val="max"/>
        <c:crossBetween val="between"/>
      </c:valAx>
      <c:catAx>
        <c:axId val="204709248"/>
        <c:scaling>
          <c:orientation val="minMax"/>
        </c:scaling>
        <c:delete val="1"/>
        <c:axPos val="b"/>
        <c:numFmt formatCode="&quot;$&quot;#,##0.00_);[Red]\(&quot;$&quot;#,##0.00\)" sourceLinked="1"/>
        <c:majorTickMark val="out"/>
        <c:minorTickMark val="none"/>
        <c:tickLblPos val="none"/>
        <c:crossAx val="204707712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0299999999999998"/>
          <c:y val="3.703703703703705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38355205599301"/>
          <c:y val="0.23195610965296018"/>
          <c:w val="0.5569700349956257"/>
          <c:h val="0.67521216097987768"/>
        </c:manualLayout>
      </c:layout>
      <c:lineChart>
        <c:grouping val="stacked"/>
        <c:varyColors val="0"/>
        <c:ser>
          <c:idx val="0"/>
          <c:order val="0"/>
          <c:tx>
            <c:strRef>
              <c:f>Table_9!$A$9</c:f>
              <c:strCache>
                <c:ptCount val="1"/>
                <c:pt idx="0">
                  <c:v>Project total cost vs Case#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Table_9!$A$2:$A$6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Table_9!$C$2:$C$6</c:f>
              <c:numCache>
                <c:formatCode>"$"#,##0.00_);[Red]\("$"#,##0.00\)</c:formatCode>
                <c:ptCount val="5"/>
                <c:pt idx="0">
                  <c:v>1065093.8400000001</c:v>
                </c:pt>
                <c:pt idx="1">
                  <c:v>1093152.8799999999</c:v>
                </c:pt>
                <c:pt idx="2">
                  <c:v>1106368.8799999999</c:v>
                </c:pt>
                <c:pt idx="3">
                  <c:v>1142696.23</c:v>
                </c:pt>
                <c:pt idx="4">
                  <c:v>1174334.32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59-44A6-B19D-097A0B623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40768"/>
        <c:axId val="211599360"/>
      </c:lineChart>
      <c:catAx>
        <c:axId val="74640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599360"/>
        <c:crosses val="autoZero"/>
        <c:auto val="1"/>
        <c:lblAlgn val="ctr"/>
        <c:lblOffset val="100"/>
        <c:noMultiLvlLbl val="0"/>
      </c:catAx>
      <c:valAx>
        <c:axId val="211599360"/>
        <c:scaling>
          <c:orientation val="minMax"/>
        </c:scaling>
        <c:delete val="0"/>
        <c:axPos val="l"/>
        <c:majorGridlines/>
        <c:numFmt formatCode="&quot;$&quot;#,##0.00_);[Red]\(&quot;$&quot;#,##0.00\)" sourceLinked="1"/>
        <c:majorTickMark val="out"/>
        <c:minorTickMark val="none"/>
        <c:tickLblPos val="nextTo"/>
        <c:crossAx val="74640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47082239720036"/>
          <c:y val="0.12687299504228639"/>
          <c:w val="0.30529177602799651"/>
          <c:h val="0.13965660542432196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7.9002187226596743E-2"/>
          <c:y val="0.19480351414406533"/>
          <c:w val="0.57834492563429574"/>
          <c:h val="0.6892166083406237"/>
        </c:manualLayout>
      </c:layout>
      <c:lineChart>
        <c:grouping val="standard"/>
        <c:varyColors val="0"/>
        <c:ser>
          <c:idx val="0"/>
          <c:order val="0"/>
          <c:tx>
            <c:strRef>
              <c:f>Table_9!$B$29</c:f>
              <c:strCache>
                <c:ptCount val="1"/>
                <c:pt idx="0">
                  <c:v>Project risk Factor vs Case#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Table_9!$A$2:$A$6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Table_9!$E$2:$E$6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1.9</c:v>
                </c:pt>
                <c:pt idx="2">
                  <c:v>1.62</c:v>
                </c:pt>
                <c:pt idx="3">
                  <c:v>0.94</c:v>
                </c:pt>
                <c:pt idx="4">
                  <c:v>1.28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A3-4F10-B062-6B17C49C3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378560"/>
        <c:axId val="211380096"/>
      </c:lineChart>
      <c:catAx>
        <c:axId val="211378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380096"/>
        <c:crosses val="autoZero"/>
        <c:auto val="1"/>
        <c:lblAlgn val="ctr"/>
        <c:lblOffset val="100"/>
        <c:noMultiLvlLbl val="0"/>
      </c:catAx>
      <c:valAx>
        <c:axId val="211380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3785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Table_9!$D$9</c:f>
              <c:strCache>
                <c:ptCount val="1"/>
                <c:pt idx="0">
                  <c:v>Project total Duration vs Case#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Table_9!$A$2:$A$6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Table_9!$D$2:$D$6</c:f>
              <c:numCache>
                <c:formatCode>General</c:formatCode>
                <c:ptCount val="5"/>
                <c:pt idx="0">
                  <c:v>310.67</c:v>
                </c:pt>
                <c:pt idx="1">
                  <c:v>298</c:v>
                </c:pt>
                <c:pt idx="2">
                  <c:v>298</c:v>
                </c:pt>
                <c:pt idx="3">
                  <c:v>289.67</c:v>
                </c:pt>
                <c:pt idx="4">
                  <c:v>282.07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4F-41CC-AEE0-BFD00A867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51296"/>
        <c:axId val="75329920"/>
      </c:lineChart>
      <c:catAx>
        <c:axId val="74951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5329920"/>
        <c:crosses val="autoZero"/>
        <c:auto val="1"/>
        <c:lblAlgn val="ctr"/>
        <c:lblOffset val="100"/>
        <c:noMultiLvlLbl val="0"/>
      </c:catAx>
      <c:valAx>
        <c:axId val="75329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9512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03DD9-8107-4024-B39B-30EA29C2270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112BC-BD33-4296-BA5C-8AD9175E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6741-0B11-4120-A6F0-BBA05841D735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029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7B73-FC55-4DFA-9C07-0ACF64129398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8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907A-41E9-4404-A261-5157C4C25553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083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7BC-DEE0-4A55-8770-2BCBB55559A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9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6684-6A20-4585-8B78-B6536516630C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392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ADFE-108F-4054-A1FF-813B07F9222F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93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3FFF-2CA9-4382-B895-71C2B6504DA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854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0A8A-CDF0-4C6C-9F7C-5D4410F5E2B8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BB5-73F2-44EB-82A7-2B2FAF2997A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43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2D99-039D-4E75-945B-CFBEF6A835D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625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31A4-9B2F-47F6-91D5-13123D36C143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5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BDAD-485B-4694-AC36-D148F76AF0E4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to.com/technologies/backup-insights" TargetMode="External"/><Relationship Id="rId2" Type="http://schemas.openxmlformats.org/officeDocument/2006/relationships/hyperlink" Target="https://www.evault.com/platform/technologies/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800" b="1" dirty="0"/>
            </a:br>
            <a:r>
              <a:rPr lang="en-US" sz="3600" b="1" dirty="0">
                <a:latin typeface="Eras Medium ITC" panose="020B0602030504020804" pitchFamily="34" charset="0"/>
                <a:cs typeface="Times New Roman" panose="02020603050405020304" pitchFamily="18" charset="0"/>
              </a:rPr>
              <a:t>Business Continuity Systems (Data Recovery Systems)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  <a:latin typeface="Eras Medium ITC" panose="020B0602030504020804" pitchFamily="34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Eras Medium ITC" panose="020B0602030504020804" pitchFamily="34" charset="0"/>
                <a:cs typeface="Times New Roman" panose="02020603050405020304" pitchFamily="18" charset="0"/>
              </a:rPr>
            </a:br>
            <a:endParaRPr lang="en-US" sz="3600" b="1" dirty="0">
              <a:latin typeface="Eras Medium ITC" panose="020B06020305040208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sz="2400" dirty="0"/>
              <a:t>			            </a:t>
            </a:r>
            <a:r>
              <a:rPr lang="en-US" sz="2400" b="1" dirty="0">
                <a:latin typeface="Eras Medium ITC" panose="020B0602030504020804" pitchFamily="34" charset="0"/>
              </a:rPr>
              <a:t>CS 591 Course Project</a:t>
            </a:r>
          </a:p>
          <a:p>
            <a:pPr marL="0" indent="0">
              <a:buNone/>
            </a:pPr>
            <a:r>
              <a:rPr lang="en-US" b="1" dirty="0">
                <a:latin typeface="Eras Medium ITC" panose="020B0602030504020804" pitchFamily="34" charset="0"/>
              </a:rPr>
              <a:t>				          				</a:t>
            </a:r>
            <a:r>
              <a:rPr lang="en-US" sz="1800" b="1" dirty="0">
                <a:latin typeface="Eras Medium ITC" panose="020B0602030504020804" pitchFamily="34" charset="0"/>
              </a:rPr>
              <a:t>Team #06</a:t>
            </a:r>
          </a:p>
          <a:p>
            <a:pPr marL="0" indent="0">
              <a:buNone/>
            </a:pPr>
            <a:r>
              <a:rPr lang="en-US" sz="1800" b="1" dirty="0">
                <a:latin typeface="Eras Medium ITC" panose="020B0602030504020804" pitchFamily="34" charset="0"/>
              </a:rPr>
              <a:t>				  			Nagendra Gangupamu - Class ID = 11</a:t>
            </a:r>
          </a:p>
          <a:p>
            <a:pPr marL="0" indent="0">
              <a:buNone/>
            </a:pPr>
            <a:r>
              <a:rPr lang="en-US" sz="1800" b="1" dirty="0">
                <a:latin typeface="Eras Medium ITC" panose="020B0602030504020804" pitchFamily="34" charset="0"/>
              </a:rPr>
              <a:t>							Sai Venkata Nikhil          - Class ID = 17</a:t>
            </a:r>
          </a:p>
          <a:p>
            <a:pPr marL="0" indent="0">
              <a:buNone/>
            </a:pPr>
            <a:r>
              <a:rPr lang="en-US" sz="1800" b="1" dirty="0">
                <a:latin typeface="Eras Medium ITC" panose="020B0602030504020804" pitchFamily="34" charset="0"/>
              </a:rPr>
              <a:t>							Vega Patel 	       - Class ID = 13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18" y="1420301"/>
            <a:ext cx="3658416" cy="2449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791" y="212035"/>
            <a:ext cx="11754679" cy="6427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68100" y="365125"/>
            <a:ext cx="424070" cy="40957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6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Work Breakdown Structure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1533" y="1571418"/>
            <a:ext cx="7395681" cy="435133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97009" y="36512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10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0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Roles and Responsibility Matrix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5330265"/>
              </p:ext>
            </p:extLst>
          </p:nvPr>
        </p:nvGraphicFramePr>
        <p:xfrm>
          <a:off x="543339" y="1364975"/>
          <a:ext cx="11131830" cy="492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122">
                  <a:extLst>
                    <a:ext uri="{9D8B030D-6E8A-4147-A177-3AD203B41FA5}">
                      <a16:colId xmlns:a16="http://schemas.microsoft.com/office/drawing/2014/main" val="1578299676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981254655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1698160272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888376356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967333158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199383067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287163061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4002094459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671255150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1084490526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3872745475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633966785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110893070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3187042665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882343623"/>
                    </a:ext>
                  </a:extLst>
                </a:gridCol>
              </a:tblGrid>
              <a:tr h="7253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Activity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Quality Manager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Project Manager  1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Project Manager2  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Project Manager 3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Project Manager4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System Analyst1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System Analyst 2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System Analyst 3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System Analyst 4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System Analyst 5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Developer1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Developer2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Developer3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Developer4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3250895638"/>
                  </a:ext>
                </a:extLst>
              </a:tr>
              <a:tr h="1925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extLst>
                  <a:ext uri="{0D108BD9-81ED-4DB2-BD59-A6C34878D82A}">
                    <a16:rowId xmlns:a16="http://schemas.microsoft.com/office/drawing/2014/main" val="1164900727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1.1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/>
                </a:tc>
                <a:extLst>
                  <a:ext uri="{0D108BD9-81ED-4DB2-BD59-A6C34878D82A}">
                    <a16:rowId xmlns:a16="http://schemas.microsoft.com/office/drawing/2014/main" val="4103742648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1.1.1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4117930640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1.1.2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4146813387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1.1.3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45350553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1.1.4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73986100"/>
                  </a:ext>
                </a:extLst>
              </a:tr>
              <a:tr h="250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1.1.5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261315368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1.2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531876916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1.2.1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2692334983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1.2.2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3999981704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1.2.3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194078859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1.2.4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3407709013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1.2.5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1329278403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1.2.6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2812372973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1.2.7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3858007794"/>
                  </a:ext>
                </a:extLst>
              </a:tr>
              <a:tr h="237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1.2.8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2455027441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1.3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89418846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1.3.1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216414085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1.3.1.1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2394755270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1.3.1.2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8" marR="5398" marT="5398" marB="0" anchor="ctr"/>
                </a:tc>
                <a:extLst>
                  <a:ext uri="{0D108BD9-81ED-4DB2-BD59-A6C34878D82A}">
                    <a16:rowId xmlns:a16="http://schemas.microsoft.com/office/drawing/2014/main" val="2940781225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11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4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Roles and Responsibility Matrix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684321"/>
              </p:ext>
            </p:extLst>
          </p:nvPr>
        </p:nvGraphicFramePr>
        <p:xfrm>
          <a:off x="676275" y="1351722"/>
          <a:ext cx="10972801" cy="4969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879">
                  <a:extLst>
                    <a:ext uri="{9D8B030D-6E8A-4147-A177-3AD203B41FA5}">
                      <a16:colId xmlns:a16="http://schemas.microsoft.com/office/drawing/2014/main" val="2170093900"/>
                    </a:ext>
                  </a:extLst>
                </a:gridCol>
                <a:gridCol w="643540">
                  <a:extLst>
                    <a:ext uri="{9D8B030D-6E8A-4147-A177-3AD203B41FA5}">
                      <a16:colId xmlns:a16="http://schemas.microsoft.com/office/drawing/2014/main" val="2695354677"/>
                    </a:ext>
                  </a:extLst>
                </a:gridCol>
                <a:gridCol w="695719">
                  <a:extLst>
                    <a:ext uri="{9D8B030D-6E8A-4147-A177-3AD203B41FA5}">
                      <a16:colId xmlns:a16="http://schemas.microsoft.com/office/drawing/2014/main" val="3610580810"/>
                    </a:ext>
                  </a:extLst>
                </a:gridCol>
                <a:gridCol w="739202">
                  <a:extLst>
                    <a:ext uri="{9D8B030D-6E8A-4147-A177-3AD203B41FA5}">
                      <a16:colId xmlns:a16="http://schemas.microsoft.com/office/drawing/2014/main" val="1770441316"/>
                    </a:ext>
                  </a:extLst>
                </a:gridCol>
                <a:gridCol w="739202">
                  <a:extLst>
                    <a:ext uri="{9D8B030D-6E8A-4147-A177-3AD203B41FA5}">
                      <a16:colId xmlns:a16="http://schemas.microsoft.com/office/drawing/2014/main" val="4095202135"/>
                    </a:ext>
                  </a:extLst>
                </a:gridCol>
                <a:gridCol w="723983">
                  <a:extLst>
                    <a:ext uri="{9D8B030D-6E8A-4147-A177-3AD203B41FA5}">
                      <a16:colId xmlns:a16="http://schemas.microsoft.com/office/drawing/2014/main" val="3767602248"/>
                    </a:ext>
                  </a:extLst>
                </a:gridCol>
                <a:gridCol w="695719">
                  <a:extLst>
                    <a:ext uri="{9D8B030D-6E8A-4147-A177-3AD203B41FA5}">
                      <a16:colId xmlns:a16="http://schemas.microsoft.com/office/drawing/2014/main" val="2090445913"/>
                    </a:ext>
                  </a:extLst>
                </a:gridCol>
                <a:gridCol w="808774">
                  <a:extLst>
                    <a:ext uri="{9D8B030D-6E8A-4147-A177-3AD203B41FA5}">
                      <a16:colId xmlns:a16="http://schemas.microsoft.com/office/drawing/2014/main" val="940538966"/>
                    </a:ext>
                  </a:extLst>
                </a:gridCol>
                <a:gridCol w="791381">
                  <a:extLst>
                    <a:ext uri="{9D8B030D-6E8A-4147-A177-3AD203B41FA5}">
                      <a16:colId xmlns:a16="http://schemas.microsoft.com/office/drawing/2014/main" val="2662109299"/>
                    </a:ext>
                  </a:extLst>
                </a:gridCol>
                <a:gridCol w="695719">
                  <a:extLst>
                    <a:ext uri="{9D8B030D-6E8A-4147-A177-3AD203B41FA5}">
                      <a16:colId xmlns:a16="http://schemas.microsoft.com/office/drawing/2014/main" val="4180432677"/>
                    </a:ext>
                  </a:extLst>
                </a:gridCol>
                <a:gridCol w="828341">
                  <a:extLst>
                    <a:ext uri="{9D8B030D-6E8A-4147-A177-3AD203B41FA5}">
                      <a16:colId xmlns:a16="http://schemas.microsoft.com/office/drawing/2014/main" val="1905739412"/>
                    </a:ext>
                  </a:extLst>
                </a:gridCol>
                <a:gridCol w="750073">
                  <a:extLst>
                    <a:ext uri="{9D8B030D-6E8A-4147-A177-3AD203B41FA5}">
                      <a16:colId xmlns:a16="http://schemas.microsoft.com/office/drawing/2014/main" val="3508630648"/>
                    </a:ext>
                  </a:extLst>
                </a:gridCol>
                <a:gridCol w="782685">
                  <a:extLst>
                    <a:ext uri="{9D8B030D-6E8A-4147-A177-3AD203B41FA5}">
                      <a16:colId xmlns:a16="http://schemas.microsoft.com/office/drawing/2014/main" val="1305748713"/>
                    </a:ext>
                  </a:extLst>
                </a:gridCol>
                <a:gridCol w="782685">
                  <a:extLst>
                    <a:ext uri="{9D8B030D-6E8A-4147-A177-3AD203B41FA5}">
                      <a16:colId xmlns:a16="http://schemas.microsoft.com/office/drawing/2014/main" val="1986620213"/>
                    </a:ext>
                  </a:extLst>
                </a:gridCol>
                <a:gridCol w="747899">
                  <a:extLst>
                    <a:ext uri="{9D8B030D-6E8A-4147-A177-3AD203B41FA5}">
                      <a16:colId xmlns:a16="http://schemas.microsoft.com/office/drawing/2014/main" val="2288882174"/>
                    </a:ext>
                  </a:extLst>
                </a:gridCol>
              </a:tblGrid>
              <a:tr h="607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Activity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Quality Manager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Project Manager  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Project Manager2  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Project Manager 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Project Manager4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System Analyst1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System Analyst 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System Analyst 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System Analyst 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System Analyst 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Developer1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Developer2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Developer3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Developer4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extLst>
                  <a:ext uri="{0D108BD9-81ED-4DB2-BD59-A6C34878D82A}">
                    <a16:rowId xmlns:a16="http://schemas.microsoft.com/office/drawing/2014/main" val="1193947445"/>
                  </a:ext>
                </a:extLst>
              </a:tr>
              <a:tr h="2145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1.3.1.3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1322335328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1.3.1.4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1378076861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1.3.1.5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1130987285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1.3.1.6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extLst>
                  <a:ext uri="{0D108BD9-81ED-4DB2-BD59-A6C34878D82A}">
                    <a16:rowId xmlns:a16="http://schemas.microsoft.com/office/drawing/2014/main" val="711271510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1.3.1.7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3984317073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1349958460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1.3.2.1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2920500066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1.3.2.2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extLst>
                  <a:ext uri="{0D108BD9-81ED-4DB2-BD59-A6C34878D82A}">
                    <a16:rowId xmlns:a16="http://schemas.microsoft.com/office/drawing/2014/main" val="2061420183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1.3.2.3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2163612932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1.3.2.4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883134792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1.3.2.5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3436779291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1.3.2.6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1205630785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1.3.2.7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4257648867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3530188666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1.3.3.1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639375841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1.3.3.2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extLst>
                  <a:ext uri="{0D108BD9-81ED-4DB2-BD59-A6C34878D82A}">
                    <a16:rowId xmlns:a16="http://schemas.microsoft.com/office/drawing/2014/main" val="463538022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1.3.3.3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3096225824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1.3.3.4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1151962451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1.3.3.5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3245433235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1.3.3.6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1908975887"/>
                  </a:ext>
                </a:extLst>
              </a:tr>
              <a:tr h="207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1.3.3.7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6" marR="6526" marT="6526" marB="0"/>
                </a:tc>
                <a:extLst>
                  <a:ext uri="{0D108BD9-81ED-4DB2-BD59-A6C34878D82A}">
                    <a16:rowId xmlns:a16="http://schemas.microsoft.com/office/drawing/2014/main" val="2308027087"/>
                  </a:ext>
                </a:extLst>
              </a:tr>
            </a:tbl>
          </a:graphicData>
        </a:graphic>
      </p:graphicFrame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197009" y="35187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12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Roles and Responsibility Matrix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4072483"/>
              </p:ext>
            </p:extLst>
          </p:nvPr>
        </p:nvGraphicFramePr>
        <p:xfrm>
          <a:off x="838198" y="1364975"/>
          <a:ext cx="10698480" cy="5022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232">
                  <a:extLst>
                    <a:ext uri="{9D8B030D-6E8A-4147-A177-3AD203B41FA5}">
                      <a16:colId xmlns:a16="http://schemas.microsoft.com/office/drawing/2014/main" val="2037538947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287070721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641829458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2661029823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741900130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101027551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561279408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3301759080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4066504613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6132226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3714390710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817232740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2253222864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3853369027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4202314029"/>
                    </a:ext>
                  </a:extLst>
                </a:gridCol>
              </a:tblGrid>
              <a:tr h="828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Activity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Quality Manager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Project Manager  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Project Manager2  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Project Manager 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Project  Manager4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System Analyst1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System Analyst 2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System Analyst 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System Analyst 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System Analyst 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Developer1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Developer2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Developer3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Developer4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4254037977"/>
                  </a:ext>
                </a:extLst>
              </a:tr>
              <a:tr h="42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1.3.14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2458024023"/>
                  </a:ext>
                </a:extLst>
              </a:tr>
              <a:tr h="41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1.3.14.1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1735419165"/>
                  </a:ext>
                </a:extLst>
              </a:tr>
              <a:tr h="41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1.3.14.2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2418818910"/>
                  </a:ext>
                </a:extLst>
              </a:tr>
              <a:tr h="41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1.3.14.3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852902966"/>
                  </a:ext>
                </a:extLst>
              </a:tr>
              <a:tr h="41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1.3.14.4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3770906053"/>
                  </a:ext>
                </a:extLst>
              </a:tr>
              <a:tr h="41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1.3.14.5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1373793013"/>
                  </a:ext>
                </a:extLst>
              </a:tr>
              <a:tr h="41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1.3.14.6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1864293534"/>
                  </a:ext>
                </a:extLst>
              </a:tr>
              <a:tr h="41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1.3.14.7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120057175"/>
                  </a:ext>
                </a:extLst>
              </a:tr>
              <a:tr h="417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1.3.15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817705900"/>
                  </a:ext>
                </a:extLst>
              </a:tr>
              <a:tr h="212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3248432268"/>
                  </a:ext>
                </a:extLst>
              </a:tr>
              <a:tr h="212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0" marR="6890" marT="6890" marB="0"/>
                </a:tc>
                <a:extLst>
                  <a:ext uri="{0D108BD9-81ED-4DB2-BD59-A6C34878D82A}">
                    <a16:rowId xmlns:a16="http://schemas.microsoft.com/office/drawing/2014/main" val="102321625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00931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13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4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Required Resources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6468" y="1338963"/>
            <a:ext cx="3371024" cy="5114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04" y="1383115"/>
            <a:ext cx="3248233" cy="502604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197009" y="313162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14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Required Human Resources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7592947"/>
              </p:ext>
            </p:extLst>
          </p:nvPr>
        </p:nvGraphicFramePr>
        <p:xfrm>
          <a:off x="838198" y="1391478"/>
          <a:ext cx="1069848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951">
                  <a:extLst>
                    <a:ext uri="{9D8B030D-6E8A-4147-A177-3AD203B41FA5}">
                      <a16:colId xmlns:a16="http://schemas.microsoft.com/office/drawing/2014/main" val="2060430002"/>
                    </a:ext>
                  </a:extLst>
                </a:gridCol>
                <a:gridCol w="4116449">
                  <a:extLst>
                    <a:ext uri="{9D8B030D-6E8A-4147-A177-3AD203B41FA5}">
                      <a16:colId xmlns:a16="http://schemas.microsoft.com/office/drawing/2014/main" val="1384719824"/>
                    </a:ext>
                  </a:extLst>
                </a:gridCol>
                <a:gridCol w="5317081">
                  <a:extLst>
                    <a:ext uri="{9D8B030D-6E8A-4147-A177-3AD203B41FA5}">
                      <a16:colId xmlns:a16="http://schemas.microsoft.com/office/drawing/2014/main" val="3530868382"/>
                    </a:ext>
                  </a:extLst>
                </a:gridCol>
              </a:tblGrid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S.No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Job Title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Resources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0407"/>
                  </a:ext>
                </a:extLst>
              </a:tr>
              <a:tr h="334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Quality 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Laptop5, Cellphone5, PDA5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4221365"/>
                  </a:ext>
                </a:extLst>
              </a:tr>
              <a:tr h="334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Project Manager1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Laptop1,Cellphone1,PDA1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9228340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Project Manager2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Laptop2,Cellphone2, PDA2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9729540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Project Manager3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Laptop3,Cellphone3, PDA3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9571944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Project Manager4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Laptop4,Cellphone4, PDA4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3444637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System Analyst1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Laptop6,Cellphone6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39496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System Analyst2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Laptop7,Cellphone7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1440868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System Analyst3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Laptop8,Cellphone8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945520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System Analyst4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Laptop9,Cellphone9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7099700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System Analyst5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Laptop10,Cellphone10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9834359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Developer1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Desktop1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3369962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Developer2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Desktop2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624236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Developer3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Desktop3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427722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Developer4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Desktop4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611026"/>
                  </a:ext>
                </a:extLst>
              </a:tr>
            </a:tbl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9197009" y="33061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15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1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Cost Estimates – LOC Based Estimation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1881805"/>
              </p:ext>
            </p:extLst>
          </p:nvPr>
        </p:nvGraphicFramePr>
        <p:xfrm>
          <a:off x="838198" y="1351722"/>
          <a:ext cx="10698482" cy="471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011">
                  <a:extLst>
                    <a:ext uri="{9D8B030D-6E8A-4147-A177-3AD203B41FA5}">
                      <a16:colId xmlns:a16="http://schemas.microsoft.com/office/drawing/2014/main" val="1291249993"/>
                    </a:ext>
                  </a:extLst>
                </a:gridCol>
                <a:gridCol w="778956">
                  <a:extLst>
                    <a:ext uri="{9D8B030D-6E8A-4147-A177-3AD203B41FA5}">
                      <a16:colId xmlns:a16="http://schemas.microsoft.com/office/drawing/2014/main" val="130010910"/>
                    </a:ext>
                  </a:extLst>
                </a:gridCol>
                <a:gridCol w="3103656">
                  <a:extLst>
                    <a:ext uri="{9D8B030D-6E8A-4147-A177-3AD203B41FA5}">
                      <a16:colId xmlns:a16="http://schemas.microsoft.com/office/drawing/2014/main" val="2533223041"/>
                    </a:ext>
                  </a:extLst>
                </a:gridCol>
                <a:gridCol w="2904859">
                  <a:extLst>
                    <a:ext uri="{9D8B030D-6E8A-4147-A177-3AD203B41FA5}">
                      <a16:colId xmlns:a16="http://schemas.microsoft.com/office/drawing/2014/main" val="2831169272"/>
                    </a:ext>
                  </a:extLst>
                </a:gridCol>
              </a:tblGrid>
              <a:tr h="471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Function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Pages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Lines of Code Per Page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Total Lines of Code(TLOC)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4327303"/>
                  </a:ext>
                </a:extLst>
              </a:tr>
              <a:tr h="471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User Interface for Static Pages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16677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3672556"/>
                  </a:ext>
                </a:extLst>
              </a:tr>
              <a:tr h="471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User Interface for Dynamic Pages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13959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4384391"/>
                  </a:ext>
                </a:extLst>
              </a:tr>
              <a:tr h="471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Code Behind Static Pages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17982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1231819"/>
                  </a:ext>
                </a:extLst>
              </a:tr>
              <a:tr h="471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Code Behind Dynamic Pages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26435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5512035"/>
                  </a:ext>
                </a:extLst>
              </a:tr>
              <a:tr h="471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Database- SQL Stored Procedures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9894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6034277"/>
                  </a:ext>
                </a:extLst>
              </a:tr>
              <a:tr h="471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Business Layer-Logical Pages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4788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9381980"/>
                  </a:ext>
                </a:extLst>
              </a:tr>
              <a:tr h="471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Other Layer-Logical Pages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1955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5997394"/>
                  </a:ext>
                </a:extLst>
              </a:tr>
              <a:tr h="4717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91690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5597147"/>
                  </a:ext>
                </a:extLst>
              </a:tr>
              <a:tr h="4717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>
                          <a:effectLst/>
                        </a:rPr>
                        <a:t>Estimating $12 per line of code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>
                          <a:effectLst/>
                        </a:rPr>
                        <a:t>Total Project Cost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effectLst/>
                        </a:rPr>
                        <a:t>1,100,280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294088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00930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16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7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FP Based Estimation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2" y="5261114"/>
            <a:ext cx="5448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Functional points = 896</a:t>
            </a:r>
          </a:p>
          <a:p>
            <a:r>
              <a:rPr lang="en-US" dirty="0"/>
              <a:t>Average Cost per functional point is 1230</a:t>
            </a:r>
          </a:p>
          <a:p>
            <a:r>
              <a:rPr lang="en-US" dirty="0"/>
              <a:t>Estimated Project Cost= 896*1230 =  $1,102,080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2341574"/>
              </p:ext>
            </p:extLst>
          </p:nvPr>
        </p:nvGraphicFramePr>
        <p:xfrm>
          <a:off x="1441450" y="1690688"/>
          <a:ext cx="9309100" cy="3308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961">
                  <a:extLst>
                    <a:ext uri="{9D8B030D-6E8A-4147-A177-3AD203B41FA5}">
                      <a16:colId xmlns:a16="http://schemas.microsoft.com/office/drawing/2014/main" val="2193289193"/>
                    </a:ext>
                  </a:extLst>
                </a:gridCol>
                <a:gridCol w="710715">
                  <a:extLst>
                    <a:ext uri="{9D8B030D-6E8A-4147-A177-3AD203B41FA5}">
                      <a16:colId xmlns:a16="http://schemas.microsoft.com/office/drawing/2014/main" val="3609316367"/>
                    </a:ext>
                  </a:extLst>
                </a:gridCol>
                <a:gridCol w="1281826">
                  <a:extLst>
                    <a:ext uri="{9D8B030D-6E8A-4147-A177-3AD203B41FA5}">
                      <a16:colId xmlns:a16="http://schemas.microsoft.com/office/drawing/2014/main" val="2190734571"/>
                    </a:ext>
                  </a:extLst>
                </a:gridCol>
                <a:gridCol w="1116838">
                  <a:extLst>
                    <a:ext uri="{9D8B030D-6E8A-4147-A177-3AD203B41FA5}">
                      <a16:colId xmlns:a16="http://schemas.microsoft.com/office/drawing/2014/main" val="4199119332"/>
                    </a:ext>
                  </a:extLst>
                </a:gridCol>
                <a:gridCol w="1218369">
                  <a:extLst>
                    <a:ext uri="{9D8B030D-6E8A-4147-A177-3AD203B41FA5}">
                      <a16:colId xmlns:a16="http://schemas.microsoft.com/office/drawing/2014/main" val="3543052426"/>
                    </a:ext>
                  </a:extLst>
                </a:gridCol>
                <a:gridCol w="748789">
                  <a:extLst>
                    <a:ext uri="{9D8B030D-6E8A-4147-A177-3AD203B41FA5}">
                      <a16:colId xmlns:a16="http://schemas.microsoft.com/office/drawing/2014/main" val="3421072750"/>
                    </a:ext>
                  </a:extLst>
                </a:gridCol>
                <a:gridCol w="1243752">
                  <a:extLst>
                    <a:ext uri="{9D8B030D-6E8A-4147-A177-3AD203B41FA5}">
                      <a16:colId xmlns:a16="http://schemas.microsoft.com/office/drawing/2014/main" val="906490795"/>
                    </a:ext>
                  </a:extLst>
                </a:gridCol>
                <a:gridCol w="1208850">
                  <a:extLst>
                    <a:ext uri="{9D8B030D-6E8A-4147-A177-3AD203B41FA5}">
                      <a16:colId xmlns:a16="http://schemas.microsoft.com/office/drawing/2014/main" val="3369736800"/>
                    </a:ext>
                  </a:extLst>
                </a:gridCol>
              </a:tblGrid>
              <a:tr h="41207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</a:rPr>
                        <a:t>Category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Low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Weight_L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Average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Weight_A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Weight_H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Total (T)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1427639"/>
                  </a:ext>
                </a:extLst>
              </a:tr>
              <a:tr h="4241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</a:rPr>
                        <a:t>User inputs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181992"/>
                  </a:ext>
                </a:extLst>
              </a:tr>
              <a:tr h="4241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</a:rPr>
                        <a:t>User outputs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421141"/>
                  </a:ext>
                </a:extLst>
              </a:tr>
              <a:tr h="4241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</a:rPr>
                        <a:t>User inquires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153355"/>
                  </a:ext>
                </a:extLst>
              </a:tr>
              <a:tr h="42419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</a:rPr>
                        <a:t>File/Structures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241350"/>
                  </a:ext>
                </a:extLst>
              </a:tr>
              <a:tr h="7877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u="none" strike="noStrike">
                          <a:effectLst/>
                        </a:rPr>
                        <a:t>External Interface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279857"/>
                  </a:ext>
                </a:extLst>
              </a:tr>
              <a:tr h="412077">
                <a:tc gridSpan="7">
                  <a:txBody>
                    <a:bodyPr/>
                    <a:lstStyle/>
                    <a:p>
                      <a:pPr algn="r" rtl="0" fontAlgn="b"/>
                      <a:r>
                        <a:rPr lang="en-US" sz="2000" b="1" u="none" strike="noStrike">
                          <a:effectLst/>
                        </a:rPr>
                        <a:t>                                                                                                   Unadjusted Total (UT):                  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effectLst/>
                        </a:rPr>
                        <a:t>896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899782"/>
                  </a:ext>
                </a:extLst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197009" y="35625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17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0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 Management Plan – Project tasks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6678" y="1350124"/>
            <a:ext cx="10267122" cy="509203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197009" y="36512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18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0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 Management Plan – Project tasks (Cont.)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9687" y="1301593"/>
            <a:ext cx="10214113" cy="496139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7009" y="31103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19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4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Index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8486649"/>
              </p:ext>
            </p:extLst>
          </p:nvPr>
        </p:nvGraphicFramePr>
        <p:xfrm>
          <a:off x="1078173" y="1400537"/>
          <a:ext cx="1005365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27">
                  <a:extLst>
                    <a:ext uri="{9D8B030D-6E8A-4147-A177-3AD203B41FA5}">
                      <a16:colId xmlns:a16="http://schemas.microsoft.com/office/drawing/2014/main" val="2504524958"/>
                    </a:ext>
                  </a:extLst>
                </a:gridCol>
                <a:gridCol w="5026827">
                  <a:extLst>
                    <a:ext uri="{9D8B030D-6E8A-4147-A177-3AD203B41FA5}">
                      <a16:colId xmlns:a16="http://schemas.microsoft.com/office/drawing/2014/main" val="45994897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734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078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Design and Development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Scope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358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 Resource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01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Cost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50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797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36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68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Procurement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403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Statement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75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for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72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for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2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54738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26419" y="426652"/>
            <a:ext cx="87133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5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 Management Plan – Project tasks (Cont.)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9930" y="1305489"/>
            <a:ext cx="10253870" cy="518141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20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5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 Management Plan – Project tasks (Cont.)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3183" y="1459942"/>
            <a:ext cx="10240617" cy="472882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21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6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 Management Plan – Project tasks (Cont.)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6678" y="1275351"/>
            <a:ext cx="10267122" cy="51662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22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4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 Management Plan – Project tasks (Cont.)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9930" y="1401867"/>
            <a:ext cx="10253870" cy="467050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23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5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 Management Plan – Gantt Chart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163" y="1391478"/>
            <a:ext cx="10841988" cy="49828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97009" y="326957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24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8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 Management Plan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7046246"/>
              </p:ext>
            </p:extLst>
          </p:nvPr>
        </p:nvGraphicFramePr>
        <p:xfrm>
          <a:off x="1524000" y="1392238"/>
          <a:ext cx="9528313" cy="453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958">
                  <a:extLst>
                    <a:ext uri="{9D8B030D-6E8A-4147-A177-3AD203B41FA5}">
                      <a16:colId xmlns:a16="http://schemas.microsoft.com/office/drawing/2014/main" val="3857478624"/>
                    </a:ext>
                  </a:extLst>
                </a:gridCol>
                <a:gridCol w="1896182">
                  <a:extLst>
                    <a:ext uri="{9D8B030D-6E8A-4147-A177-3AD203B41FA5}">
                      <a16:colId xmlns:a16="http://schemas.microsoft.com/office/drawing/2014/main" val="2643002134"/>
                    </a:ext>
                  </a:extLst>
                </a:gridCol>
                <a:gridCol w="2191144">
                  <a:extLst>
                    <a:ext uri="{9D8B030D-6E8A-4147-A177-3AD203B41FA5}">
                      <a16:colId xmlns:a16="http://schemas.microsoft.com/office/drawing/2014/main" val="1248412043"/>
                    </a:ext>
                  </a:extLst>
                </a:gridCol>
                <a:gridCol w="2386029">
                  <a:extLst>
                    <a:ext uri="{9D8B030D-6E8A-4147-A177-3AD203B41FA5}">
                      <a16:colId xmlns:a16="http://schemas.microsoft.com/office/drawing/2014/main" val="1898905627"/>
                    </a:ext>
                  </a:extLst>
                </a:gridCol>
              </a:tblGrid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Phases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Start Date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Final Date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Duration(Days)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1129846961"/>
                  </a:ext>
                </a:extLst>
              </a:tr>
              <a:tr h="2598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1.1 Project Initiation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8/24/2016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10/3/2016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3812539141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1.2 Project Plan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10/4/2016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11/21/2016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35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1835333786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1.3.1 Release 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11/22/2016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12/9/2016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2193484153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1.3.2 Release 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12/12/2016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12/28/2016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1971272052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1.3.3 Release 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12/29/2016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1/16/2017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2559990701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1.3.4 Release 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1/17/2017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2/1/2017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3265499096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1.3.5 Release 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2/2/2017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3/1/2017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1735267324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1.3.6 Release 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3/2/2017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3/23/2017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1530359925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1.3.7 Release 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3/24/2017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4/11/2017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1188640949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1.3.8 Release 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4/12/2017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5/5/2017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1563642297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1.3.9 Release 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5/8/2017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6/1/2017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4082449267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1.3.10 Release 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6/2/2017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6/20/2017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9411038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1.3.11 Release 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6/21/2017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7/20/2017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22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707211887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1.3.12 Release 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7/21/2017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8/8/2017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3786116026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1.3.13 Release 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8/9/2017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9/14/2017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697661102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1.3.14 Release 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9/15/2017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10/12/2017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1649554173"/>
                  </a:ext>
                </a:extLst>
              </a:tr>
              <a:tr h="251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u="none" strike="noStrike">
                          <a:effectLst/>
                        </a:rPr>
                        <a:t>Overall Project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u="none" strike="noStrike">
                          <a:effectLst/>
                        </a:rPr>
                        <a:t>8/24/2016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u="none" strike="noStrike" dirty="0">
                          <a:effectLst/>
                        </a:rPr>
                        <a:t>10/13/2017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u="none" strike="noStrike" dirty="0">
                          <a:effectLst/>
                        </a:rPr>
                        <a:t>298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0" anchor="ctr"/>
                </a:tc>
                <a:extLst>
                  <a:ext uri="{0D108BD9-81ED-4DB2-BD59-A6C34878D82A}">
                    <a16:rowId xmlns:a16="http://schemas.microsoft.com/office/drawing/2014/main" val="1339196438"/>
                  </a:ext>
                </a:extLst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197009" y="323777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25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9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Cost Management Plan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6158046"/>
              </p:ext>
            </p:extLst>
          </p:nvPr>
        </p:nvGraphicFramePr>
        <p:xfrm>
          <a:off x="1603514" y="1558168"/>
          <a:ext cx="9462052" cy="416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254">
                  <a:extLst>
                    <a:ext uri="{9D8B030D-6E8A-4147-A177-3AD203B41FA5}">
                      <a16:colId xmlns:a16="http://schemas.microsoft.com/office/drawing/2014/main" val="1239879043"/>
                    </a:ext>
                  </a:extLst>
                </a:gridCol>
                <a:gridCol w="1743455">
                  <a:extLst>
                    <a:ext uri="{9D8B030D-6E8A-4147-A177-3AD203B41FA5}">
                      <a16:colId xmlns:a16="http://schemas.microsoft.com/office/drawing/2014/main" val="1211708067"/>
                    </a:ext>
                  </a:extLst>
                </a:gridCol>
                <a:gridCol w="1608042">
                  <a:extLst>
                    <a:ext uri="{9D8B030D-6E8A-4147-A177-3AD203B41FA5}">
                      <a16:colId xmlns:a16="http://schemas.microsoft.com/office/drawing/2014/main" val="3581137780"/>
                    </a:ext>
                  </a:extLst>
                </a:gridCol>
                <a:gridCol w="1523407">
                  <a:extLst>
                    <a:ext uri="{9D8B030D-6E8A-4147-A177-3AD203B41FA5}">
                      <a16:colId xmlns:a16="http://schemas.microsoft.com/office/drawing/2014/main" val="3452000980"/>
                    </a:ext>
                  </a:extLst>
                </a:gridCol>
                <a:gridCol w="1641894">
                  <a:extLst>
                    <a:ext uri="{9D8B030D-6E8A-4147-A177-3AD203B41FA5}">
                      <a16:colId xmlns:a16="http://schemas.microsoft.com/office/drawing/2014/main" val="1367459214"/>
                    </a:ext>
                  </a:extLst>
                </a:gridCol>
              </a:tblGrid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Resource 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Initials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Max. Units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Std. Rate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680064"/>
                  </a:ext>
                </a:extLst>
              </a:tr>
              <a:tr h="2876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Quality 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64.12$/hr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8782897"/>
                  </a:ext>
                </a:extLst>
              </a:tr>
              <a:tr h="2876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Project Manager1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68.56$/hr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2936596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Project Manager2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61.20$/hr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247480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Project Manager3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59.32$/hr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5284065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Project Manager4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62.30$/hr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783708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System Analyst1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56.35$/hr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026777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System Analyst2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52.16$/hr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021632"/>
                  </a:ext>
                </a:extLst>
              </a:tr>
              <a:tr h="255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System Analyst3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47.23$/hr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430765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System Analyst4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49.21$/hr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5841045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System Analyst5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55.65$/hr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925434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Developer1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47.32$/hr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9916343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Developer2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46.89$/hr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011941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Developer3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50.19$/hr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701961"/>
                  </a:ext>
                </a:extLst>
              </a:tr>
              <a:tr h="278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Developer4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Work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53.67$/hr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64804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30749" y="36512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26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Cost Management Plan – Material Resources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2804860"/>
              </p:ext>
            </p:extLst>
          </p:nvPr>
        </p:nvGraphicFramePr>
        <p:xfrm>
          <a:off x="1484242" y="1417983"/>
          <a:ext cx="9541567" cy="450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279">
                  <a:extLst>
                    <a:ext uri="{9D8B030D-6E8A-4147-A177-3AD203B41FA5}">
                      <a16:colId xmlns:a16="http://schemas.microsoft.com/office/drawing/2014/main" val="2877163745"/>
                    </a:ext>
                  </a:extLst>
                </a:gridCol>
                <a:gridCol w="2517100">
                  <a:extLst>
                    <a:ext uri="{9D8B030D-6E8A-4147-A177-3AD203B41FA5}">
                      <a16:colId xmlns:a16="http://schemas.microsoft.com/office/drawing/2014/main" val="2763889798"/>
                    </a:ext>
                  </a:extLst>
                </a:gridCol>
                <a:gridCol w="1873191">
                  <a:extLst>
                    <a:ext uri="{9D8B030D-6E8A-4147-A177-3AD203B41FA5}">
                      <a16:colId xmlns:a16="http://schemas.microsoft.com/office/drawing/2014/main" val="2729510366"/>
                    </a:ext>
                  </a:extLst>
                </a:gridCol>
                <a:gridCol w="1960997">
                  <a:extLst>
                    <a:ext uri="{9D8B030D-6E8A-4147-A177-3AD203B41FA5}">
                      <a16:colId xmlns:a16="http://schemas.microsoft.com/office/drawing/2014/main" val="3934511859"/>
                    </a:ext>
                  </a:extLst>
                </a:gridCol>
              </a:tblGrid>
              <a:tr h="534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Resource 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Initials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Std. Rate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445826"/>
                  </a:ext>
                </a:extLst>
              </a:tr>
              <a:tr h="314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221804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780268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5711829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3995936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406602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2000$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167522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2000$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988655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2000$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8227019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2000$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191648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Laptop10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2000$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064145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Desktop1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1500$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5190887"/>
                  </a:ext>
                </a:extLst>
              </a:tr>
              <a:tr h="3038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Desktop2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1500$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1180260"/>
                  </a:ext>
                </a:extLst>
              </a:tr>
              <a:tr h="3142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Desktop3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1200$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198910"/>
                  </a:ext>
                </a:extLst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197009" y="28029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27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78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Cost Management Plan – Material Resources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4794230"/>
              </p:ext>
            </p:extLst>
          </p:nvPr>
        </p:nvGraphicFramePr>
        <p:xfrm>
          <a:off x="1391479" y="1364974"/>
          <a:ext cx="9435548" cy="467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830">
                  <a:extLst>
                    <a:ext uri="{9D8B030D-6E8A-4147-A177-3AD203B41FA5}">
                      <a16:colId xmlns:a16="http://schemas.microsoft.com/office/drawing/2014/main" val="2369422509"/>
                    </a:ext>
                  </a:extLst>
                </a:gridCol>
                <a:gridCol w="2489133">
                  <a:extLst>
                    <a:ext uri="{9D8B030D-6E8A-4147-A177-3AD203B41FA5}">
                      <a16:colId xmlns:a16="http://schemas.microsoft.com/office/drawing/2014/main" val="4067291099"/>
                    </a:ext>
                  </a:extLst>
                </a:gridCol>
                <a:gridCol w="1852379">
                  <a:extLst>
                    <a:ext uri="{9D8B030D-6E8A-4147-A177-3AD203B41FA5}">
                      <a16:colId xmlns:a16="http://schemas.microsoft.com/office/drawing/2014/main" val="3549816148"/>
                    </a:ext>
                  </a:extLst>
                </a:gridCol>
                <a:gridCol w="1939206">
                  <a:extLst>
                    <a:ext uri="{9D8B030D-6E8A-4147-A177-3AD203B41FA5}">
                      <a16:colId xmlns:a16="http://schemas.microsoft.com/office/drawing/2014/main" val="4227087637"/>
                    </a:ext>
                  </a:extLst>
                </a:gridCol>
              </a:tblGrid>
              <a:tr h="4202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Resource 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Initials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Std. Rate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3954495294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Desktop4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2705153437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1287502687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170$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2236984865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150$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3687641622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150$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2387872388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120$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567395572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2513705242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150$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3814310641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80$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1987899262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80$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3353154544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Cellphone10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4003301413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PDA1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4140973437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PDA2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200$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720026569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PDA3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150$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2829174282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PDA4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150$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1593547855"/>
                  </a:ext>
                </a:extLst>
              </a:tr>
              <a:tr h="264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PDA5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Material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170$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659071208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28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Cost Management Plan – Material Resources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5959199"/>
              </p:ext>
            </p:extLst>
          </p:nvPr>
        </p:nvGraphicFramePr>
        <p:xfrm>
          <a:off x="980661" y="1374220"/>
          <a:ext cx="4703977" cy="486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95">
                  <a:extLst>
                    <a:ext uri="{9D8B030D-6E8A-4147-A177-3AD203B41FA5}">
                      <a16:colId xmlns:a16="http://schemas.microsoft.com/office/drawing/2014/main" val="4234800401"/>
                    </a:ext>
                  </a:extLst>
                </a:gridCol>
                <a:gridCol w="1814578">
                  <a:extLst>
                    <a:ext uri="{9D8B030D-6E8A-4147-A177-3AD203B41FA5}">
                      <a16:colId xmlns:a16="http://schemas.microsoft.com/office/drawing/2014/main" val="4267607953"/>
                    </a:ext>
                  </a:extLst>
                </a:gridCol>
                <a:gridCol w="2036504">
                  <a:extLst>
                    <a:ext uri="{9D8B030D-6E8A-4147-A177-3AD203B41FA5}">
                      <a16:colId xmlns:a16="http://schemas.microsoft.com/office/drawing/2014/main" val="3385056819"/>
                    </a:ext>
                  </a:extLst>
                </a:gridCol>
              </a:tblGrid>
              <a:tr h="4360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Task#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Task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Estimated Budget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2890119163"/>
                  </a:ext>
                </a:extLst>
              </a:tr>
              <a:tr h="4436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Project Initiation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$65,181.44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3818627716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Project 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$86,516.96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1141356147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$63,729.60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1889997549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$61,806.40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901750029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$60,484.08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180931745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$59,729.60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4160118320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$74,867.28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758477421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$67,390.96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2722169161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$61,730.00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883441044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$70,221.44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771168271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$71,194.40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1041651837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$61,730.00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902171172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$76,712.48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735987439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$61,730.00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892934399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$83,904.32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1569926283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Release14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$73,466.96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127859231"/>
                  </a:ext>
                </a:extLst>
              </a:tr>
              <a:tr h="4360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Project Closeout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$5,972.96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1206472282"/>
                  </a:ext>
                </a:extLst>
              </a:tr>
              <a:tr h="2218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1" marR="7441" marT="7441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Total Cost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$1,106,368.88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1" marR="7441" marT="7441" marB="0" anchor="ctr"/>
                </a:tc>
                <a:extLst>
                  <a:ext uri="{0D108BD9-81ED-4DB2-BD59-A6C34878D82A}">
                    <a16:rowId xmlns:a16="http://schemas.microsoft.com/office/drawing/2014/main" val="129410273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05" y="1374220"/>
            <a:ext cx="4661997" cy="47963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100930" y="36512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29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0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Business Continuity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Introduction: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Planning to ensure the continuation of operations in the event of a catastrophic event.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continuity planning goes beyond disaster recovery planning to include: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• The actions to be taken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• Resources required, and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• Procedures to be followed to ensure the availability of essential services, programs, and operations in the event of unanticipated interruptions.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4335" y="1571418"/>
            <a:ext cx="4351338" cy="4351338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36680" y="459132"/>
            <a:ext cx="338924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53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Risk Management Plan – Decision Tree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790" y="3696722"/>
            <a:ext cx="123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 piece of software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207151" y="3661876"/>
            <a:ext cx="595745" cy="64716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2606651" y="2544471"/>
            <a:ext cx="595745" cy="64716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2674953" y="4800894"/>
            <a:ext cx="595745" cy="64716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437607" y="1862088"/>
            <a:ext cx="595745" cy="64716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4437607" y="4426176"/>
            <a:ext cx="595745" cy="64716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4407075" y="2583885"/>
            <a:ext cx="595745" cy="64716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4490502" y="3312692"/>
            <a:ext cx="595745" cy="64716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656929" y="2992798"/>
            <a:ext cx="945807" cy="69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15462" y="4194612"/>
            <a:ext cx="996395" cy="77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110845" y="2335990"/>
            <a:ext cx="1322847" cy="253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248866" y="2863173"/>
            <a:ext cx="1138356" cy="2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72323" y="3099854"/>
            <a:ext cx="1322847" cy="47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259739" y="4784778"/>
            <a:ext cx="1161197" cy="22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50803" y="5288348"/>
            <a:ext cx="1201919" cy="704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4475210" y="5614124"/>
            <a:ext cx="595745" cy="64716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18119" y="1905136"/>
            <a:ext cx="884117" cy="23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992374" y="2878149"/>
            <a:ext cx="894118" cy="3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02820" y="3584221"/>
            <a:ext cx="950283" cy="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18119" y="4663829"/>
            <a:ext cx="948352" cy="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99578" y="5892179"/>
            <a:ext cx="881094" cy="2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4870" y="1352096"/>
            <a:ext cx="137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Question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42460" y="1349562"/>
            <a:ext cx="115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84188" y="1349003"/>
            <a:ext cx="13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Probabilities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30248" y="1305929"/>
            <a:ext cx="13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79259" y="2741976"/>
            <a:ext cx="106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house development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42003" y="4647671"/>
            <a:ext cx="1083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outsource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58370" y="218092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 = 0.4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66090" y="2630190"/>
            <a:ext cx="101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= 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51125" y="3436410"/>
            <a:ext cx="101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= 0.35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79520" y="444439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 = 0.6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62071" y="5698767"/>
            <a:ext cx="101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= 0.4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9382" y="1305929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Expected Values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003495" y="2737223"/>
            <a:ext cx="3412082" cy="2636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$1,174,334.32*0.25 = $293,583.58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03495" y="3436410"/>
            <a:ext cx="3412082" cy="2636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$1,106,368.88*0.35 = $387,229.1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03495" y="3828037"/>
            <a:ext cx="3412082" cy="2636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= $254,775.15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020166" y="4521143"/>
            <a:ext cx="3412082" cy="2636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$1,065,093.84*0.6 = $639,056.3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55950" y="5772851"/>
            <a:ext cx="3412082" cy="2636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$1,142,696.23*0.4 = $457,078.49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5950" y="6173245"/>
            <a:ext cx="3412082" cy="2636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= $181,977.8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86492" y="1787533"/>
            <a:ext cx="1601549" cy="296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$1,065,093.84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902236" y="2741976"/>
            <a:ext cx="1536235" cy="2405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$1,174,334.32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14422" y="3429278"/>
            <a:ext cx="1535383" cy="2707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$1,106,368.88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14422" y="4477888"/>
            <a:ext cx="1587257" cy="2742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$1,065,093.84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027074" y="5735648"/>
            <a:ext cx="1574605" cy="2924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$1,142,696.23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20166" y="1812813"/>
            <a:ext cx="3412082" cy="2636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$1,065,093.84*0.4 = $426,037.53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7009" y="34133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30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6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Risks in Business Continuity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1696" y="1571417"/>
            <a:ext cx="10571599" cy="4682425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31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4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Risks in Business Continuity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1629" y="1433513"/>
            <a:ext cx="8393373" cy="474345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197009" y="27829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32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46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Risk Management Plan – Risk Exposure Table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2289760"/>
              </p:ext>
            </p:extLst>
          </p:nvPr>
        </p:nvGraphicFramePr>
        <p:xfrm>
          <a:off x="1160061" y="1377951"/>
          <a:ext cx="10193739" cy="479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37">
                  <a:extLst>
                    <a:ext uri="{9D8B030D-6E8A-4147-A177-3AD203B41FA5}">
                      <a16:colId xmlns:a16="http://schemas.microsoft.com/office/drawing/2014/main" val="492030420"/>
                    </a:ext>
                  </a:extLst>
                </a:gridCol>
                <a:gridCol w="1960190">
                  <a:extLst>
                    <a:ext uri="{9D8B030D-6E8A-4147-A177-3AD203B41FA5}">
                      <a16:colId xmlns:a16="http://schemas.microsoft.com/office/drawing/2014/main" val="3766098969"/>
                    </a:ext>
                  </a:extLst>
                </a:gridCol>
                <a:gridCol w="3894196">
                  <a:extLst>
                    <a:ext uri="{9D8B030D-6E8A-4147-A177-3AD203B41FA5}">
                      <a16:colId xmlns:a16="http://schemas.microsoft.com/office/drawing/2014/main" val="2775610802"/>
                    </a:ext>
                  </a:extLst>
                </a:gridCol>
                <a:gridCol w="1361659">
                  <a:extLst>
                    <a:ext uri="{9D8B030D-6E8A-4147-A177-3AD203B41FA5}">
                      <a16:colId xmlns:a16="http://schemas.microsoft.com/office/drawing/2014/main" val="2662347504"/>
                    </a:ext>
                  </a:extLst>
                </a:gridCol>
                <a:gridCol w="1182100">
                  <a:extLst>
                    <a:ext uri="{9D8B030D-6E8A-4147-A177-3AD203B41FA5}">
                      <a16:colId xmlns:a16="http://schemas.microsoft.com/office/drawing/2014/main" val="2819468794"/>
                    </a:ext>
                  </a:extLst>
                </a:gridCol>
                <a:gridCol w="1077357">
                  <a:extLst>
                    <a:ext uri="{9D8B030D-6E8A-4147-A177-3AD203B41FA5}">
                      <a16:colId xmlns:a16="http://schemas.microsoft.com/office/drawing/2014/main" val="4191940232"/>
                    </a:ext>
                  </a:extLst>
                </a:gridCol>
              </a:tblGrid>
              <a:tr h="546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Risk No.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Risk Drivers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Risk Probability (RP)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Risk Impact (RI)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Risk Exposure (RP * RI)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extLst>
                  <a:ext uri="{0D108BD9-81ED-4DB2-BD59-A6C34878D82A}">
                    <a16:rowId xmlns:a16="http://schemas.microsoft.com/office/drawing/2014/main" val="4043950318"/>
                  </a:ext>
                </a:extLst>
              </a:tr>
              <a:tr h="732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Experience and Teaming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Limited software experience in the project office. Software staff not included in early planning and design decisions.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Medium(0.5)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Medium High(0.7)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extLst>
                  <a:ext uri="{0D108BD9-81ED-4DB2-BD59-A6C34878D82A}">
                    <a16:rowId xmlns:a16="http://schemas.microsoft.com/office/drawing/2014/main" val="184416932"/>
                  </a:ext>
                </a:extLst>
              </a:tr>
              <a:tr h="7452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Requirements and Design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Systems decisions made without accounting for impact on software. Poor scope definition.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High(0.9)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High(0.9)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extLst>
                  <a:ext uri="{0D108BD9-81ED-4DB2-BD59-A6C34878D82A}">
                    <a16:rowId xmlns:a16="http://schemas.microsoft.com/office/drawing/2014/main" val="3856621779"/>
                  </a:ext>
                </a:extLst>
              </a:tr>
              <a:tr h="7773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Planning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Lack of appropriate planning detail with insufficient reviews. Unclear SOW and WBS.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Medium Low(0.3)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Medium Low(0.3)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extLst>
                  <a:ext uri="{0D108BD9-81ED-4DB2-BD59-A6C34878D82A}">
                    <a16:rowId xmlns:a16="http://schemas.microsoft.com/office/drawing/2014/main" val="2256757868"/>
                  </a:ext>
                </a:extLst>
              </a:tr>
              <a:tr h="725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Testing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Plan to convert SW test documents not due till very late in the life-</a:t>
                      </a:r>
                      <a:r>
                        <a:rPr lang="en-US" sz="1200" u="none" strike="noStrike" dirty="0" err="1">
                          <a:effectLst/>
                        </a:rPr>
                        <a:t>cycle.developers</a:t>
                      </a:r>
                      <a:r>
                        <a:rPr lang="en-US" sz="1200" u="none" strike="noStrike" dirty="0">
                          <a:effectLst/>
                        </a:rPr>
                        <a:t> into test team late in life-cycle.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Medium High(0.7)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Medium High(0.7)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extLst>
                  <a:ext uri="{0D108BD9-81ED-4DB2-BD59-A6C34878D82A}">
                    <a16:rowId xmlns:a16="http://schemas.microsoft.com/office/drawing/2014/main" val="101758992"/>
                  </a:ext>
                </a:extLst>
              </a:tr>
              <a:tr h="546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Tools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Limited test analysis tools. Unproven design tools selected with limited time for analysis.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Low(0.1)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Medium Low(0.3)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extLst>
                  <a:ext uri="{0D108BD9-81ED-4DB2-BD59-A6C34878D82A}">
                    <a16:rowId xmlns:a16="http://schemas.microsoft.com/office/drawing/2014/main" val="449680756"/>
                  </a:ext>
                </a:extLst>
              </a:tr>
              <a:tr h="725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Schedule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Schedule changes - with the possibility of scope changes and other issues, schedule changes may also be needed.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Medium High(0.7)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Medium Low(0.3)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4" marR="6424" marT="6424" marB="0" anchor="ctr"/>
                </a:tc>
                <a:extLst>
                  <a:ext uri="{0D108BD9-81ED-4DB2-BD59-A6C34878D82A}">
                    <a16:rowId xmlns:a16="http://schemas.microsoft.com/office/drawing/2014/main" val="2870538632"/>
                  </a:ext>
                </a:extLst>
              </a:tr>
            </a:tbl>
          </a:graphicData>
        </a:graphic>
      </p:graphicFrame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>
          <a:xfrm>
            <a:off x="9210261" y="3519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33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71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Risk Management Plan – Probability Matrix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0225878"/>
              </p:ext>
            </p:extLst>
          </p:nvPr>
        </p:nvGraphicFramePr>
        <p:xfrm>
          <a:off x="917686" y="1255467"/>
          <a:ext cx="6189061" cy="260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0">
                  <a:extLst>
                    <a:ext uri="{9D8B030D-6E8A-4147-A177-3AD203B41FA5}">
                      <a16:colId xmlns:a16="http://schemas.microsoft.com/office/drawing/2014/main" val="300526388"/>
                    </a:ext>
                  </a:extLst>
                </a:gridCol>
                <a:gridCol w="982681">
                  <a:extLst>
                    <a:ext uri="{9D8B030D-6E8A-4147-A177-3AD203B41FA5}">
                      <a16:colId xmlns:a16="http://schemas.microsoft.com/office/drawing/2014/main" val="3479516070"/>
                    </a:ext>
                  </a:extLst>
                </a:gridCol>
                <a:gridCol w="1075160">
                  <a:extLst>
                    <a:ext uri="{9D8B030D-6E8A-4147-A177-3AD203B41FA5}">
                      <a16:colId xmlns:a16="http://schemas.microsoft.com/office/drawing/2014/main" val="3025752421"/>
                    </a:ext>
                  </a:extLst>
                </a:gridCol>
                <a:gridCol w="978671">
                  <a:extLst>
                    <a:ext uri="{9D8B030D-6E8A-4147-A177-3AD203B41FA5}">
                      <a16:colId xmlns:a16="http://schemas.microsoft.com/office/drawing/2014/main" val="1128300235"/>
                    </a:ext>
                  </a:extLst>
                </a:gridCol>
                <a:gridCol w="1033807">
                  <a:extLst>
                    <a:ext uri="{9D8B030D-6E8A-4147-A177-3AD203B41FA5}">
                      <a16:colId xmlns:a16="http://schemas.microsoft.com/office/drawing/2014/main" val="2045448405"/>
                    </a:ext>
                  </a:extLst>
                </a:gridCol>
                <a:gridCol w="1047592">
                  <a:extLst>
                    <a:ext uri="{9D8B030D-6E8A-4147-A177-3AD203B41FA5}">
                      <a16:colId xmlns:a16="http://schemas.microsoft.com/office/drawing/2014/main" val="1975293331"/>
                    </a:ext>
                  </a:extLst>
                </a:gridCol>
              </a:tblGrid>
              <a:tr h="257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>
                          <a:effectLst/>
                        </a:rPr>
                        <a:t>IMPACT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     LOW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>
                          <a:effectLst/>
                        </a:rPr>
                        <a:t>LOW MEDIUM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>
                          <a:effectLst/>
                        </a:rPr>
                        <a:t>MEDIUM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>
                          <a:effectLst/>
                        </a:rPr>
                        <a:t>MEDIUM HIGH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>
                          <a:effectLst/>
                        </a:rPr>
                        <a:t>HIGH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extLst>
                  <a:ext uri="{0D108BD9-81ED-4DB2-BD59-A6C34878D82A}">
                    <a16:rowId xmlns:a16="http://schemas.microsoft.com/office/drawing/2014/main" val="1896708511"/>
                  </a:ext>
                </a:extLst>
              </a:tr>
              <a:tr h="2664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>
                          <a:effectLst/>
                        </a:rPr>
                        <a:t>PROBABILITY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38192"/>
                  </a:ext>
                </a:extLst>
              </a:tr>
              <a:tr h="2756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LOW        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extLst>
                  <a:ext uri="{0D108BD9-81ED-4DB2-BD59-A6C34878D82A}">
                    <a16:rowId xmlns:a16="http://schemas.microsoft.com/office/drawing/2014/main" val="4005103419"/>
                  </a:ext>
                </a:extLst>
              </a:tr>
              <a:tr h="4945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LOW   MEDIUM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extLst>
                  <a:ext uri="{0D108BD9-81ED-4DB2-BD59-A6C34878D82A}">
                    <a16:rowId xmlns:a16="http://schemas.microsoft.com/office/drawing/2014/main" val="2846336413"/>
                  </a:ext>
                </a:extLst>
              </a:tr>
              <a:tr h="5236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extLst>
                  <a:ext uri="{0D108BD9-81ED-4DB2-BD59-A6C34878D82A}">
                    <a16:rowId xmlns:a16="http://schemas.microsoft.com/office/drawing/2014/main" val="3573888536"/>
                  </a:ext>
                </a:extLst>
              </a:tr>
              <a:tr h="52369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MEDIUM HIGH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extLst>
                  <a:ext uri="{0D108BD9-81ED-4DB2-BD59-A6C34878D82A}">
                    <a16:rowId xmlns:a16="http://schemas.microsoft.com/office/drawing/2014/main" val="1529976288"/>
                  </a:ext>
                </a:extLst>
              </a:tr>
              <a:tr h="2664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 dirty="0">
                          <a:effectLst/>
                        </a:rPr>
                        <a:t>     HIGH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5" marR="8655" marT="8655" marB="0" anchor="ctr"/>
                </a:tc>
                <a:extLst>
                  <a:ext uri="{0D108BD9-81ED-4DB2-BD59-A6C34878D82A}">
                    <a16:rowId xmlns:a16="http://schemas.microsoft.com/office/drawing/2014/main" val="352960913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22529"/>
              </p:ext>
            </p:extLst>
          </p:nvPr>
        </p:nvGraphicFramePr>
        <p:xfrm>
          <a:off x="3784726" y="3964460"/>
          <a:ext cx="8032653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IMPACT</a:t>
                      </a:r>
                      <a:endParaRPr lang="en-US" sz="14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PROBABILITY</a:t>
                      </a:r>
                      <a:endParaRPr lang="en-US" sz="14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1.Key piece of code construction outsourced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Medium high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Medium high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2.Budget constraints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Medium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Medium Low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3.Poorly understood  requirements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Medium low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Low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4.Change Management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Low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Medium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5.Some Key Users Located in a different location from IT staff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Medium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High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6.Technology used for development is new to IT staff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Medium high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High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7.Project manager assigned to project is new to the company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High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High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34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2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Risk Management Plan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half" idx="2"/>
          </p:nvPr>
        </p:nvGraphicFramePr>
        <p:xfrm>
          <a:off x="1232451" y="1364974"/>
          <a:ext cx="9819861" cy="5052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28">
                  <a:extLst>
                    <a:ext uri="{9D8B030D-6E8A-4147-A177-3AD203B41FA5}">
                      <a16:colId xmlns:a16="http://schemas.microsoft.com/office/drawing/2014/main" val="893639498"/>
                    </a:ext>
                  </a:extLst>
                </a:gridCol>
                <a:gridCol w="2273288">
                  <a:extLst>
                    <a:ext uri="{9D8B030D-6E8A-4147-A177-3AD203B41FA5}">
                      <a16:colId xmlns:a16="http://schemas.microsoft.com/office/drawing/2014/main" val="1057416617"/>
                    </a:ext>
                  </a:extLst>
                </a:gridCol>
                <a:gridCol w="1742233">
                  <a:extLst>
                    <a:ext uri="{9D8B030D-6E8A-4147-A177-3AD203B41FA5}">
                      <a16:colId xmlns:a16="http://schemas.microsoft.com/office/drawing/2014/main" val="2015666264"/>
                    </a:ext>
                  </a:extLst>
                </a:gridCol>
                <a:gridCol w="1565216">
                  <a:extLst>
                    <a:ext uri="{9D8B030D-6E8A-4147-A177-3AD203B41FA5}">
                      <a16:colId xmlns:a16="http://schemas.microsoft.com/office/drawing/2014/main" val="3801014397"/>
                    </a:ext>
                  </a:extLst>
                </a:gridCol>
                <a:gridCol w="1565216">
                  <a:extLst>
                    <a:ext uri="{9D8B030D-6E8A-4147-A177-3AD203B41FA5}">
                      <a16:colId xmlns:a16="http://schemas.microsoft.com/office/drawing/2014/main" val="316923590"/>
                    </a:ext>
                  </a:extLst>
                </a:gridCol>
                <a:gridCol w="1490680">
                  <a:extLst>
                    <a:ext uri="{9D8B030D-6E8A-4147-A177-3AD203B41FA5}">
                      <a16:colId xmlns:a16="http://schemas.microsoft.com/office/drawing/2014/main" val="2139801103"/>
                    </a:ext>
                  </a:extLst>
                </a:gridCol>
              </a:tblGrid>
              <a:tr h="41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Case 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Project Total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Risk Factor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Duration (Days)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Probability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Expected 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3219700235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(Data will be obtained during Lab 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(Data must be calculated before the Lab 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(Data will be obtained during Lab 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(Data will be given by Instructor before Lab 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(Data will be calculated during Lab 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75570550"/>
                  </a:ext>
                </a:extLst>
              </a:tr>
              <a:tr h="189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$1,106,368.88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777185170"/>
                  </a:ext>
                </a:extLst>
              </a:tr>
              <a:tr h="55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200" u="none" strike="noStrike">
                          <a:effectLst/>
                        </a:rPr>
                        <a:t>1 (Remove 1 expert (8-9 yrs exp) - 1SA)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$1,093,152.88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Partial Failure (35%)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($4,625.60)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3656640952"/>
                  </a:ext>
                </a:extLst>
              </a:tr>
              <a:tr h="7379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 (Remove 2 experts(8-9 yrs exp) 1SA, 1 Devloper)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$1,065,093.84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310.67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Complete Failure  (30%)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($12,382.51)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3889229421"/>
                  </a:ext>
                </a:extLst>
              </a:tr>
              <a:tr h="55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3 (add experts - 1tester, 1developer)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$1,142,696.23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289.67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Complete Success (20%)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$7,265.47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655432403"/>
                  </a:ext>
                </a:extLst>
              </a:tr>
              <a:tr h="8628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4(add beginners - 1PM, 1SA, 1tester, 1 developer)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$1,174,334.32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1.28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282.07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Partial Success (15%)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$10,194.82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820482563"/>
                  </a:ext>
                </a:extLst>
              </a:tr>
              <a:tr h="189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EMV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$452.17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2323706938"/>
                  </a:ext>
                </a:extLst>
              </a:tr>
              <a:tr h="189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Total EMV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$1,106,821.05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162283830"/>
                  </a:ext>
                </a:extLst>
              </a:tr>
              <a:tr h="828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So from a risk perspective, this project is worth doing.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b"/>
                </a:tc>
                <a:extLst>
                  <a:ext uri="{0D108BD9-81ED-4DB2-BD59-A6C34878D82A}">
                    <a16:rowId xmlns:a16="http://schemas.microsoft.com/office/drawing/2014/main" val="41329408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97009" y="28774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35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56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Risk Management Plan- Risk Factors and Graphs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2242439"/>
              </p:ext>
            </p:extLst>
          </p:nvPr>
        </p:nvGraphicFramePr>
        <p:xfrm>
          <a:off x="655319" y="1379952"/>
          <a:ext cx="4568688" cy="2610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651283063"/>
              </p:ext>
            </p:extLst>
          </p:nvPr>
        </p:nvGraphicFramePr>
        <p:xfrm>
          <a:off x="6308035" y="1461191"/>
          <a:ext cx="5045765" cy="252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605152028"/>
              </p:ext>
            </p:extLst>
          </p:nvPr>
        </p:nvGraphicFramePr>
        <p:xfrm>
          <a:off x="596537" y="4114800"/>
          <a:ext cx="4929620" cy="2325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799320818"/>
              </p:ext>
            </p:extLst>
          </p:nvPr>
        </p:nvGraphicFramePr>
        <p:xfrm>
          <a:off x="6113418" y="4114800"/>
          <a:ext cx="5240382" cy="2325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7009" y="27829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36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43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Procurement Management – Make Or Buy Diagram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55190" y="3336906"/>
            <a:ext cx="794085" cy="72248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98300" y="1881553"/>
            <a:ext cx="673769" cy="72911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647056" y="2890682"/>
            <a:ext cx="673769" cy="72911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98300" y="3858502"/>
            <a:ext cx="673769" cy="72911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22739" y="5334644"/>
            <a:ext cx="673769" cy="72911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899569" y="2248844"/>
            <a:ext cx="1698731" cy="109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71128" y="3219948"/>
            <a:ext cx="1605319" cy="279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00397" y="3767201"/>
            <a:ext cx="1600060" cy="71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60880" y="3936892"/>
            <a:ext cx="1586298" cy="190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0060" y="3336906"/>
            <a:ext cx="107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BCP SYSTEM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13212" y="2197967"/>
            <a:ext cx="790059" cy="30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22094" y="2925073"/>
            <a:ext cx="79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Reuse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31658" y="3712830"/>
            <a:ext cx="79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7123" y="4826322"/>
            <a:ext cx="103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Contract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0825" y="1494372"/>
            <a:ext cx="484428" cy="30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252297" y="1484110"/>
            <a:ext cx="1299410" cy="75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61319" y="2126430"/>
            <a:ext cx="1329494" cy="15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20825" y="2775502"/>
            <a:ext cx="1240005" cy="41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22229" y="3225018"/>
            <a:ext cx="1268584" cy="27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66491" y="3813346"/>
            <a:ext cx="1299410" cy="37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77210" y="4201765"/>
            <a:ext cx="1299410" cy="24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273014" y="5386231"/>
            <a:ext cx="1265046" cy="17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7755" y="5604316"/>
            <a:ext cx="1276621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47013" y="22345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456" y="27525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1338" y="3066633"/>
            <a:ext cx="484428" cy="305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82838" y="37056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64737" y="44165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72093" y="50805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82838" y="58619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92093" y="1352080"/>
            <a:ext cx="1227222" cy="2640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904369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98039" y="1967258"/>
            <a:ext cx="1263304" cy="2930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1289348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567955" y="2596182"/>
            <a:ext cx="1323472" cy="33414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1098454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99254" y="3296876"/>
            <a:ext cx="1323473" cy="2642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1140469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92093" y="3705647"/>
            <a:ext cx="1323473" cy="2761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1194172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67954" y="4292415"/>
            <a:ext cx="1323473" cy="2987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1266098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65366" y="5194000"/>
            <a:ext cx="1323473" cy="2987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1179279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65365" y="5870014"/>
            <a:ext cx="1323473" cy="303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1284340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18976" y="1340087"/>
            <a:ext cx="1275348" cy="7691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542621.4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515739.2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37447" y="2640785"/>
            <a:ext cx="1275348" cy="78384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659072.4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456187.6</a:t>
            </a:r>
          </a:p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454815" y="3727413"/>
            <a:ext cx="1275348" cy="7362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358251.56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886269.2</a:t>
            </a:r>
          </a:p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467685" y="5290456"/>
            <a:ext cx="1275348" cy="7561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412747.95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834821.5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053755" y="1340087"/>
            <a:ext cx="2695074" cy="833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cost for build:</a:t>
            </a:r>
          </a:p>
          <a:p>
            <a:pPr algn="ctr"/>
            <a:r>
              <a:rPr lang="en-US" dirty="0"/>
              <a:t>542621.4+515739.2</a:t>
            </a:r>
          </a:p>
          <a:p>
            <a:pPr algn="ctr"/>
            <a:r>
              <a:rPr lang="en-US" dirty="0"/>
              <a:t>=$1058360.6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053755" y="2639034"/>
            <a:ext cx="2695074" cy="78384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cost for Reuse:</a:t>
            </a:r>
          </a:p>
          <a:p>
            <a:pPr algn="ctr"/>
            <a:r>
              <a:rPr lang="en-US" dirty="0"/>
              <a:t>659072.4+456187.6</a:t>
            </a:r>
          </a:p>
          <a:p>
            <a:pPr algn="ctr"/>
            <a:r>
              <a:rPr lang="en-US" dirty="0"/>
              <a:t>=$1115260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101882" y="3711984"/>
            <a:ext cx="2598820" cy="787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cost for Buy:</a:t>
            </a:r>
          </a:p>
          <a:p>
            <a:pPr algn="ctr"/>
            <a:r>
              <a:rPr lang="en-US" dirty="0"/>
              <a:t>358251.56+886269.2</a:t>
            </a:r>
          </a:p>
          <a:p>
            <a:pPr algn="ctr"/>
            <a:r>
              <a:rPr lang="en-US" dirty="0"/>
              <a:t>=$1244520.76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150009" y="5250041"/>
            <a:ext cx="2598820" cy="1009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cost for Contract: 412747.95+834821.5</a:t>
            </a:r>
          </a:p>
          <a:p>
            <a:pPr algn="ctr"/>
            <a:r>
              <a:rPr lang="en-US" dirty="0"/>
              <a:t>=$1247569.45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7009" y="293787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37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38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Procurement Management Plan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9"/>
          <p:cNvSpPr>
            <a:spLocks noGrp="1"/>
          </p:cNvSpPr>
          <p:nvPr/>
        </p:nvSpPr>
        <p:spPr>
          <a:xfrm>
            <a:off x="1447799" y="1690688"/>
            <a:ext cx="3962400" cy="10189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If Project is Completed by Seller at $1,106,368.88</a:t>
            </a:r>
            <a:endParaRPr lang="en-US" sz="1400" dirty="0"/>
          </a:p>
        </p:txBody>
      </p:sp>
      <p:sp>
        <p:nvSpPr>
          <p:cNvPr id="17" name="Text Placeholder 10"/>
          <p:cNvSpPr>
            <a:spLocks noGrp="1"/>
          </p:cNvSpPr>
          <p:nvPr/>
        </p:nvSpPr>
        <p:spPr>
          <a:xfrm>
            <a:off x="6950549" y="1690688"/>
            <a:ext cx="4058910" cy="1084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If  Project Completed by Seller at  $1,156,368.88</a:t>
            </a:r>
            <a:endParaRPr lang="en-US" sz="1400" dirty="0"/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1447800" y="2896981"/>
            <a:ext cx="3962400" cy="3581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Sharing formula : 80/20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Allowable cost: $1,120,000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Maximum Fee: $80,000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Minimum Fee: $20,000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Target fee : $50,000</a:t>
            </a:r>
          </a:p>
          <a:p>
            <a:pPr marL="0" indent="0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Computations:</a:t>
            </a:r>
          </a:p>
          <a:p>
            <a:pPr>
              <a:buNone/>
            </a:pPr>
            <a:r>
              <a:rPr lang="en-US" sz="19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$1,106,368.88 +[$1,120,000- $ 1,106,368.88]*0.20+50,000           = $1,159,095.1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Profit: $52,726.2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6950549" y="3047777"/>
            <a:ext cx="4058910" cy="331275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Sharing formula : 80/20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Allowable cost: $1,120,000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Maximum Fee: $80,000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Minimum Fee: $20,000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Target fee : $50,000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Computations:</a:t>
            </a:r>
          </a:p>
          <a:p>
            <a:pPr>
              <a:buNone/>
            </a:pPr>
            <a:r>
              <a:rPr lang="en-US" sz="19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$1,156,368.88 + $20,000 = $1,176,368.88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Profit: $20,000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14398" y="35625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38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12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Statement of Work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1264650"/>
            <a:ext cx="10698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Project Name: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Continuity Planning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rgbClr val="002060"/>
                </a:solidFill>
              </a:rPr>
              <a:t>Customer: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Organization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Project Start Time: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Wed 08/24/16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Project End Time: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Fri 10/13/17 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Project Implementation Estimates: 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Project Initiation: </a:t>
            </a:r>
            <a:r>
              <a:rPr lang="en-US" sz="1600" b="1" dirty="0"/>
              <a:t>Wed 8/24/16 to Mon 10/3/16</a:t>
            </a:r>
            <a:endParaRPr lang="en-US" sz="1600" dirty="0"/>
          </a:p>
          <a:p>
            <a:r>
              <a:rPr lang="en-US" sz="1600" b="1" dirty="0">
                <a:solidFill>
                  <a:srgbClr val="002060"/>
                </a:solidFill>
              </a:rPr>
              <a:t>Project Plan: </a:t>
            </a:r>
            <a:r>
              <a:rPr lang="en-US" sz="1600" b="1" dirty="0"/>
              <a:t>Tue 10/4/16 to Mon 11/21/16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Release1: </a:t>
            </a:r>
            <a:r>
              <a:rPr lang="en-US" sz="1600" b="1" dirty="0"/>
              <a:t>Tue 11/22/16 to Fri 12/9/16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Release 2: </a:t>
            </a:r>
            <a:r>
              <a:rPr lang="en-US" sz="1600" b="1" dirty="0"/>
              <a:t>Mon 12/12/16 to Wed 12/28/16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Release 3: </a:t>
            </a:r>
            <a:r>
              <a:rPr lang="en-US" sz="1600" b="1" dirty="0"/>
              <a:t>Thu 12/29/16 to Mon 1/16/17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4: </a:t>
            </a:r>
            <a:r>
              <a:rPr lang="en-US" sz="1600" b="1" dirty="0"/>
              <a:t>Tue 1/17/17 to Wed 2/1/17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5: </a:t>
            </a:r>
            <a:r>
              <a:rPr lang="en-US" sz="1600" b="1" dirty="0"/>
              <a:t>Thu 2/2/17 to Wed 3/1/17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6: </a:t>
            </a:r>
            <a:r>
              <a:rPr lang="en-US" sz="1600" b="1" dirty="0"/>
              <a:t>Thu 3/2/17 to Thu 3/23/17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7: </a:t>
            </a:r>
            <a:r>
              <a:rPr lang="en-US" sz="1600" b="1" dirty="0"/>
              <a:t>Fri 3/24/17 to Tue 4/11/17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8: </a:t>
            </a:r>
            <a:r>
              <a:rPr lang="en-US" sz="1600" b="1" dirty="0"/>
              <a:t>Wed 4/12/17 to Fri 5/5/17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9: </a:t>
            </a:r>
            <a:r>
              <a:rPr lang="en-US" sz="1600" b="1" dirty="0"/>
              <a:t>Mon 5/8/17 to Thu 6/1/17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10: </a:t>
            </a:r>
            <a:r>
              <a:rPr lang="en-US" sz="1600" b="1" dirty="0"/>
              <a:t>Fri 6/2/17 to Tue 6/20</a:t>
            </a:r>
            <a:r>
              <a:rPr lang="en-US" sz="1600" b="1" dirty="0"/>
              <a:t>/</a:t>
            </a:r>
            <a:r>
              <a:rPr lang="en-US" sz="1600" b="1" dirty="0"/>
              <a:t>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11: </a:t>
            </a:r>
            <a:r>
              <a:rPr lang="en-US" sz="1600" b="1" dirty="0"/>
              <a:t>Wed 6/21/17 to Thu 7/20</a:t>
            </a:r>
            <a:r>
              <a:rPr lang="en-US" sz="1600" b="1" dirty="0"/>
              <a:t>/</a:t>
            </a:r>
            <a:r>
              <a:rPr lang="en-US" sz="1600" b="1" dirty="0"/>
              <a:t>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12: </a:t>
            </a:r>
            <a:r>
              <a:rPr lang="en-US" sz="1600" b="1" dirty="0"/>
              <a:t>Fri 7/21/17 to Tue 8/8/17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13: </a:t>
            </a:r>
            <a:r>
              <a:rPr lang="en-US" sz="1600" b="1" dirty="0"/>
              <a:t>Fri 8/4/17 to Wed 9/13/17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Release 14: </a:t>
            </a:r>
            <a:r>
              <a:rPr lang="en-US" sz="1600" b="1" dirty="0"/>
              <a:t>Thu 9/14/17 to Wed 10/11/17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39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8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Comparison Table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6812603"/>
              </p:ext>
            </p:extLst>
          </p:nvPr>
        </p:nvGraphicFramePr>
        <p:xfrm>
          <a:off x="1064526" y="1243464"/>
          <a:ext cx="10289274" cy="5305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5554">
                  <a:extLst>
                    <a:ext uri="{9D8B030D-6E8A-4147-A177-3AD203B41FA5}">
                      <a16:colId xmlns:a16="http://schemas.microsoft.com/office/drawing/2014/main" val="2678524732"/>
                    </a:ext>
                  </a:extLst>
                </a:gridCol>
                <a:gridCol w="1587259">
                  <a:extLst>
                    <a:ext uri="{9D8B030D-6E8A-4147-A177-3AD203B41FA5}">
                      <a16:colId xmlns:a16="http://schemas.microsoft.com/office/drawing/2014/main" val="2679839923"/>
                    </a:ext>
                  </a:extLst>
                </a:gridCol>
                <a:gridCol w="1587259">
                  <a:extLst>
                    <a:ext uri="{9D8B030D-6E8A-4147-A177-3AD203B41FA5}">
                      <a16:colId xmlns:a16="http://schemas.microsoft.com/office/drawing/2014/main" val="1054845051"/>
                    </a:ext>
                  </a:extLst>
                </a:gridCol>
                <a:gridCol w="1712220">
                  <a:extLst>
                    <a:ext uri="{9D8B030D-6E8A-4147-A177-3AD203B41FA5}">
                      <a16:colId xmlns:a16="http://schemas.microsoft.com/office/drawing/2014/main" val="3413399757"/>
                    </a:ext>
                  </a:extLst>
                </a:gridCol>
                <a:gridCol w="1733491">
                  <a:extLst>
                    <a:ext uri="{9D8B030D-6E8A-4147-A177-3AD203B41FA5}">
                      <a16:colId xmlns:a16="http://schemas.microsoft.com/office/drawing/2014/main" val="1103879471"/>
                    </a:ext>
                  </a:extLst>
                </a:gridCol>
                <a:gridCol w="1733491">
                  <a:extLst>
                    <a:ext uri="{9D8B030D-6E8A-4147-A177-3AD203B41FA5}">
                      <a16:colId xmlns:a16="http://schemas.microsoft.com/office/drawing/2014/main" val="4236510304"/>
                    </a:ext>
                  </a:extLst>
                </a:gridCol>
              </a:tblGrid>
              <a:tr h="318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System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eVault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Clearview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Storix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Datto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BCMfort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2656"/>
                  </a:ext>
                </a:extLst>
              </a:tr>
              <a:tr h="118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Main Functions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Authentication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Backup Management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Controlled Data Access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Encryption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Reporting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Integration Management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Programme Management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Offsite Recovery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Adaptable System Recovery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Data Cloning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Backup Management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Disaster Recovery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Data Protection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Virtualization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Centralized Management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Security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Risk Assessment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Cost Effective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Control Management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Security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extLst>
                  <a:ext uri="{0D108BD9-81ED-4DB2-BD59-A6C34878D82A}">
                    <a16:rowId xmlns:a16="http://schemas.microsoft.com/office/drawing/2014/main" val="3816622475"/>
                  </a:ext>
                </a:extLst>
              </a:tr>
              <a:tr h="2018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Scope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End-to-end encryption keeps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confidential data safe at every step,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 and flexible deployment options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 protect complex, multi-platform sites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 and distributed networks.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 With simple pricing and dedicated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 business support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Clear View represents Making the Complicated Simple of BCM platform which is rapidly being adopted world-wide. Modern yet proven, it helps clients comply with BCM best practice while facing the inevitable need for greater cost-efficiencies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Storix, Inc., providers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of disaster recovery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solutions for Linux and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Unix systems.Storix SBAdmin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was one of the first enterprise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applications to provide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support for Linux on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IBM Power systems.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From virtual cloud data to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physical endpoint files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and the systems that 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process it all, our total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data protection makes your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business invincible, secure,</a:t>
                      </a:r>
                      <a:br>
                        <a:rPr lang="en-US" sz="1100" b="1" u="none" strike="noStrike">
                          <a:effectLst/>
                        </a:rPr>
                      </a:br>
                      <a:r>
                        <a:rPr lang="en-US" sz="1100" b="1" u="none" strike="noStrike">
                          <a:effectLst/>
                        </a:rPr>
                        <a:t>and instantly restorable.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BCMfort can ensure that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your organization takes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a proactive stance to risk 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management by having controls 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in place to properly 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recognize, record 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and reduce its risk.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extLst>
                  <a:ext uri="{0D108BD9-81ED-4DB2-BD59-A6C34878D82A}">
                    <a16:rowId xmlns:a16="http://schemas.microsoft.com/office/drawing/2014/main" val="78720783"/>
                  </a:ext>
                </a:extLst>
              </a:tr>
              <a:tr h="277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Programming Languages used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Java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C# , JAVA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Java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ABAP, Java, C++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 Java , C++</a:t>
                      </a:r>
                      <a:endParaRPr lang="en-US" sz="1100" b="1" i="0" u="none" strike="noStrike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extLst>
                  <a:ext uri="{0D108BD9-81ED-4DB2-BD59-A6C34878D82A}">
                    <a16:rowId xmlns:a16="http://schemas.microsoft.com/office/drawing/2014/main" val="275354746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Total Lines of code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1 Million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119K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102K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334K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80.5K</a:t>
                      </a:r>
                      <a:endParaRPr lang="en-US" sz="1100" b="1" i="0" u="none" strike="noStrike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extLst>
                  <a:ext uri="{0D108BD9-81ED-4DB2-BD59-A6C34878D82A}">
                    <a16:rowId xmlns:a16="http://schemas.microsoft.com/office/drawing/2014/main" val="3773027976"/>
                  </a:ext>
                </a:extLst>
              </a:tr>
              <a:tr h="17455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Technical Platform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OS: Windows Linux, 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.OS: Windows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OS: AIX, Windows Linux, 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OS: Windows, Unix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OS: Windows Linux, </a:t>
                      </a:r>
                      <a:endParaRPr lang="en-US" sz="1100" b="1" i="0" u="none" strike="noStrike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extLst>
                  <a:ext uri="{0D108BD9-81ED-4DB2-BD59-A6C34878D82A}">
                    <a16:rowId xmlns:a16="http://schemas.microsoft.com/office/drawing/2014/main" val="1178869856"/>
                  </a:ext>
                </a:extLst>
              </a:tr>
              <a:tr h="174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Server: Apache Server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Server: Apache Server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Server: Apache Server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Server: Tomcat Server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Server: Apache Server</a:t>
                      </a:r>
                      <a:endParaRPr lang="en-US" sz="1100" b="1" i="0" u="none" strike="noStrike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extLst>
                  <a:ext uri="{0D108BD9-81ED-4DB2-BD59-A6C34878D82A}">
                    <a16:rowId xmlns:a16="http://schemas.microsoft.com/office/drawing/2014/main" val="4164145749"/>
                  </a:ext>
                </a:extLst>
              </a:tr>
              <a:tr h="342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DB: mysql Server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DB: mysql Server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DB: mysql Server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DB: mysql ServerNet Server 3.0</a:t>
                      </a:r>
                      <a:endParaRPr lang="en-US" sz="1100" b="1" i="0" u="none" strike="noStrike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DB: MySQL Server</a:t>
                      </a:r>
                      <a:endParaRPr lang="en-US" sz="1100" b="1" i="0" u="none" strike="noStrike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/>
                </a:tc>
                <a:extLst>
                  <a:ext uri="{0D108BD9-81ED-4DB2-BD59-A6C34878D82A}">
                    <a16:rowId xmlns:a16="http://schemas.microsoft.com/office/drawing/2014/main" val="3335269693"/>
                  </a:ext>
                </a:extLst>
              </a:tr>
              <a:tr h="644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Website for downloadable version of trial software  </a:t>
                      </a:r>
                      <a:endParaRPr lang="en-US" sz="1100" b="1" i="0" u="none" strike="noStrike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0" marR="6910" marT="691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sng" strike="noStrike">
                          <a:effectLst/>
                          <a:hlinkClick r:id="rId2"/>
                        </a:rPr>
                        <a:t>https://www.evault.com/platform/technologies/</a:t>
                      </a:r>
                      <a:endParaRPr lang="en-US" sz="11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sng" strike="noStrike">
                          <a:effectLst/>
                        </a:rPr>
                        <a:t>http://www.clearview-continuity.com/</a:t>
                      </a:r>
                      <a:endParaRPr lang="en-US" sz="11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sng" strike="noStrike">
                          <a:effectLst/>
                        </a:rPr>
                        <a:t>http://www.storix.com/sbadmin-support/free-trial</a:t>
                      </a:r>
                      <a:endParaRPr lang="en-US" sz="11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sng" strike="noStrike">
                          <a:effectLst/>
                          <a:hlinkClick r:id="rId3"/>
                        </a:rPr>
                        <a:t>http://www.datto.com/technologies/backup-insights</a:t>
                      </a:r>
                      <a:endParaRPr lang="en-US" sz="1100" b="1" i="0" u="sng" strike="noStrike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u="sng" strike="noStrike" dirty="0">
                          <a:effectLst/>
                        </a:rPr>
                        <a:t>https://bcmfort.com/services/</a:t>
                      </a:r>
                      <a:endParaRPr lang="en-US" sz="1100" b="1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0" marR="6910" marT="6910" marB="0" anchor="ctr"/>
                </a:tc>
                <a:extLst>
                  <a:ext uri="{0D108BD9-81ED-4DB2-BD59-A6C34878D82A}">
                    <a16:rowId xmlns:a16="http://schemas.microsoft.com/office/drawing/2014/main" val="2817777365"/>
                  </a:ext>
                </a:extLst>
              </a:tr>
            </a:tbl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9197009" y="36512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4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31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Statement of Work(cont.)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1619868"/>
            <a:ext cx="106984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Project Description: </a:t>
            </a:r>
            <a:r>
              <a:rPr lang="en-US" sz="1600" dirty="0"/>
              <a:t>Business Continuity Planning (BCP) is a structured framework for identifying the risk posed to an organization via internal and external threats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Goal: </a:t>
            </a:r>
            <a:r>
              <a:rPr lang="en-US" sz="1600" dirty="0"/>
              <a:t>BCP should be able to provide a shield and protect the organization from threats such as natural disasters or data breaches and also the business interests of the Organization.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002060"/>
                </a:solidFill>
              </a:rPr>
              <a:t>Objective: </a:t>
            </a:r>
            <a:r>
              <a:rPr lang="en-US" sz="1600" dirty="0"/>
              <a:t>Analyzing and understanding continuity needs and establishing realistic business continuity planning policies. Implementation of controls and measures to manage overall continuity risks of an organization.</a:t>
            </a:r>
          </a:p>
          <a:p>
            <a:pPr lvl="0"/>
            <a:r>
              <a:rPr lang="en-US" sz="1600" dirty="0"/>
              <a:t>Operating, Monitoring and performance evaluation of business continuity planning system.</a:t>
            </a:r>
          </a:p>
          <a:p>
            <a:pPr lvl="0"/>
            <a:endParaRPr lang="en-US" sz="1600" dirty="0"/>
          </a:p>
          <a:p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</a:rPr>
              <a:t>Phases Of Work:</a:t>
            </a:r>
            <a:r>
              <a:rPr lang="en-US" sz="1600" dirty="0"/>
              <a:t> Pre-Evaluation Screening, Planning Phase, Testing, End-user Training, Post-Implementation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7009" y="34739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40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39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Request for Proposal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140" y="1561699"/>
            <a:ext cx="115237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Background: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dirty="0"/>
              <a:t>Team_06_CS591 is developing BCP system. The validation is outsourced to eligible agency. The solely purpose of the document is to request a quote for the execution of validation phase of BCP system software development.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Objective: </a:t>
            </a:r>
            <a:r>
              <a:rPr lang="en-US" sz="1600" dirty="0"/>
              <a:t>The objective to obtain statement of work for validation test for BCP system. 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Schedule: </a:t>
            </a:r>
            <a:r>
              <a:rPr lang="en-US" sz="1600" dirty="0"/>
              <a:t>Bids shall be firm offers and shall remain valid for acceptance 60 days following the RFQ closing date. RFQ closing date – October 13, 2017 </a:t>
            </a:r>
            <a:endParaRPr lang="en-US" sz="1600" dirty="0"/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Statement of work: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dirty="0"/>
              <a:t>Detailed enclosed in Statement of work 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Technology Constraints: </a:t>
            </a:r>
            <a:r>
              <a:rPr lang="en-US" sz="1600" dirty="0"/>
              <a:t>Detailed enclosed in Statement of work 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Evaluation Criteria: 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Contract award in best interest </a:t>
            </a:r>
            <a:r>
              <a:rPr lang="en-US" sz="1600" dirty="0"/>
              <a:t>Team_06_CS591 reserves the right to accept or reject proposal on each item separately or as a whole. The team also reserves the right to award any resultant contract as a whole, or split award between bidders</a:t>
            </a:r>
            <a:r>
              <a:rPr lang="en-US" dirty="0"/>
              <a:t>.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Bid Rejections </a:t>
            </a:r>
            <a:r>
              <a:rPr lang="en-US" sz="1600" dirty="0"/>
              <a:t>Failure to use the bid form furnished by our team Failure to sign the bid by authorized representatives. </a:t>
            </a:r>
          </a:p>
          <a:p>
            <a:pPr lvl="0"/>
            <a:r>
              <a:rPr lang="en-US" sz="1600" dirty="0"/>
              <a:t>Late or incomplete bid.</a:t>
            </a:r>
            <a:r>
              <a:rPr lang="en-US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Contract award </a:t>
            </a:r>
            <a:r>
              <a:rPr lang="en-US" sz="1600" dirty="0"/>
              <a:t>Team_06_CS591 reserve the right to negotiate modification of the bid prices, terms and conditions with lowest responsive bidder. 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Vendor: </a:t>
            </a:r>
            <a:r>
              <a:rPr lang="en-US" sz="1600" dirty="0"/>
              <a:t>The Vendor shall provide three references to contract for further processes.  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Evaluation Criteria </a:t>
            </a:r>
            <a:r>
              <a:rPr lang="en-US" sz="1600" dirty="0"/>
              <a:t>Each RFQ response will be evaluated on the bases of the following criteria list in order of importance: </a:t>
            </a:r>
          </a:p>
          <a:p>
            <a:r>
              <a:rPr lang="en-US" sz="1600" dirty="0"/>
              <a:t>Based on experience, cost  and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97009" y="27829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41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87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Request For Quote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655" y="1337481"/>
          <a:ext cx="9935569" cy="270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80">
                  <a:extLst>
                    <a:ext uri="{9D8B030D-6E8A-4147-A177-3AD203B41FA5}">
                      <a16:colId xmlns:a16="http://schemas.microsoft.com/office/drawing/2014/main" val="3980317572"/>
                    </a:ext>
                  </a:extLst>
                </a:gridCol>
                <a:gridCol w="4678323">
                  <a:extLst>
                    <a:ext uri="{9D8B030D-6E8A-4147-A177-3AD203B41FA5}">
                      <a16:colId xmlns:a16="http://schemas.microsoft.com/office/drawing/2014/main" val="3191324857"/>
                    </a:ext>
                  </a:extLst>
                </a:gridCol>
                <a:gridCol w="2253105">
                  <a:extLst>
                    <a:ext uri="{9D8B030D-6E8A-4147-A177-3AD203B41FA5}">
                      <a16:colId xmlns:a16="http://schemas.microsoft.com/office/drawing/2014/main" val="1575800153"/>
                    </a:ext>
                  </a:extLst>
                </a:gridCol>
                <a:gridCol w="2002761">
                  <a:extLst>
                    <a:ext uri="{9D8B030D-6E8A-4147-A177-3AD203B41FA5}">
                      <a16:colId xmlns:a16="http://schemas.microsoft.com/office/drawing/2014/main" val="3526812506"/>
                    </a:ext>
                  </a:extLst>
                </a:gridCol>
              </a:tblGrid>
              <a:tr h="3879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Item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Description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Unit Cost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Extended Cost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571011"/>
                  </a:ext>
                </a:extLst>
              </a:tr>
              <a:tr h="7759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Unit Test case design, test script, results, supporting document and traceability of software design.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8512334"/>
                  </a:ext>
                </a:extLst>
              </a:tr>
              <a:tr h="7691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Software integration test design, test case, results, supporting documentations and traceability to software design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80955946"/>
                  </a:ext>
                </a:extLst>
              </a:tr>
              <a:tr h="7691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System integration test design, test case, results and supporting documentations traceability to high level system requirements.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3789654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604" y="4211026"/>
            <a:ext cx="11108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Send completed bids to: </a:t>
            </a:r>
          </a:p>
          <a:p>
            <a:r>
              <a:rPr lang="en-US" sz="1600" dirty="0"/>
              <a:t>Team_06_CS591 </a:t>
            </a:r>
          </a:p>
          <a:p>
            <a:r>
              <a:rPr lang="en-US" sz="1600" dirty="0"/>
              <a:t>Bradley University,</a:t>
            </a:r>
          </a:p>
          <a:p>
            <a:r>
              <a:rPr lang="en-US" sz="1600" dirty="0"/>
              <a:t>Peoria, IL, 61625 </a:t>
            </a:r>
          </a:p>
          <a:p>
            <a:r>
              <a:rPr lang="en-US" sz="1600" b="1" dirty="0"/>
              <a:t>Additional Information contact: </a:t>
            </a:r>
          </a:p>
          <a:p>
            <a:r>
              <a:rPr lang="en-US" sz="1600" dirty="0"/>
              <a:t>BCP Support</a:t>
            </a:r>
          </a:p>
          <a:p>
            <a:r>
              <a:rPr lang="en-US" sz="1600" dirty="0"/>
              <a:t>Bradley University, </a:t>
            </a:r>
          </a:p>
          <a:p>
            <a:r>
              <a:rPr lang="en-US" sz="1600" dirty="0"/>
              <a:t>Peoria, IL, 61625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97009" y="30371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42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64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30614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latin typeface="Eras Medium ITC" panose="020B0602030504020804" pitchFamily="34" charset="0"/>
                <a:cs typeface="MV Boli" panose="02000500030200090000" pitchFamily="2" charset="0"/>
              </a:rPr>
              <a:t>	Thank You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43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8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 Design and Development Model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02" name="Picture 6" descr="Image result for agile methodolog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94" y="1234449"/>
            <a:ext cx="5950424" cy="522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197009" y="27829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5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6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Business  Continuity Planning Scope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 txBox="1">
            <a:spLocks noGrp="1"/>
          </p:cNvSpPr>
          <p:nvPr>
            <p:ph sz="half" idx="2"/>
          </p:nvPr>
        </p:nvSpPr>
        <p:spPr>
          <a:xfrm>
            <a:off x="838200" y="1690688"/>
            <a:ext cx="10515600" cy="409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Business Rules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Transaction Requirements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Administrative Functions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Authentication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Authorization Levels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Reporting Requirements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Audit Tracking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External Interfaces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Risk Evaluation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Business Impact Analysis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Recovery Strategy</a:t>
            </a:r>
            <a:b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Testing and Maintenance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7009" y="36512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6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9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Business  Continuity Planning Scope (cont.)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 txBox="1">
            <a:spLocks noGrp="1"/>
          </p:cNvSpPr>
          <p:nvPr>
            <p:ph sz="half" idx="2"/>
          </p:nvPr>
        </p:nvSpPr>
        <p:spPr>
          <a:xfrm>
            <a:off x="954088" y="1778000"/>
            <a:ext cx="10399712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Non-Functional Requirements: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Availability: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99.999% uptime 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Easily scalable to over 10,000 users and over 2,000,000 records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Recoverability: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Ability to restore your deployment to the point at which a failure occurred.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Backups: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 should be able to download full database backups on a daily basis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Disaster Recovery: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Redundant data centers needed to minimize impact of disaster upon information and data required for critical business processes.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7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2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Business  Continuity Planning Scope (cont.)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sz="half" idx="2"/>
          </p:nvPr>
        </p:nvSpPr>
        <p:spPr>
          <a:xfrm>
            <a:off x="838200" y="1778000"/>
            <a:ext cx="105156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Technical Platform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Apache Server 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MySQL 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Windows, Unix, Linux.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Built on J2EE Framework, JAVA.</a:t>
            </a:r>
            <a:endParaRPr lang="en-US" dirty="0"/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8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0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Eras Medium ITC" panose="020B06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Work Breakdown Structure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38199" y="1571418"/>
            <a:ext cx="5181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838200" y="1166191"/>
            <a:ext cx="10698480" cy="0"/>
          </a:xfrm>
          <a:prstGeom prst="line">
            <a:avLst/>
          </a:prstGeom>
          <a:ln>
            <a:solidFill>
              <a:schemeClr val="tx1"/>
            </a:solidFill>
            <a:head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539" y="278296"/>
            <a:ext cx="11701670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4953" y="1248942"/>
            <a:ext cx="4510921" cy="5166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696" y="1248941"/>
            <a:ext cx="4973139" cy="51663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7009" y="35711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9</a:t>
            </a:fld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0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7663</TotalTime>
  <Words>3377</Words>
  <Application>Microsoft Office PowerPoint</Application>
  <PresentationFormat>Widescreen</PresentationFormat>
  <Paragraphs>1819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 Unicode MS</vt:lpstr>
      <vt:lpstr>SimSun</vt:lpstr>
      <vt:lpstr>Arial</vt:lpstr>
      <vt:lpstr>Calibri</vt:lpstr>
      <vt:lpstr>Calibri Light</vt:lpstr>
      <vt:lpstr>Eras Medium ITC</vt:lpstr>
      <vt:lpstr>MV Boli</vt:lpstr>
      <vt:lpstr>Times New Roman</vt:lpstr>
      <vt:lpstr>Wingdings</vt:lpstr>
      <vt:lpstr>Office Theme</vt:lpstr>
      <vt:lpstr> Business Continuity Systems (Data Recovery Systems)  </vt:lpstr>
      <vt:lpstr>Index </vt:lpstr>
      <vt:lpstr>Business Continuity </vt:lpstr>
      <vt:lpstr>Comparison Table </vt:lpstr>
      <vt:lpstr>Software Design and Development Model </vt:lpstr>
      <vt:lpstr>Business  Continuity Planning Scope </vt:lpstr>
      <vt:lpstr>Business  Continuity Planning Scope (cont.) </vt:lpstr>
      <vt:lpstr>Business  Continuity Planning Scope (cont.) </vt:lpstr>
      <vt:lpstr>Work Breakdown Structure </vt:lpstr>
      <vt:lpstr>Work Breakdown Structure </vt:lpstr>
      <vt:lpstr>Roles and Responsibility Matrix </vt:lpstr>
      <vt:lpstr>Roles and Responsibility Matrix </vt:lpstr>
      <vt:lpstr>Roles and Responsibility Matrix </vt:lpstr>
      <vt:lpstr>Required Resources </vt:lpstr>
      <vt:lpstr>Required Human Resources </vt:lpstr>
      <vt:lpstr>Cost Estimates – LOC Based Estimation </vt:lpstr>
      <vt:lpstr>FP Based Estimation </vt:lpstr>
      <vt:lpstr>Time Management Plan – Project tasks </vt:lpstr>
      <vt:lpstr>Time Management Plan – Project tasks (Cont.) </vt:lpstr>
      <vt:lpstr>Time Management Plan – Project tasks (Cont.) </vt:lpstr>
      <vt:lpstr>Time Management Plan – Project tasks (Cont.) </vt:lpstr>
      <vt:lpstr>Time Management Plan – Project tasks (Cont.) </vt:lpstr>
      <vt:lpstr>Time Management Plan – Project tasks (Cont.) </vt:lpstr>
      <vt:lpstr>Time Management Plan – Gantt Chart </vt:lpstr>
      <vt:lpstr>Time Management Plan </vt:lpstr>
      <vt:lpstr>Cost Management Plan </vt:lpstr>
      <vt:lpstr>Cost Management Plan – Material Resources </vt:lpstr>
      <vt:lpstr>Cost Management Plan – Material Resources </vt:lpstr>
      <vt:lpstr>Cost Management Plan – Material Resources </vt:lpstr>
      <vt:lpstr>Risk Management Plan – Decision Tree </vt:lpstr>
      <vt:lpstr>Risks in Business Continuity </vt:lpstr>
      <vt:lpstr>Risks in Business Continuity </vt:lpstr>
      <vt:lpstr>Risk Management Plan – Risk Exposure Table </vt:lpstr>
      <vt:lpstr>Risk Management Plan – Probability Matrix </vt:lpstr>
      <vt:lpstr>Risk Management Plan </vt:lpstr>
      <vt:lpstr>Risk Management Plan- Risk Factors and Graphs </vt:lpstr>
      <vt:lpstr>Procurement Management – Make Or Buy Diagram </vt:lpstr>
      <vt:lpstr>Procurement Management Plan </vt:lpstr>
      <vt:lpstr>Statement of Work </vt:lpstr>
      <vt:lpstr>Statement of Work(cont.) </vt:lpstr>
      <vt:lpstr>Request for Proposal </vt:lpstr>
      <vt:lpstr>Request For Quote </vt:lpstr>
      <vt:lpstr>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</dc:title>
  <dc:creator>Nagendra Babu Gangupamu</dc:creator>
  <cp:lastModifiedBy>Nagendra Babu Gangupamu</cp:lastModifiedBy>
  <cp:revision>193</cp:revision>
  <dcterms:created xsi:type="dcterms:W3CDTF">2016-10-23T18:56:08Z</dcterms:created>
  <dcterms:modified xsi:type="dcterms:W3CDTF">2016-11-30T07:48:26Z</dcterms:modified>
</cp:coreProperties>
</file>