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307" r:id="rId2"/>
    <p:sldId id="293" r:id="rId3"/>
    <p:sldId id="294" r:id="rId4"/>
    <p:sldId id="309" r:id="rId5"/>
    <p:sldId id="295" r:id="rId6"/>
    <p:sldId id="297" r:id="rId7"/>
    <p:sldId id="312" r:id="rId8"/>
    <p:sldId id="313" r:id="rId9"/>
    <p:sldId id="296" r:id="rId10"/>
    <p:sldId id="298" r:id="rId11"/>
    <p:sldId id="299" r:id="rId12"/>
    <p:sldId id="301" r:id="rId13"/>
    <p:sldId id="302" r:id="rId14"/>
    <p:sldId id="303" r:id="rId15"/>
    <p:sldId id="310" r:id="rId16"/>
    <p:sldId id="304" r:id="rId17"/>
    <p:sldId id="305" r:id="rId18"/>
    <p:sldId id="308" r:id="rId19"/>
  </p:sldIdLst>
  <p:sldSz cx="9144000" cy="5143500" type="screen16x9"/>
  <p:notesSz cx="6858000" cy="9144000"/>
  <p:defaultTextStyle>
    <a:defPPr>
      <a:defRPr lang="zh-CN"/>
    </a:defPPr>
    <a:lvl1pPr marL="0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362620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725241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087861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1450482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1813101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2175724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2538343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2900965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 userDrawn="1">
          <p15:clr>
            <a:srgbClr val="A4A3A4"/>
          </p15:clr>
        </p15:guide>
        <p15:guide id="2" pos="2286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FF"/>
    <a:srgbClr val="404040"/>
    <a:srgbClr val="009999"/>
    <a:srgbClr val="18A2EF"/>
    <a:srgbClr val="99CC00"/>
    <a:srgbClr val="262626"/>
    <a:srgbClr val="90CC3D"/>
    <a:srgbClr val="0076B7"/>
    <a:srgbClr val="009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8511" autoAdjust="0"/>
  </p:normalViewPr>
  <p:slideViewPr>
    <p:cSldViewPr showGuides="1">
      <p:cViewPr varScale="1">
        <p:scale>
          <a:sx n="142" d="100"/>
          <a:sy n="142" d="100"/>
        </p:scale>
        <p:origin x="270" y="114"/>
      </p:cViewPr>
      <p:guideLst>
        <p:guide orient="horz" pos="1714"/>
        <p:guide pos="2286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>
                <a:latin typeface="Arial" panose="020B0604020202020204" pitchFamily="34" charset="0"/>
                <a:ea typeface="微软雅黑" panose="020B0503020204020204" pitchFamily="34" charset="-122"/>
              </a:rPr>
              <a:t>2017/2/9</a:t>
            </a:fld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>
                <a:latin typeface="Arial" panose="020B0604020202020204" pitchFamily="34" charset="0"/>
                <a:ea typeface="微软雅黑" panose="020B0503020204020204" pitchFamily="34" charset="-122"/>
              </a:rPr>
              <a:t>‹#›</a:t>
            </a:fld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377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FB42849-82B9-482D-AFE1-E5E990AEC528}" type="datetimeFigureOut">
              <a:rPr lang="zh-CN" altLang="en-US" smtClean="0"/>
              <a:pPr/>
              <a:t>2017/2/9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55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5241" rtl="0" eaLnBrk="1" latinLnBrk="0" hangingPunct="1">
      <a:defRPr sz="952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62620" algn="l" defTabSz="725241" rtl="0" eaLnBrk="1" latinLnBrk="0" hangingPunct="1">
      <a:defRPr sz="952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725241" algn="l" defTabSz="725241" rtl="0" eaLnBrk="1" latinLnBrk="0" hangingPunct="1">
      <a:defRPr sz="952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87861" algn="l" defTabSz="725241" rtl="0" eaLnBrk="1" latinLnBrk="0" hangingPunct="1">
      <a:defRPr sz="952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450482" algn="l" defTabSz="725241" rtl="0" eaLnBrk="1" latinLnBrk="0" hangingPunct="1">
      <a:defRPr sz="952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1813101" algn="l" defTabSz="725241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2175724" algn="l" defTabSz="725241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2538343" algn="l" defTabSz="725241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2900965" algn="l" defTabSz="725241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4488" y="0"/>
            <a:ext cx="10958513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封面</a:t>
            </a:r>
          </a:p>
        </p:txBody>
      </p:sp>
    </p:spTree>
    <p:extLst>
      <p:ext uri="{BB962C8B-B14F-4D97-AF65-F5344CB8AC3E}">
        <p14:creationId xmlns:p14="http://schemas.microsoft.com/office/powerpoint/2010/main" val="1889697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5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标识20150225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31" y="572311"/>
            <a:ext cx="2285197" cy="1499706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635902" y="1182414"/>
            <a:ext cx="4896538" cy="5972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3635902" y="1779662"/>
            <a:ext cx="48965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副标题：数据连接梦想</a:t>
            </a:r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635902" y="3147814"/>
            <a:ext cx="48965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演讲人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7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" y="0"/>
            <a:ext cx="9144000" cy="473199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5394"/>
            <a:endParaRPr lang="zh-CN" altLang="en-US" sz="1428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"/>
            <a:ext cx="9144000" cy="4770991"/>
          </a:xfrm>
          <a:prstGeom prst="rect">
            <a:avLst/>
          </a:prstGeom>
        </p:spPr>
      </p:pic>
      <p:pic>
        <p:nvPicPr>
          <p:cNvPr id="4" name="图片 3" descr="logo-中文为主_白色文字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854" y="229551"/>
            <a:ext cx="1346554" cy="9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4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" y="0"/>
            <a:ext cx="9144000" cy="473199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5394"/>
            <a:endParaRPr lang="zh-CN" altLang="en-US" sz="1428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logo-中文为主_白色文字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94" y="1486348"/>
            <a:ext cx="2571573" cy="18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44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40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" y="4732001"/>
            <a:ext cx="9144000" cy="411509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14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14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7164288" y="4840012"/>
            <a:ext cx="1944216" cy="195257"/>
          </a:xfrm>
          <a:prstGeom prst="rect">
            <a:avLst/>
          </a:prstGeom>
          <a:noFill/>
        </p:spPr>
        <p:txBody>
          <a:bodyPr wrap="square" lIns="72527" tIns="36264" rIns="72527" bIns="36264" rtlCol="0">
            <a:spAutoFit/>
          </a:bodyPr>
          <a:lstStyle/>
          <a:p>
            <a:r>
              <a:rPr kumimoji="0" lang="es-ES" altLang="zh-CN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©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杭州数梦工场科技有限公司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8" r:id="rId2"/>
    <p:sldLayoutId id="2147483715" r:id="rId3"/>
    <p:sldLayoutId id="2147483710" r:id="rId4"/>
    <p:sldLayoutId id="2147483713" r:id="rId5"/>
    <p:sldLayoutId id="2147483716" r:id="rId6"/>
    <p:sldLayoutId id="2147483717" r:id="rId7"/>
  </p:sldLayoutIdLst>
  <p:txStyles>
    <p:titleStyle>
      <a:lvl1pPr algn="ctr" defTabSz="725241" rtl="0" eaLnBrk="1" latinLnBrk="0" hangingPunct="1">
        <a:spcBef>
          <a:spcPct val="0"/>
        </a:spcBef>
        <a:buNone/>
        <a:defRPr sz="34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965" indent="-271965" algn="l" defTabSz="725241" rtl="0" eaLnBrk="1" latinLnBrk="0" hangingPunct="1">
        <a:spcBef>
          <a:spcPct val="20000"/>
        </a:spcBef>
        <a:buFont typeface="Arial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1pPr>
      <a:lvl2pPr marL="589258" indent="-226638" algn="l" defTabSz="725241" rtl="0" eaLnBrk="1" latinLnBrk="0" hangingPunct="1">
        <a:spcBef>
          <a:spcPct val="20000"/>
        </a:spcBef>
        <a:buFont typeface="Arial" pitchFamily="34" charset="0"/>
        <a:buChar char="–"/>
        <a:defRPr sz="2221" kern="1200">
          <a:solidFill>
            <a:schemeClr val="tx1"/>
          </a:solidFill>
          <a:latin typeface="+mn-lt"/>
          <a:ea typeface="+mn-ea"/>
          <a:cs typeface="+mn-cs"/>
        </a:defRPr>
      </a:lvl2pPr>
      <a:lvl3pPr marL="906552" indent="-181310" algn="l" defTabSz="725241" rtl="0" eaLnBrk="1" latinLnBrk="0" hangingPunct="1">
        <a:spcBef>
          <a:spcPct val="20000"/>
        </a:spcBef>
        <a:buFont typeface="Arial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269171" indent="-181310" algn="l" defTabSz="725241" rtl="0" eaLnBrk="1" latinLnBrk="0" hangingPunct="1">
        <a:spcBef>
          <a:spcPct val="20000"/>
        </a:spcBef>
        <a:buFont typeface="Arial" pitchFamily="34" charset="0"/>
        <a:buChar char="–"/>
        <a:defRPr sz="1666" kern="1200">
          <a:solidFill>
            <a:schemeClr val="tx1"/>
          </a:solidFill>
          <a:latin typeface="+mn-lt"/>
          <a:ea typeface="+mn-ea"/>
          <a:cs typeface="+mn-cs"/>
        </a:defRPr>
      </a:lvl4pPr>
      <a:lvl5pPr marL="1631791" indent="-181310" algn="l" defTabSz="725241" rtl="0" eaLnBrk="1" latinLnBrk="0" hangingPunct="1">
        <a:spcBef>
          <a:spcPct val="20000"/>
        </a:spcBef>
        <a:buFont typeface="Arial" pitchFamily="34" charset="0"/>
        <a:buChar char="»"/>
        <a:defRPr sz="1666" kern="1200">
          <a:solidFill>
            <a:schemeClr val="tx1"/>
          </a:solidFill>
          <a:latin typeface="+mn-lt"/>
          <a:ea typeface="+mn-ea"/>
          <a:cs typeface="+mn-cs"/>
        </a:defRPr>
      </a:lvl5pPr>
      <a:lvl6pPr marL="1994413" indent="-181310" algn="l" defTabSz="725241" rtl="0" eaLnBrk="1" latinLnBrk="0" hangingPunct="1">
        <a:spcBef>
          <a:spcPct val="20000"/>
        </a:spcBef>
        <a:buFont typeface="Arial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6pPr>
      <a:lvl7pPr marL="2357032" indent="-181310" algn="l" defTabSz="725241" rtl="0" eaLnBrk="1" latinLnBrk="0" hangingPunct="1">
        <a:spcBef>
          <a:spcPct val="20000"/>
        </a:spcBef>
        <a:buFont typeface="Arial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7pPr>
      <a:lvl8pPr marL="2719655" indent="-181310" algn="l" defTabSz="725241" rtl="0" eaLnBrk="1" latinLnBrk="0" hangingPunct="1">
        <a:spcBef>
          <a:spcPct val="20000"/>
        </a:spcBef>
        <a:buFont typeface="Arial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8pPr>
      <a:lvl9pPr marL="3082274" indent="-181310" algn="l" defTabSz="725241" rtl="0" eaLnBrk="1" latinLnBrk="0" hangingPunct="1">
        <a:spcBef>
          <a:spcPct val="20000"/>
        </a:spcBef>
        <a:buFont typeface="Arial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620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241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861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482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3101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724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8343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965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中文为主(彩色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9" y="281122"/>
            <a:ext cx="1399452" cy="91958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4" y="2686007"/>
            <a:ext cx="9140436" cy="1656678"/>
          </a:xfrm>
          <a:prstGeom prst="rect">
            <a:avLst/>
          </a:prstGeom>
        </p:spPr>
      </p:pic>
      <p:sp>
        <p:nvSpPr>
          <p:cNvPr id="5" name="标题 20"/>
          <p:cNvSpPr txBox="1">
            <a:spLocks noChangeArrowheads="1"/>
          </p:cNvSpPr>
          <p:nvPr/>
        </p:nvSpPr>
        <p:spPr bwMode="auto">
          <a:xfrm>
            <a:off x="1944166" y="1886228"/>
            <a:ext cx="6683838" cy="535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56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RESTful API</a:t>
            </a:r>
            <a:r>
              <a:rPr lang="zh-CN" altLang="en-US" sz="2856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使用教程</a:t>
            </a:r>
            <a:endParaRPr lang="zh-CN" altLang="en-US" sz="2856" b="1" dirty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  <a:p>
            <a:endParaRPr lang="zh-CN" altLang="en-US" sz="2856" b="1" dirty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146375" y="4285555"/>
            <a:ext cx="2113319" cy="22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52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952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2016-11-18</a:t>
            </a:r>
            <a:endParaRPr lang="en-US" altLang="zh-CN" sz="1133" dirty="0"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46374" y="4514769"/>
            <a:ext cx="755620" cy="21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531" tIns="36265" rIns="72531" bIns="3626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952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952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：公开</a:t>
            </a:r>
            <a:endParaRPr lang="zh-CN" altLang="zh-CN" sz="952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46374" y="4720057"/>
            <a:ext cx="1939518" cy="21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531" tIns="36265" rIns="72531" bIns="3626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952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杭州数梦工场科技有限公司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24998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通过</a:t>
            </a:r>
            <a:r>
              <a:rPr lang="en-US" altLang="zh-CN" sz="2400" dirty="0"/>
              <a:t>gateway/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形式的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调用对应的接口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2211710"/>
            <a:ext cx="8208912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以创建部门为例，调用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对应</a:t>
            </a:r>
            <a:r>
              <a:rPr lang="zh-CN" altLang="en-US" dirty="0"/>
              <a:t>的请求路径为：</a:t>
            </a:r>
          </a:p>
          <a:p>
            <a:r>
              <a:rPr lang="en-US" altLang="zh-CN" dirty="0"/>
              <a:t>http</a:t>
            </a:r>
            <a:r>
              <a:rPr lang="en-US" altLang="zh-CN" dirty="0" smtClean="0"/>
              <a:t>://xx.xx.xx.xx/gateway/api/departments?isIndependent=true&amp;label=tester123&amp;parentId=3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7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48351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调用网关接口</a:t>
            </a:r>
            <a:r>
              <a:rPr lang="zh-CN" altLang="en-US" sz="2800" dirty="0" smtClean="0"/>
              <a:t>的示例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生成签名字符串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39552" y="1076808"/>
            <a:ext cx="8208912" cy="2289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Map</a:t>
            </a:r>
            <a:r>
              <a:rPr lang="zh-CN" altLang="en-US" dirty="0"/>
              <a:t>&lt;String,String&gt; headers=new HashMap&lt;String, String&gt;()</a:t>
            </a:r>
            <a:r>
              <a:rPr lang="zh-CN" altLang="en-US" dirty="0" smtClean="0"/>
              <a:t>;</a:t>
            </a: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该</a:t>
            </a:r>
            <a:r>
              <a:rPr lang="en-US" altLang="zh-CN" dirty="0" smtClean="0">
                <a:solidFill>
                  <a:srgbClr val="009900"/>
                </a:solidFill>
              </a:rPr>
              <a:t>map</a:t>
            </a:r>
            <a:r>
              <a:rPr lang="zh-CN" altLang="en-US" dirty="0" smtClean="0">
                <a:solidFill>
                  <a:srgbClr val="009900"/>
                </a:solidFill>
              </a:rPr>
              <a:t>用于存储公共头部</a:t>
            </a:r>
            <a:endParaRPr lang="zh-CN" altLang="en-US" dirty="0">
              <a:solidFill>
                <a:srgbClr val="009900"/>
              </a:solidFill>
            </a:endParaRPr>
          </a:p>
          <a:p>
            <a:r>
              <a:rPr lang="zh-CN" altLang="en-US" dirty="0" smtClean="0"/>
              <a:t>headers</a:t>
            </a:r>
            <a:r>
              <a:rPr lang="zh-CN" altLang="en-US" dirty="0"/>
              <a:t>.put("SignatureMethod","HMAC-SHA256");</a:t>
            </a:r>
          </a:p>
          <a:p>
            <a:r>
              <a:rPr lang="zh-CN" altLang="en-US" dirty="0" smtClean="0"/>
              <a:t>headers</a:t>
            </a:r>
            <a:r>
              <a:rPr lang="zh-CN" altLang="en-US" dirty="0"/>
              <a:t>.put("Version","20160701")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 </a:t>
            </a:r>
            <a:r>
              <a:rPr lang="zh-CN" altLang="en-US" dirty="0" smtClean="0">
                <a:solidFill>
                  <a:srgbClr val="009900"/>
                </a:solidFill>
              </a:rPr>
              <a:t>AccessKeyId和</a:t>
            </a:r>
            <a:r>
              <a:rPr lang="en-US" altLang="zh-CN" dirty="0" err="1">
                <a:solidFill>
                  <a:srgbClr val="009900"/>
                </a:solidFill>
              </a:rPr>
              <a:t>AccessKeySecret</a:t>
            </a:r>
            <a:r>
              <a:rPr lang="zh-CN" altLang="en-US" dirty="0" smtClean="0">
                <a:solidFill>
                  <a:srgbClr val="009900"/>
                </a:solidFill>
              </a:rPr>
              <a:t>可以从</a:t>
            </a:r>
            <a:r>
              <a:rPr lang="en-US" altLang="zh-CN" dirty="0" smtClean="0">
                <a:solidFill>
                  <a:srgbClr val="009900"/>
                </a:solidFill>
              </a:rPr>
              <a:t>manage</a:t>
            </a:r>
            <a:r>
              <a:rPr lang="zh-CN" altLang="en-US" dirty="0" smtClean="0">
                <a:solidFill>
                  <a:srgbClr val="009900"/>
                </a:solidFill>
              </a:rPr>
              <a:t>个人信息中查看</a:t>
            </a:r>
            <a:endParaRPr lang="zh-CN" altLang="en-US" dirty="0">
              <a:solidFill>
                <a:srgbClr val="009900"/>
              </a:solidFill>
            </a:endParaRPr>
          </a:p>
          <a:p>
            <a:r>
              <a:rPr lang="zh-CN" altLang="en-US" dirty="0" smtClean="0"/>
              <a:t>headers</a:t>
            </a:r>
            <a:r>
              <a:rPr lang="zh-CN" altLang="en-US" dirty="0"/>
              <a:t>.put</a:t>
            </a:r>
            <a:r>
              <a:rPr lang="zh-CN" altLang="en-US" dirty="0" smtClean="0"/>
              <a:t>("AccessKeyId","xev</a:t>
            </a:r>
            <a:r>
              <a:rPr lang="zh-CN" altLang="en-US" dirty="0"/>
              <a:t>2qr6Fvcx91</a:t>
            </a:r>
            <a:r>
              <a:rPr lang="zh-CN" altLang="en-US" dirty="0" smtClean="0"/>
              <a:t>rWg");</a:t>
            </a:r>
            <a:endParaRPr lang="zh-CN" altLang="en-US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String </a:t>
            </a:r>
            <a:r>
              <a:rPr lang="zh-CN" altLang="en-US" b="1" dirty="0">
                <a:solidFill>
                  <a:srgbClr val="FF0000"/>
                </a:solidFill>
              </a:rPr>
              <a:t>signature = SignatureHelper</a:t>
            </a:r>
            <a:r>
              <a:rPr lang="zh-CN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smtClean="0">
                <a:solidFill>
                  <a:srgbClr val="009900"/>
                </a:solidFill>
              </a:rPr>
              <a:t>//signature</a:t>
            </a:r>
            <a:r>
              <a:rPr lang="zh-CN" altLang="en-US" b="1" dirty="0" smtClean="0">
                <a:solidFill>
                  <a:srgbClr val="009900"/>
                </a:solidFill>
              </a:rPr>
              <a:t>是生成的签名</a:t>
            </a:r>
            <a:endParaRPr lang="en-US" altLang="zh-CN" b="1" dirty="0" smtClean="0">
              <a:solidFill>
                <a:srgbClr val="0099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simpleSignRequest(</a:t>
            </a:r>
            <a:r>
              <a:rPr lang="en-US" altLang="zh-CN" b="1" dirty="0" smtClean="0">
                <a:solidFill>
                  <a:srgbClr val="FF0000"/>
                </a:solidFill>
              </a:rPr>
              <a:t>"post</a:t>
            </a:r>
            <a:r>
              <a:rPr lang="zh-CN" altLang="en-US" b="1" dirty="0" smtClean="0">
                <a:solidFill>
                  <a:srgbClr val="FF0000"/>
                </a:solidFill>
              </a:rPr>
              <a:t>", </a:t>
            </a:r>
            <a:r>
              <a:rPr lang="zh-CN" altLang="en-US" b="1" dirty="0">
                <a:solidFill>
                  <a:srgbClr val="FF0000"/>
                </a:solidFill>
              </a:rPr>
              <a:t>headers, "9azm0X2htBAiulFXOfnJddWd3JJsr0");</a:t>
            </a:r>
          </a:p>
          <a:p>
            <a:r>
              <a:rPr lang="zh-CN" altLang="en-US" dirty="0" smtClean="0"/>
              <a:t>headers</a:t>
            </a:r>
            <a:r>
              <a:rPr lang="zh-CN" altLang="en-US" dirty="0"/>
              <a:t>.put</a:t>
            </a:r>
            <a:r>
              <a:rPr lang="zh-CN" altLang="en-US" dirty="0" smtClean="0"/>
              <a:t>("Signature",</a:t>
            </a:r>
            <a:r>
              <a:rPr lang="zh-CN" altLang="en-US" dirty="0"/>
              <a:t>signature)</a:t>
            </a:r>
            <a:r>
              <a:rPr lang="zh-CN" altLang="en-US" dirty="0" smtClean="0"/>
              <a:t>; 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以上步骤构造了一个完整的公共头部，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调用接口需要将该头部的各个键值放入</a:t>
            </a:r>
            <a:r>
              <a:rPr lang="en-US" altLang="zh-CN" dirty="0" smtClean="0">
                <a:solidFill>
                  <a:srgbClr val="009900"/>
                </a:solidFill>
              </a:rPr>
              <a:t>http</a:t>
            </a:r>
            <a:r>
              <a:rPr lang="zh-CN" altLang="en-US" dirty="0" smtClean="0">
                <a:solidFill>
                  <a:srgbClr val="009900"/>
                </a:solidFill>
              </a:rPr>
              <a:t>请求的</a:t>
            </a:r>
            <a:r>
              <a:rPr lang="en-US" altLang="zh-CN" dirty="0" smtClean="0">
                <a:solidFill>
                  <a:srgbClr val="009900"/>
                </a:solidFill>
              </a:rPr>
              <a:t>header</a:t>
            </a:r>
            <a:r>
              <a:rPr lang="zh-CN" altLang="en-US" dirty="0" smtClean="0">
                <a:solidFill>
                  <a:srgbClr val="009900"/>
                </a:solidFill>
              </a:rPr>
              <a:t>中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0192" y="1491630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这是</a:t>
            </a:r>
            <a:r>
              <a:rPr lang="en-US" altLang="zh-CN" dirty="0" err="1" smtClean="0"/>
              <a:t>AccessKeySecret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870576" y="1998385"/>
            <a:ext cx="21602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483518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调用网关接口</a:t>
            </a:r>
            <a:r>
              <a:rPr lang="zh-CN" altLang="en-US" sz="2800" dirty="0" smtClean="0"/>
              <a:t>的示例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将公共头部放入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请求</a:t>
            </a:r>
            <a:r>
              <a:rPr lang="en-US" altLang="zh-CN" sz="2800" dirty="0" smtClean="0"/>
              <a:t>header</a:t>
            </a:r>
            <a:r>
              <a:rPr lang="zh-CN" altLang="en-US" sz="2800" dirty="0" smtClean="0"/>
              <a:t>中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779662"/>
            <a:ext cx="6192688" cy="185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en-US" altLang="zh-CN" dirty="0" err="1" smtClean="0">
                <a:solidFill>
                  <a:srgbClr val="009900"/>
                </a:solidFill>
              </a:rPr>
              <a:t>URLConnection</a:t>
            </a:r>
            <a:r>
              <a:rPr lang="zh-CN" altLang="en-US" dirty="0">
                <a:solidFill>
                  <a:srgbClr val="009900"/>
                </a:solidFill>
              </a:rPr>
              <a:t>由</a:t>
            </a:r>
            <a:r>
              <a:rPr lang="en-US" altLang="zh-CN" dirty="0" smtClean="0">
                <a:solidFill>
                  <a:srgbClr val="009900"/>
                </a:solidFill>
              </a:rPr>
              <a:t>java</a:t>
            </a:r>
            <a:r>
              <a:rPr lang="zh-CN" altLang="en-US" dirty="0" smtClean="0">
                <a:solidFill>
                  <a:srgbClr val="009900"/>
                </a:solidFill>
              </a:rPr>
              <a:t>库提供的，用来实现</a:t>
            </a:r>
            <a:r>
              <a:rPr lang="en-US" altLang="zh-CN" dirty="0" smtClean="0">
                <a:solidFill>
                  <a:srgbClr val="009900"/>
                </a:solidFill>
              </a:rPr>
              <a:t>http</a:t>
            </a:r>
            <a:r>
              <a:rPr lang="zh-CN" altLang="en-US" dirty="0" smtClean="0">
                <a:solidFill>
                  <a:srgbClr val="009900"/>
                </a:solidFill>
              </a:rPr>
              <a:t>请求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smtClean="0"/>
              <a:t>private </a:t>
            </a:r>
            <a:r>
              <a:rPr lang="en-US" altLang="zh-CN" dirty="0"/>
              <a:t>void </a:t>
            </a:r>
            <a:r>
              <a:rPr lang="en-US" altLang="zh-CN" dirty="0" err="1"/>
              <a:t>writeHeaders</a:t>
            </a:r>
            <a:r>
              <a:rPr lang="en-US" altLang="zh-CN" dirty="0"/>
              <a:t>(</a:t>
            </a:r>
            <a:r>
              <a:rPr lang="en-US" altLang="zh-CN" dirty="0" err="1"/>
              <a:t>URLConnection</a:t>
            </a:r>
            <a:r>
              <a:rPr lang="en-US" altLang="zh-CN" dirty="0"/>
              <a:t> connection</a:t>
            </a:r>
            <a:r>
              <a:rPr lang="en-US" altLang="zh-CN" dirty="0" smtClean="0"/>
              <a:t>){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这个</a:t>
            </a:r>
            <a:r>
              <a:rPr lang="en-US" altLang="zh-CN" dirty="0">
                <a:solidFill>
                  <a:srgbClr val="009900"/>
                </a:solidFill>
              </a:rPr>
              <a:t>headers</a:t>
            </a:r>
            <a:r>
              <a:rPr lang="zh-CN" altLang="en-US" dirty="0">
                <a:solidFill>
                  <a:srgbClr val="009900"/>
                </a:solidFill>
              </a:rPr>
              <a:t>就是包含公共字段的</a:t>
            </a:r>
            <a:r>
              <a:rPr lang="en-US" altLang="zh-CN" dirty="0">
                <a:solidFill>
                  <a:srgbClr val="009900"/>
                </a:solidFill>
              </a:rPr>
              <a:t>map  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Map.Entry</a:t>
            </a:r>
            <a:r>
              <a:rPr lang="en-US" altLang="zh-CN" dirty="0"/>
              <a:t>&lt;</a:t>
            </a:r>
            <a:r>
              <a:rPr lang="en-US" altLang="zh-CN" dirty="0" err="1"/>
              <a:t>String,String</a:t>
            </a:r>
            <a:r>
              <a:rPr lang="en-US" altLang="zh-CN" dirty="0"/>
              <a:t>&gt; e:headers.entrySet</a:t>
            </a:r>
            <a:r>
              <a:rPr lang="en-US" altLang="zh-CN" dirty="0" smtClean="0"/>
              <a:t>()){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这句代码将公共头部放入</a:t>
            </a:r>
            <a:r>
              <a:rPr lang="en-US" altLang="zh-CN" dirty="0" smtClean="0">
                <a:solidFill>
                  <a:srgbClr val="009900"/>
                </a:solidFill>
              </a:rPr>
              <a:t>header</a:t>
            </a:r>
            <a:r>
              <a:rPr lang="zh-CN" altLang="en-US" dirty="0" smtClean="0">
                <a:solidFill>
                  <a:srgbClr val="009900"/>
                </a:solidFill>
              </a:rPr>
              <a:t>部分</a:t>
            </a:r>
            <a:endParaRPr lang="en-US" altLang="zh-CN" dirty="0">
              <a:solidFill>
                <a:srgbClr val="009900"/>
              </a:solidFill>
            </a:endParaRPr>
          </a:p>
          <a:p>
            <a:r>
              <a:rPr lang="en-US" altLang="zh-CN" dirty="0" smtClean="0"/>
              <a:t>          	</a:t>
            </a:r>
            <a:r>
              <a:rPr lang="en-US" altLang="zh-CN" dirty="0" err="1" smtClean="0"/>
              <a:t>connection.setRequestProperty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e.getKey</a:t>
            </a:r>
            <a:r>
              <a:rPr lang="en-US" altLang="zh-CN" dirty="0"/>
              <a:t>(),</a:t>
            </a:r>
            <a:r>
              <a:rPr lang="en-US" altLang="zh-CN" dirty="0" err="1"/>
              <a:t>e.getValue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223" y="1701998"/>
            <a:ext cx="72008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DtHttpRequest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httpRequest</a:t>
            </a:r>
            <a:r>
              <a:rPr lang="en-US" altLang="zh-CN" sz="1050" dirty="0"/>
              <a:t>=new </a:t>
            </a:r>
            <a:r>
              <a:rPr lang="en-US" altLang="zh-CN" sz="1050" dirty="0" err="1" smtClean="0"/>
              <a:t>DtHttpRequest</a:t>
            </a:r>
            <a:r>
              <a:rPr lang="en-US" altLang="zh-CN" sz="1050" dirty="0" smtClean="0"/>
              <a:t>(</a:t>
            </a:r>
            <a:r>
              <a:rPr lang="en-US" altLang="zh-CN" sz="1050" b="1" u="sng" dirty="0" smtClean="0"/>
              <a:t>headers</a:t>
            </a:r>
            <a:r>
              <a:rPr lang="en-US" altLang="zh-CN" sz="1050" b="1" dirty="0"/>
              <a:t> , </a:t>
            </a:r>
            <a:r>
              <a:rPr lang="en-US" altLang="zh-CN" sz="1050" b="1" u="sng" dirty="0" smtClean="0"/>
              <a:t>protocol</a:t>
            </a:r>
            <a:r>
              <a:rPr lang="en-US" altLang="zh-CN" sz="1050" b="1" dirty="0"/>
              <a:t> , </a:t>
            </a:r>
            <a:r>
              <a:rPr lang="en-US" altLang="zh-CN" sz="1050" b="1" u="sng" dirty="0" smtClean="0"/>
              <a:t>address</a:t>
            </a:r>
            <a:r>
              <a:rPr lang="en-US" altLang="zh-CN" sz="1050" b="1" dirty="0"/>
              <a:t> , </a:t>
            </a:r>
            <a:r>
              <a:rPr lang="en-US" altLang="zh-CN" sz="1050" b="1" u="sng" dirty="0" smtClean="0"/>
              <a:t>port</a:t>
            </a:r>
            <a:r>
              <a:rPr lang="en-US" altLang="zh-CN" sz="1050" dirty="0" smtClean="0"/>
              <a:t>);</a:t>
            </a:r>
          </a:p>
          <a:p>
            <a:endParaRPr lang="en-US" altLang="zh-CN" sz="1050" dirty="0"/>
          </a:p>
          <a:p>
            <a:r>
              <a:rPr lang="en-US" altLang="zh-CN" sz="1050" dirty="0" smtClean="0"/>
              <a:t>Map&lt;</a:t>
            </a:r>
            <a:r>
              <a:rPr lang="en-US" altLang="zh-CN" sz="1050" dirty="0" err="1" smtClean="0"/>
              <a:t>String,String</a:t>
            </a:r>
            <a:r>
              <a:rPr lang="en-US" altLang="zh-CN" sz="1050" dirty="0"/>
              <a:t>&gt; </a:t>
            </a:r>
            <a:r>
              <a:rPr lang="en-US" altLang="zh-CN" sz="1050" dirty="0" err="1"/>
              <a:t>param</a:t>
            </a:r>
            <a:r>
              <a:rPr lang="en-US" altLang="zh-CN" sz="1050" dirty="0"/>
              <a:t>=new </a:t>
            </a:r>
            <a:r>
              <a:rPr lang="en-US" altLang="zh-CN" sz="1050" dirty="0" err="1"/>
              <a:t>HashMap</a:t>
            </a:r>
            <a:r>
              <a:rPr lang="en-US" altLang="zh-CN" sz="1050" dirty="0"/>
              <a:t>&lt;String, String</a:t>
            </a:r>
            <a:r>
              <a:rPr lang="en-US" altLang="zh-CN" sz="1050" dirty="0" smtClean="0"/>
              <a:t>&gt;(); </a:t>
            </a:r>
            <a:r>
              <a:rPr lang="en-US" altLang="zh-CN" sz="1050" dirty="0" smtClean="0">
                <a:solidFill>
                  <a:srgbClr val="009900"/>
                </a:solidFill>
              </a:rPr>
              <a:t>//</a:t>
            </a:r>
            <a:r>
              <a:rPr lang="zh-CN" altLang="en-US" sz="1050" dirty="0" smtClean="0">
                <a:solidFill>
                  <a:srgbClr val="009900"/>
                </a:solidFill>
              </a:rPr>
              <a:t>构造请求参数用的</a:t>
            </a:r>
            <a:r>
              <a:rPr lang="en-US" altLang="zh-CN" sz="1050" dirty="0" smtClean="0">
                <a:solidFill>
                  <a:srgbClr val="009900"/>
                </a:solidFill>
              </a:rPr>
              <a:t>map</a:t>
            </a:r>
          </a:p>
          <a:p>
            <a:r>
              <a:rPr lang="en-US" altLang="zh-CN" sz="1050" dirty="0" err="1"/>
              <a:t>param.put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instanceName</a:t>
            </a:r>
            <a:r>
              <a:rPr lang="en-US" altLang="zh-CN" sz="1050" dirty="0"/>
              <a:t>","</a:t>
            </a:r>
            <a:r>
              <a:rPr lang="en-US" altLang="zh-CN" sz="1050" b="1" dirty="0" err="1">
                <a:solidFill>
                  <a:srgbClr val="FF0000"/>
                </a:solidFill>
              </a:rPr>
              <a:t>testEcs</a:t>
            </a:r>
            <a:r>
              <a:rPr lang="en-US" altLang="zh-CN" sz="1050" dirty="0" smtClean="0"/>
              <a:t>");</a:t>
            </a:r>
            <a:endParaRPr lang="en-US" altLang="zh-CN" sz="1050" dirty="0">
              <a:solidFill>
                <a:srgbClr val="009900"/>
              </a:solidFill>
            </a:endParaRPr>
          </a:p>
          <a:p>
            <a:r>
              <a:rPr lang="en-US" altLang="zh-CN" sz="1050" dirty="0" err="1" smtClean="0"/>
              <a:t>param.put</a:t>
            </a:r>
            <a:r>
              <a:rPr lang="en-US" altLang="zh-CN" sz="1050" dirty="0"/>
              <a:t>("cpu","1");</a:t>
            </a:r>
          </a:p>
          <a:p>
            <a:r>
              <a:rPr lang="en-US" altLang="zh-CN" sz="1050" dirty="0" err="1" smtClean="0"/>
              <a:t>param.put</a:t>
            </a:r>
            <a:r>
              <a:rPr lang="en-US" altLang="zh-CN" sz="1050" dirty="0"/>
              <a:t>("memory","1</a:t>
            </a:r>
            <a:r>
              <a:rPr lang="en-US" altLang="zh-CN" sz="1050" dirty="0" smtClean="0"/>
              <a:t>");</a:t>
            </a:r>
          </a:p>
          <a:p>
            <a:endParaRPr lang="en-US" altLang="zh-CN" sz="1050" dirty="0"/>
          </a:p>
          <a:p>
            <a:r>
              <a:rPr lang="en-US" altLang="zh-CN" sz="1050" dirty="0" smtClean="0"/>
              <a:t>…… </a:t>
            </a:r>
            <a:r>
              <a:rPr lang="en-US" altLang="zh-CN" sz="1050" dirty="0" smtClean="0">
                <a:solidFill>
                  <a:srgbClr val="009900"/>
                </a:solidFill>
              </a:rPr>
              <a:t>//</a:t>
            </a:r>
            <a:r>
              <a:rPr lang="zh-CN" altLang="en-US" sz="1050" dirty="0" smtClean="0">
                <a:solidFill>
                  <a:srgbClr val="009900"/>
                </a:solidFill>
              </a:rPr>
              <a:t>其他参数</a:t>
            </a:r>
            <a:endParaRPr lang="en-US" altLang="zh-CN" sz="1050" dirty="0" smtClean="0">
              <a:solidFill>
                <a:srgbClr val="009900"/>
              </a:solidFill>
            </a:endParaRPr>
          </a:p>
          <a:p>
            <a:endParaRPr lang="en-US" altLang="zh-CN" sz="1050" dirty="0"/>
          </a:p>
          <a:p>
            <a:r>
              <a:rPr lang="en-US" altLang="zh-CN" sz="1050" dirty="0" smtClean="0"/>
              <a:t>String </a:t>
            </a:r>
            <a:r>
              <a:rPr lang="en-US" altLang="zh-CN" sz="1050" dirty="0"/>
              <a:t>result = </a:t>
            </a:r>
            <a:r>
              <a:rPr lang="en-US" altLang="zh-CN" sz="1050" dirty="0" err="1"/>
              <a:t>httpRequest.sendPost</a:t>
            </a:r>
            <a:r>
              <a:rPr lang="en-US" altLang="zh-CN" sz="1050" dirty="0" smtClean="0"/>
              <a:t>("</a:t>
            </a:r>
            <a:r>
              <a:rPr lang="en-US" altLang="zh-CN" sz="1050" dirty="0"/>
              <a:t>gateway/</a:t>
            </a:r>
            <a:r>
              <a:rPr lang="en-US" altLang="zh-CN" sz="1050" dirty="0" err="1"/>
              <a:t>api</a:t>
            </a:r>
            <a:r>
              <a:rPr lang="en-US" altLang="zh-CN" sz="1050" dirty="0" smtClean="0"/>
              <a:t>/</a:t>
            </a:r>
            <a:r>
              <a:rPr lang="en-US" altLang="zh-CN" sz="1050" dirty="0" err="1" smtClean="0"/>
              <a:t>cloudEcs</a:t>
            </a:r>
            <a:r>
              <a:rPr lang="en-US" altLang="zh-CN" sz="1050" dirty="0" smtClean="0"/>
              <a:t>/manage/</a:t>
            </a:r>
            <a:r>
              <a:rPr lang="en-US" altLang="zh-CN" sz="1050" dirty="0"/>
              <a:t> </a:t>
            </a:r>
            <a:r>
              <a:rPr lang="en-US" altLang="zh-CN" sz="1050" dirty="0" err="1"/>
              <a:t>createDtcenterEcsInstance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", </a:t>
            </a:r>
            <a:r>
              <a:rPr lang="en-US" altLang="zh-CN" sz="1050" dirty="0" err="1"/>
              <a:t>param</a:t>
            </a:r>
            <a:r>
              <a:rPr lang="en-US" altLang="zh-CN" sz="1050" dirty="0"/>
              <a:t>);</a:t>
            </a:r>
          </a:p>
          <a:p>
            <a:r>
              <a:rPr lang="en-US" altLang="zh-CN" sz="1050" dirty="0" err="1" smtClean="0"/>
              <a:t>System.out.println</a:t>
            </a:r>
            <a:r>
              <a:rPr lang="en-US" altLang="zh-CN" sz="1050" dirty="0" smtClean="0"/>
              <a:t>(result);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48351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调用网关接口</a:t>
            </a:r>
            <a:r>
              <a:rPr lang="zh-CN" altLang="en-US" sz="2800" dirty="0" smtClean="0"/>
              <a:t>的示例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发送请求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819591" y="1341958"/>
            <a:ext cx="23042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95855" y="991500"/>
            <a:ext cx="1080120" cy="530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公共头部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860032" y="1954026"/>
            <a:ext cx="1400481" cy="23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44208" y="2186356"/>
            <a:ext cx="1080120" cy="530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88986" y="1707654"/>
            <a:ext cx="1728192" cy="24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调用网关接口</a:t>
            </a:r>
            <a:r>
              <a:rPr lang="zh-CN" altLang="en-US" sz="2800" dirty="0" smtClean="0"/>
              <a:t>的示例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返回值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44951" y="1203598"/>
            <a:ext cx="8046259" cy="294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{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"</a:t>
            </a:r>
            <a:r>
              <a:rPr lang="zh-CN" altLang="en-US" dirty="0"/>
              <a:t>responseCode":"200</a:t>
            </a:r>
            <a:r>
              <a:rPr lang="zh-CN" altLang="en-US" dirty="0" smtClean="0"/>
              <a:t>",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"</a:t>
            </a:r>
            <a:r>
              <a:rPr lang="zh-CN" altLang="en-US" dirty="0"/>
              <a:t>result":"success</a:t>
            </a:r>
            <a:r>
              <a:rPr lang="zh-CN" altLang="en-US" dirty="0" smtClean="0"/>
              <a:t>",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"</a:t>
            </a:r>
            <a:r>
              <a:rPr lang="zh-CN" altLang="en-US" dirty="0"/>
              <a:t>errorDetail":</a:t>
            </a:r>
            <a:r>
              <a:rPr lang="zh-CN" altLang="en-US" dirty="0" smtClean="0"/>
              <a:t>"",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"</a:t>
            </a:r>
            <a:r>
              <a:rPr lang="zh-CN" altLang="en-US" dirty="0"/>
              <a:t>data":</a:t>
            </a:r>
            <a:r>
              <a:rPr lang="zh-CN" altLang="en-US" dirty="0" smtClean="0"/>
              <a:t>{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"</a:t>
            </a:r>
            <a:r>
              <a:rPr lang="zh-CN" altLang="en-US" dirty="0"/>
              <a:t>taskId":"04e8f155-9035-4e8d-92d1-c8a1cb353edf</a:t>
            </a:r>
            <a:r>
              <a:rPr lang="zh-CN" altLang="en-US" dirty="0" smtClean="0"/>
              <a:t>",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"</a:t>
            </a:r>
            <a:r>
              <a:rPr lang="zh-CN" altLang="en-US" dirty="0"/>
              <a:t>ecsList":</a:t>
            </a:r>
            <a:r>
              <a:rPr lang="zh-CN" altLang="en-US" dirty="0" smtClean="0"/>
              <a:t>[{</a:t>
            </a:r>
            <a:r>
              <a:rPr lang="en-US" altLang="zh-CN" dirty="0"/>
              <a:t> </a:t>
            </a:r>
            <a:r>
              <a:rPr lang="zh-CN" altLang="en-US" dirty="0" smtClean="0"/>
              <a:t>"</a:t>
            </a:r>
            <a:r>
              <a:rPr lang="zh-CN" altLang="en-US" dirty="0"/>
              <a:t>instanceId":"26055cf7-70a6-4264-a77d-6e9552fff1e2</a:t>
            </a:r>
            <a:r>
              <a:rPr lang="zh-CN" altLang="en-US" dirty="0" smtClean="0"/>
              <a:t>",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    </a:t>
            </a:r>
            <a:r>
              <a:rPr lang="zh-CN" altLang="en-US" dirty="0" smtClean="0"/>
              <a:t>"</a:t>
            </a:r>
            <a:r>
              <a:rPr lang="zh-CN" altLang="en-US" dirty="0"/>
              <a:t>reservedType":"taskCreating","batchIndex":</a:t>
            </a:r>
            <a:r>
              <a:rPr lang="zh-CN" altLang="en-US" dirty="0" smtClean="0"/>
              <a:t>0}],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"</a:t>
            </a:r>
            <a:r>
              <a:rPr lang="zh-CN" altLang="en-US" dirty="0"/>
              <a:t>successNum":1</a:t>
            </a:r>
            <a:r>
              <a:rPr lang="zh-CN" altLang="en-US" dirty="0" smtClean="0"/>
              <a:t>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"</a:t>
            </a:r>
            <a:r>
              <a:rPr lang="zh-CN" altLang="en-US" dirty="0"/>
              <a:t>regionId":"cn-hangzhou-am</a:t>
            </a:r>
            <a:r>
              <a:rPr lang="zh-CN" altLang="en-US" dirty="0" smtClean="0"/>
              <a:t>24“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},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"</a:t>
            </a:r>
            <a:r>
              <a:rPr lang="zh-CN" altLang="en-US" dirty="0"/>
              <a:t>errorMsg":</a:t>
            </a:r>
            <a:r>
              <a:rPr lang="zh-CN" altLang="en-US" dirty="0" smtClean="0"/>
              <a:t>""</a:t>
            </a:r>
            <a:endParaRPr lang="en-US" altLang="zh-CN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0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504" y="1234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调用网关接口</a:t>
            </a:r>
            <a:r>
              <a:rPr lang="zh-CN" altLang="en-US" sz="2800" dirty="0" smtClean="0"/>
              <a:t>的示例</a:t>
            </a:r>
            <a:r>
              <a:rPr lang="en-US" altLang="zh-CN" sz="2800" dirty="0" smtClean="0"/>
              <a:t>-python</a:t>
            </a:r>
            <a:r>
              <a:rPr lang="zh-CN" altLang="en-US" sz="2800" dirty="0" smtClean="0"/>
              <a:t>版本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7504" y="699542"/>
            <a:ext cx="9361040" cy="4047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signer = mac256.ShaHmac256</a:t>
            </a:r>
            <a:r>
              <a:rPr lang="zh-CN" altLang="en-US" dirty="0" smtClean="0"/>
              <a:t>()</a:t>
            </a:r>
            <a:endParaRPr lang="en-US" altLang="zh-CN" dirty="0" smtClean="0"/>
          </a:p>
          <a:p>
            <a:r>
              <a:rPr lang="zh-CN" altLang="en-US" dirty="0" smtClean="0"/>
              <a:t>rpcSigner </a:t>
            </a:r>
            <a:r>
              <a:rPr lang="zh-CN" altLang="en-US" dirty="0"/>
              <a:t>= rpc_signer.RpcSignature</a:t>
            </a:r>
            <a:r>
              <a:rPr lang="zh-CN" altLang="en-US" dirty="0" smtClean="0"/>
              <a:t>()</a:t>
            </a:r>
            <a:endParaRPr lang="zh-CN" altLang="en-US" dirty="0"/>
          </a:p>
          <a:p>
            <a:r>
              <a:rPr lang="zh-CN" altLang="en-US" dirty="0"/>
              <a:t>accessKeyId='xev2qr6Fvcx91rWg'</a:t>
            </a:r>
          </a:p>
          <a:p>
            <a:r>
              <a:rPr lang="zh-CN" altLang="en-US" dirty="0"/>
              <a:t>accessKeySec='9azm0X2htBAiulFXOfnJddWd3JJsr</a:t>
            </a:r>
            <a:r>
              <a:rPr lang="zh-CN" altLang="en-US" dirty="0" smtClean="0"/>
              <a:t>0'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009900"/>
                </a:solidFill>
              </a:rPr>
              <a:t>#</a:t>
            </a:r>
            <a:r>
              <a:rPr lang="zh-CN" altLang="en-US" dirty="0" smtClean="0">
                <a:solidFill>
                  <a:srgbClr val="009900"/>
                </a:solidFill>
              </a:rPr>
              <a:t>头部公共参数</a:t>
            </a:r>
            <a:endParaRPr lang="zh-CN" altLang="en-US" dirty="0">
              <a:solidFill>
                <a:srgbClr val="009900"/>
              </a:solidFill>
            </a:endParaRPr>
          </a:p>
          <a:p>
            <a:r>
              <a:rPr lang="zh-CN" altLang="en-US" dirty="0"/>
              <a:t>headerParam = {"Version": '20160701' </a:t>
            </a:r>
            <a:r>
              <a:rPr lang="zh-CN" altLang="en-US" dirty="0" smtClean="0"/>
              <a:t>, </a:t>
            </a:r>
            <a:r>
              <a:rPr lang="zh-CN" altLang="en-US" dirty="0"/>
              <a:t>"SignatureMethod":'HMAC-SHA256</a:t>
            </a:r>
            <a:r>
              <a:rPr lang="zh-CN" altLang="en-US" dirty="0" smtClean="0"/>
              <a:t>', "</a:t>
            </a:r>
            <a:r>
              <a:rPr lang="zh-CN" altLang="en-US" dirty="0"/>
              <a:t>AccessKeyId":accessKeyId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9900"/>
                </a:solidFill>
              </a:rPr>
              <a:t>#</a:t>
            </a:r>
            <a:r>
              <a:rPr lang="zh-CN" altLang="en-US" dirty="0" smtClean="0">
                <a:solidFill>
                  <a:srgbClr val="009900"/>
                </a:solidFill>
              </a:rPr>
              <a:t>带有签名的头部公共参数</a:t>
            </a:r>
            <a:endParaRPr lang="zh-CN" altLang="en-US" dirty="0">
              <a:solidFill>
                <a:srgbClr val="009900"/>
              </a:solidFill>
            </a:endParaRPr>
          </a:p>
          <a:p>
            <a:r>
              <a:rPr lang="zh-CN" altLang="en-US" dirty="0"/>
              <a:t>headers = rpcSigner.get_signed_url(headerParam, accessKeyId, accessKeySec, None, '</a:t>
            </a:r>
            <a:r>
              <a:rPr lang="zh-CN" altLang="en-US" b="1" dirty="0">
                <a:solidFill>
                  <a:srgbClr val="FF0000"/>
                </a:solidFill>
              </a:rPr>
              <a:t>POST</a:t>
            </a:r>
            <a:r>
              <a:rPr lang="zh-CN" altLang="en-US" dirty="0"/>
              <a:t>', signer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urlParam</a:t>
            </a:r>
            <a:r>
              <a:rPr lang="zh-CN" altLang="en-US" dirty="0" smtClean="0"/>
              <a:t>={","instanceName":"testEcs", "bandwidth":"1",</a:t>
            </a:r>
            <a:r>
              <a:rPr lang="en-US" altLang="zh-CN" dirty="0" smtClean="0"/>
              <a:t> </a:t>
            </a:r>
            <a:r>
              <a:rPr lang="zh-CN" altLang="en-US" dirty="0" smtClean="0"/>
              <a:t>"cpu":"1","departmentId":"2，</a:t>
            </a:r>
            <a:endParaRPr lang="en-US" altLang="zh-CN" dirty="0" smtClean="0"/>
          </a:p>
          <a:p>
            <a:r>
              <a:rPr lang="zh-CN" altLang="en-US" dirty="0" smtClean="0"/>
              <a:t>"</a:t>
            </a:r>
            <a:r>
              <a:rPr lang="zh-CN" altLang="en-US" dirty="0"/>
              <a:t>memory":"1</a:t>
            </a:r>
            <a:r>
              <a:rPr lang="zh-CN" altLang="en-US" dirty="0" smtClean="0"/>
              <a:t>","password":"Admin123","projectId":"78",</a:t>
            </a:r>
            <a:endParaRPr lang="en-US" altLang="zh-CN" dirty="0"/>
          </a:p>
          <a:p>
            <a:r>
              <a:rPr lang="en-US" altLang="zh-CN" dirty="0" smtClean="0"/>
              <a:t>…</a:t>
            </a:r>
            <a:r>
              <a:rPr lang="en-US" altLang="zh-CN" dirty="0" smtClean="0">
                <a:solidFill>
                  <a:srgbClr val="009900"/>
                </a:solidFill>
              </a:rPr>
              <a:t>#</a:t>
            </a:r>
            <a:r>
              <a:rPr lang="zh-CN" altLang="en-US" dirty="0" smtClean="0">
                <a:solidFill>
                  <a:srgbClr val="009900"/>
                </a:solidFill>
              </a:rPr>
              <a:t>更多参数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zh-CN" altLang="en-US" dirty="0" smtClean="0"/>
              <a:t>}</a:t>
            </a:r>
            <a:endParaRPr lang="zh-CN" altLang="en-US" dirty="0"/>
          </a:p>
          <a:p>
            <a:r>
              <a:rPr lang="zh-CN" altLang="en-US" dirty="0"/>
              <a:t>result = requests.</a:t>
            </a:r>
            <a:r>
              <a:rPr lang="zh-CN" altLang="en-US" b="1" dirty="0">
                <a:solidFill>
                  <a:srgbClr val="FF0000"/>
                </a:solidFill>
              </a:rPr>
              <a:t>post</a:t>
            </a:r>
            <a:r>
              <a:rPr lang="zh-CN" altLang="en-US" dirty="0"/>
              <a:t>("http:</a:t>
            </a:r>
            <a:r>
              <a:rPr lang="zh-CN" altLang="en-US" dirty="0" smtClean="0"/>
              <a:t>//</a:t>
            </a:r>
            <a:r>
              <a:rPr lang="en-US" altLang="zh-CN" dirty="0" err="1" smtClean="0"/>
              <a:t>ipAddress</a:t>
            </a:r>
            <a:r>
              <a:rPr lang="zh-CN" altLang="en-US" dirty="0" smtClean="0"/>
              <a:t>/</a:t>
            </a:r>
            <a:r>
              <a:rPr lang="zh-CN" altLang="en-US" dirty="0"/>
              <a:t>gateway/api/cloudEcs/manage/createDtcenterEcsInstance", </a:t>
            </a:r>
            <a:endParaRPr lang="en-US" altLang="zh-CN" dirty="0" smtClean="0"/>
          </a:p>
          <a:p>
            <a:r>
              <a:rPr lang="zh-CN" altLang="en-US" dirty="0" smtClean="0"/>
              <a:t>urlParam</a:t>
            </a:r>
            <a:r>
              <a:rPr lang="zh-CN" altLang="en-US" dirty="0"/>
              <a:t>, headers=headers)</a:t>
            </a:r>
          </a:p>
          <a:p>
            <a:r>
              <a:rPr lang="zh-CN" altLang="en-US" dirty="0"/>
              <a:t>print (result.content</a:t>
            </a:r>
            <a:r>
              <a:rPr lang="zh-CN" altLang="en-US" dirty="0" smtClean="0"/>
              <a:t>)</a:t>
            </a:r>
            <a:r>
              <a:rPr lang="en-US" altLang="zh-CN" dirty="0" smtClean="0">
                <a:solidFill>
                  <a:srgbClr val="009900"/>
                </a:solidFill>
              </a:rPr>
              <a:t>#</a:t>
            </a:r>
            <a:r>
              <a:rPr lang="zh-CN" altLang="en-US" dirty="0" smtClean="0">
                <a:solidFill>
                  <a:srgbClr val="009900"/>
                </a:solidFill>
              </a:rPr>
              <a:t>打印结果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6176" y="3507854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调用方式和签名一定要对应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835696" y="3723878"/>
            <a:ext cx="417646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7668344" y="2931790"/>
            <a:ext cx="14401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0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483518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调用网关接口</a:t>
            </a:r>
            <a:r>
              <a:rPr lang="zh-CN" altLang="en-US" sz="2800" dirty="0" smtClean="0"/>
              <a:t>的示例</a:t>
            </a:r>
            <a:r>
              <a:rPr lang="en-US" altLang="zh-CN" sz="2800" dirty="0" smtClean="0"/>
              <a:t>-manage</a:t>
            </a:r>
            <a:r>
              <a:rPr lang="zh-CN" altLang="en-US" sz="2800" dirty="0"/>
              <a:t>服务</a:t>
            </a:r>
            <a:r>
              <a:rPr lang="zh-CN" altLang="en-US" sz="2800" dirty="0" smtClean="0"/>
              <a:t>对应结果</a:t>
            </a:r>
            <a:endParaRPr lang="en-US" altLang="zh-CN" sz="2800" dirty="0" smtClean="0"/>
          </a:p>
          <a:p>
            <a:endParaRPr lang="en-US" altLang="zh-CN" sz="2400" dirty="0" smtClean="0"/>
          </a:p>
          <a:p>
            <a:r>
              <a:rPr lang="en-US" altLang="zh-CN" sz="1400" dirty="0" smtClean="0"/>
              <a:t>Java</a:t>
            </a:r>
            <a:r>
              <a:rPr lang="zh-CN" altLang="en-US" sz="1400" dirty="0" smtClean="0"/>
              <a:t>版本与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版本调用结果一致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40623"/>
            <a:ext cx="7575526" cy="11502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5062" y="3030694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调用网关接口</a:t>
            </a:r>
            <a:r>
              <a:rPr lang="zh-CN" altLang="en-US" sz="2800" dirty="0" smtClean="0"/>
              <a:t>的示例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49163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接口用法请查看示例程序：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zh-CN" altLang="en-US" sz="1800" dirty="0" smtClean="0"/>
              <a:t>示例程序</a:t>
            </a:r>
            <a:r>
              <a:rPr lang="en-US" altLang="zh-CN" sz="1800" dirty="0" smtClean="0"/>
              <a:t>---java</a:t>
            </a:r>
            <a:r>
              <a:rPr lang="zh-CN" altLang="en-US" sz="1800" dirty="0" smtClean="0"/>
              <a:t>版本</a:t>
            </a:r>
            <a:endParaRPr lang="en-US" altLang="zh-CN" sz="1800" dirty="0" smtClean="0"/>
          </a:p>
          <a:p>
            <a:r>
              <a:rPr lang="zh-CN" altLang="en-US" sz="1800" dirty="0" smtClean="0"/>
              <a:t>       示例程序</a:t>
            </a:r>
            <a:r>
              <a:rPr lang="en-US" altLang="zh-CN" sz="1800" dirty="0" smtClean="0"/>
              <a:t>---python</a:t>
            </a:r>
            <a:r>
              <a:rPr lang="zh-CN" altLang="en-US" sz="1800" dirty="0" smtClean="0"/>
              <a:t>版本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387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ogo中文为主(彩色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03" y="1429214"/>
            <a:ext cx="2856024" cy="187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概览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619672" y="1635646"/>
            <a:ext cx="5400600" cy="163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、注意事项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、调用</a:t>
            </a:r>
            <a:r>
              <a:rPr lang="en-US" altLang="zh-CN" dirty="0"/>
              <a:t>RESTful API</a:t>
            </a:r>
            <a:r>
              <a:rPr lang="zh-CN" altLang="en-US" dirty="0" smtClean="0"/>
              <a:t>的条件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、调用</a:t>
            </a:r>
            <a:r>
              <a:rPr lang="en-US" altLang="zh-CN" dirty="0"/>
              <a:t>RESTful API</a:t>
            </a:r>
            <a:r>
              <a:rPr lang="zh-CN" altLang="en-US" dirty="0" smtClean="0"/>
              <a:t>的实例（以创建</a:t>
            </a:r>
            <a:r>
              <a:rPr lang="en-US" altLang="zh-CN" dirty="0" smtClean="0"/>
              <a:t>ECS</a:t>
            </a:r>
            <a:r>
              <a:rPr lang="zh-CN" altLang="en-US" dirty="0" smtClean="0"/>
              <a:t>为例）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8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RESTful 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简介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691680" y="1635646"/>
            <a:ext cx="4824536" cy="185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DTCenter</a:t>
            </a:r>
            <a:r>
              <a:rPr lang="zh-CN" altLang="en-US" dirty="0"/>
              <a:t>云管控平台</a:t>
            </a:r>
            <a:r>
              <a:rPr lang="en-US" altLang="zh-CN" dirty="0"/>
              <a:t>API</a:t>
            </a:r>
            <a:r>
              <a:rPr lang="zh-CN" altLang="en-US" dirty="0"/>
              <a:t>是基于</a:t>
            </a:r>
            <a:r>
              <a:rPr lang="en-US" altLang="zh-CN" dirty="0"/>
              <a:t>REST</a:t>
            </a:r>
            <a:r>
              <a:rPr lang="zh-CN" altLang="en-US" dirty="0"/>
              <a:t>的软件架构风格。您可以通过</a:t>
            </a:r>
            <a:r>
              <a:rPr lang="en-US" altLang="zh-CN" dirty="0"/>
              <a:t>REST</a:t>
            </a:r>
            <a:r>
              <a:rPr lang="zh-CN" altLang="en-US" dirty="0"/>
              <a:t>定义的架构设计原则和约束条件，并使用支持</a:t>
            </a:r>
            <a:r>
              <a:rPr lang="en-US" altLang="zh-CN" dirty="0"/>
              <a:t>HTTP</a:t>
            </a:r>
            <a:r>
              <a:rPr lang="zh-CN" altLang="en-US" dirty="0"/>
              <a:t>的编程语言进行开发。</a:t>
            </a:r>
          </a:p>
          <a:p>
            <a:r>
              <a:rPr lang="zh-CN" altLang="en-US" dirty="0"/>
              <a:t>目前，云管控平台发布的接口主要包含云服务器、负载均衡、对象存储、云数据库等产品及配套业务的相关接口。您可以通过标准的</a:t>
            </a:r>
            <a:r>
              <a:rPr lang="en-US" altLang="zh-CN" dirty="0"/>
              <a:t>HTTP</a:t>
            </a:r>
            <a:r>
              <a:rPr lang="zh-CN" altLang="en-US" dirty="0"/>
              <a:t>请求访问和管理</a:t>
            </a:r>
            <a:r>
              <a:rPr lang="en-US" altLang="zh-CN" dirty="0" err="1"/>
              <a:t>DTCenter</a:t>
            </a:r>
            <a:r>
              <a:rPr lang="zh-CN" altLang="en-US" dirty="0"/>
              <a:t>，资源的地址由</a:t>
            </a:r>
            <a:r>
              <a:rPr lang="en-US" altLang="zh-CN" dirty="0"/>
              <a:t>URI</a:t>
            </a:r>
            <a:r>
              <a:rPr lang="zh-CN" altLang="en-US" dirty="0"/>
              <a:t>来指定，操作资源的方法有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5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注意事项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267744" y="1779662"/>
            <a:ext cx="4032448" cy="206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在云管控平台中，进行各项操作是由各个用户完成的，而通过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进行相关操作时，需要明确各项操作的发起者，因此调用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时需要在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请求的头部传入</a:t>
            </a:r>
            <a:r>
              <a:rPr lang="en-US" altLang="zh-CN" dirty="0" err="1" smtClean="0"/>
              <a:t>AccessKeyId</a:t>
            </a:r>
            <a:r>
              <a:rPr lang="zh-CN" altLang="en-US" dirty="0" smtClean="0"/>
              <a:t>，该值可以在云管控平台查看，而这个值是由用户决定是否发布给第三方的。</a:t>
            </a:r>
            <a:r>
              <a:rPr lang="zh-CN" altLang="en-US" dirty="0" smtClean="0">
                <a:solidFill>
                  <a:srgbClr val="FF0000"/>
                </a:solidFill>
              </a:rPr>
              <a:t>换句话说，每一个</a:t>
            </a:r>
            <a:r>
              <a:rPr lang="zh-CN" altLang="en-US" dirty="0">
                <a:solidFill>
                  <a:srgbClr val="FF0000"/>
                </a:solidFill>
              </a:rPr>
              <a:t>绑定</a:t>
            </a:r>
            <a:r>
              <a:rPr lang="zh-CN" altLang="en-US" dirty="0" smtClean="0">
                <a:solidFill>
                  <a:srgbClr val="FF0000"/>
                </a:solidFill>
              </a:rPr>
              <a:t>该</a:t>
            </a:r>
            <a:r>
              <a:rPr lang="en-US" altLang="zh-CN" dirty="0" err="1" smtClean="0">
                <a:solidFill>
                  <a:srgbClr val="FF0000"/>
                </a:solidFill>
              </a:rPr>
              <a:t>AccessKeyId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REST</a:t>
            </a:r>
            <a:r>
              <a:rPr lang="zh-CN" altLang="en-US" dirty="0" smtClean="0">
                <a:solidFill>
                  <a:srgbClr val="FF0000"/>
                </a:solidFill>
              </a:rPr>
              <a:t>操作，都代表对应的用户进行了操作，因此产生的费用以及一切相关问题，都由该用户承担责任。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48351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调用</a:t>
            </a:r>
            <a:r>
              <a:rPr lang="en-US" altLang="zh-CN" sz="2800" dirty="0"/>
              <a:t>RESTful API</a:t>
            </a:r>
            <a:r>
              <a:rPr lang="zh-CN" altLang="en-US" sz="2800" dirty="0" smtClean="0"/>
              <a:t>的条件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91680" y="1635646"/>
            <a:ext cx="5112568" cy="119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、构造公共头部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生成签名字符串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gateway/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形式的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调用对应的接口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2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 smtClean="0"/>
              <a:t>、构造公共头部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7566" y="3537700"/>
            <a:ext cx="6768752" cy="119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 smtClean="0"/>
              <a:t>对应的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请求头部示例如下：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Signature</a:t>
            </a:r>
            <a:r>
              <a:rPr lang="en-US" altLang="zh-CN" dirty="0"/>
              <a:t>: Y/U4K4bEMevzaqpCa19Jf4rt2mmSDyFLXwsqcO05EdE=</a:t>
            </a:r>
            <a:endParaRPr lang="zh-CN" altLang="zh-CN" dirty="0"/>
          </a:p>
          <a:p>
            <a:pPr fontAlgn="base"/>
            <a:r>
              <a:rPr lang="en-US" altLang="zh-CN" dirty="0" err="1"/>
              <a:t>SignatureMethod</a:t>
            </a:r>
            <a:r>
              <a:rPr lang="en-US" altLang="zh-CN" dirty="0"/>
              <a:t>: HMAC-SHA256</a:t>
            </a:r>
            <a:endParaRPr lang="zh-CN" altLang="zh-CN" dirty="0"/>
          </a:p>
          <a:p>
            <a:pPr fontAlgn="base"/>
            <a:r>
              <a:rPr lang="en-US" altLang="zh-CN" dirty="0"/>
              <a:t>Version: 20160701</a:t>
            </a:r>
            <a:endParaRPr lang="zh-CN" altLang="zh-CN" dirty="0"/>
          </a:p>
          <a:p>
            <a:pPr fontAlgn="base"/>
            <a:r>
              <a:rPr lang="en-US" altLang="zh-CN" dirty="0" err="1"/>
              <a:t>AccessKeyId</a:t>
            </a:r>
            <a:r>
              <a:rPr lang="en-US" altLang="zh-CN" dirty="0"/>
              <a:t>: </a:t>
            </a:r>
            <a:r>
              <a:rPr lang="en-US" altLang="zh-CN" dirty="0" err="1" smtClean="0"/>
              <a:t>QNHbByQaJHgEPZgR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10985"/>
              </p:ext>
            </p:extLst>
          </p:nvPr>
        </p:nvGraphicFramePr>
        <p:xfrm>
          <a:off x="527566" y="1075960"/>
          <a:ext cx="7416825" cy="246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591"/>
                <a:gridCol w="1051320"/>
                <a:gridCol w="1138930"/>
                <a:gridCol w="3561984"/>
              </a:tblGrid>
              <a:tr h="355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是否必须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AccessKeyId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28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DTCenter</a:t>
                      </a:r>
                      <a:r>
                        <a:rPr lang="zh-CN" altLang="en-US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网关颁发给用户的访问服务所用的密钥 </a:t>
                      </a:r>
                      <a:r>
                        <a:rPr lang="en-US" altLang="zh-CN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r>
                        <a:rPr lang="zh-CN" altLang="en-US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签名结果串，关于签名的计算方法，请参见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zh-CN" altLang="en-US" dirty="0" smtClean="0"/>
                        <a:t>下一页</a:t>
                      </a:r>
                      <a:r>
                        <a:rPr lang="en-US" altLang="zh-CN" dirty="0" err="1" smtClean="0"/>
                        <a:t>ppt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28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252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签名方式，目前支持</a:t>
                      </a:r>
                      <a:r>
                        <a:rPr lang="en-US" altLang="zh-CN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HMAC-SHA256</a:t>
                      </a:r>
                      <a:r>
                        <a:rPr lang="zh-CN" altLang="en-US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252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版本，当前为“</a:t>
                      </a:r>
                      <a:r>
                        <a:rPr lang="en-US" altLang="zh-CN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20160701”</a:t>
                      </a:r>
                      <a:r>
                        <a:rPr lang="zh-CN" altLang="en-US" sz="142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5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 smtClean="0"/>
              <a:t>、系统管理员生成</a:t>
            </a:r>
            <a:r>
              <a:rPr lang="en-US" altLang="zh-CN" sz="2400" dirty="0" err="1" smtClean="0"/>
              <a:t>AccessKeyId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AccessKeySecret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89199"/>
            <a:ext cx="5742135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25351"/>
            <a:ext cx="3973152" cy="12323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cxnSp>
        <p:nvCxnSpPr>
          <p:cNvPr id="7" name="肘形连接符 6"/>
          <p:cNvCxnSpPr/>
          <p:nvPr/>
        </p:nvCxnSpPr>
        <p:spPr>
          <a:xfrm>
            <a:off x="6516216" y="2715766"/>
            <a:ext cx="1296144" cy="504056"/>
          </a:xfrm>
          <a:prstGeom prst="bentConnector3">
            <a:avLst>
              <a:gd name="adj1" fmla="val 99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599684" y="1302323"/>
            <a:ext cx="2088232" cy="119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系统管理员登录</a:t>
            </a:r>
            <a:r>
              <a:rPr lang="en-US" altLang="zh-CN" dirty="0" err="1" smtClean="0"/>
              <a:t>DTCenter</a:t>
            </a:r>
            <a:r>
              <a:rPr lang="zh-CN" altLang="en-US" dirty="0" smtClean="0"/>
              <a:t>平台，创建第三方用户（建议为部门管理员），并给该用户生成第三方访问</a:t>
            </a:r>
            <a:r>
              <a:rPr lang="en-US" altLang="zh-CN" dirty="0" smtClean="0"/>
              <a:t>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9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第三</a:t>
            </a:r>
            <a:r>
              <a:rPr lang="zh-CN" altLang="en-US" sz="2400" dirty="0" smtClean="0"/>
              <a:t>方用户查看</a:t>
            </a:r>
            <a:r>
              <a:rPr lang="en-US" altLang="zh-CN" sz="2400" dirty="0" err="1" smtClean="0"/>
              <a:t>AccessKeyId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AccessKeySecret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275606"/>
            <a:ext cx="4343823" cy="33489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584" y="1279385"/>
            <a:ext cx="1944216" cy="141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管理员授权后，第三方用户登陆</a:t>
            </a:r>
            <a:r>
              <a:rPr lang="en-US" altLang="zh-CN" dirty="0" err="1" smtClean="0"/>
              <a:t>DTCenter</a:t>
            </a:r>
            <a:r>
              <a:rPr lang="zh-CN" altLang="en-US" dirty="0" smtClean="0"/>
              <a:t>平台，在个人信息页面查看</a:t>
            </a:r>
            <a:r>
              <a:rPr lang="en-US" altLang="zh-CN" dirty="0" err="1" smtClean="0"/>
              <a:t>AccessKeyId</a:t>
            </a:r>
            <a:r>
              <a:rPr lang="zh-CN" altLang="en-US" dirty="0" smtClean="0"/>
              <a:t>和</a:t>
            </a:r>
            <a:r>
              <a:rPr lang="en-US" altLang="zh-CN" dirty="0" err="1"/>
              <a:t>AccessKeySecret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5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48351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 smtClean="0"/>
              <a:t>、生成签名字符串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37601" y="1026366"/>
            <a:ext cx="5796457" cy="312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Signature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字段为请求发送的必备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http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头部，其计算方法如下：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7601" y="1419622"/>
            <a:ext cx="653447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</a:pP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final static String ACCESS_KEY_ID = "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AccessKeyId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";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 dirty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//access key</a:t>
            </a:r>
            <a:r>
              <a:rPr lang="zh-CN" altLang="zh-CN" sz="800" kern="0" dirty="0" smtClean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头部</a:t>
            </a:r>
            <a:endParaRPr lang="zh-CN" altLang="zh-CN" sz="800" kern="1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final static String ACCESS_KEY_SECRET = "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AccessKeySecret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";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 dirty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//access secret</a:t>
            </a:r>
            <a:r>
              <a:rPr lang="zh-CN" altLang="zh-CN" sz="800" kern="0" dirty="0" smtClean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头部</a:t>
            </a:r>
            <a:endParaRPr lang="zh-CN" altLang="zh-CN" sz="800" kern="1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final static String HTTP_HEADER_SIGATURE = "Signature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";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 dirty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//access</a:t>
            </a:r>
            <a:r>
              <a:rPr lang="zh-CN" altLang="zh-CN" sz="800" kern="0" dirty="0" smtClean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签名</a:t>
            </a:r>
            <a:endParaRPr lang="zh-CN" altLang="zh-CN" sz="800" kern="1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final static String HTTP_HEADER_SIG_METHOD = "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SignatureMethod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";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 dirty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800" kern="0" dirty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签名</a:t>
            </a:r>
            <a:r>
              <a:rPr lang="zh-CN" altLang="zh-CN" sz="800" kern="0" dirty="0" smtClean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算法</a:t>
            </a:r>
            <a:endParaRPr lang="zh-CN" altLang="zh-CN" sz="800" kern="1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final static String HTTP_HEADER_VERSION    = "Version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";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 dirty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800" kern="0" dirty="0" smtClean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版本</a:t>
            </a:r>
            <a:endParaRPr lang="zh-CN" altLang="zh-CN" sz="800" kern="1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calcSignature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(String 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sHttpMethod,sUserAccessKeyId,sSignatureMethod,sVersion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Map&lt;String, String&gt; 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parameterMap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 new 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HashMap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&lt;String, String&gt;();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parameterMap.clear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8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parameterMap.put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(ACCESS_KEY_ID, </a:t>
            </a:r>
            <a:r>
              <a:rPr lang="en-US" altLang="zh-CN" sz="8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sUserAccessKeyId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8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parameterMap.put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(HTTP_HEADER_SIG_METHOD, 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sSignatureMethod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parameterMap.put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(HTTP_HEADER_VERSION, 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sVersion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8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sSignature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SignatureHelper.simpleSignRequest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sMethod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parameterMap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sAccessSecret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return </a:t>
            </a:r>
            <a:r>
              <a:rPr lang="en-US" altLang="zh-CN" sz="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sSignature</a:t>
            </a: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</a:pPr>
            <a:r>
              <a:rPr lang="en-US" altLang="zh-CN" sz="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10777</TotalTime>
  <Words>934</Words>
  <Application>Microsoft Office PowerPoint</Application>
  <PresentationFormat>全屏显示(16:9)</PresentationFormat>
  <Paragraphs>152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Noto Sans S Chinese Black Bold</vt:lpstr>
      <vt:lpstr>Noto Sans S Chinese Medium</vt:lpstr>
      <vt:lpstr>华文细黑</vt:lpstr>
      <vt:lpstr>宋体</vt:lpstr>
      <vt:lpstr>微软雅黑</vt:lpstr>
      <vt:lpstr>Arial</vt:lpstr>
      <vt:lpstr>Calibri</vt:lpstr>
      <vt:lpstr>Consolas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秦叔宝</dc:creator>
  <cp:lastModifiedBy>王耀冲</cp:lastModifiedBy>
  <cp:revision>1042</cp:revision>
  <dcterms:created xsi:type="dcterms:W3CDTF">2011-12-12T03:01:59Z</dcterms:created>
  <dcterms:modified xsi:type="dcterms:W3CDTF">2017-02-09T02:29:32Z</dcterms:modified>
</cp:coreProperties>
</file>