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8" r:id="rId10"/>
    <p:sldId id="269" r:id="rId11"/>
    <p:sldId id="267" r:id="rId12"/>
    <p:sldId id="266" r:id="rId13"/>
    <p:sldId id="26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6327" autoAdjust="0"/>
  </p:normalViewPr>
  <p:slideViewPr>
    <p:cSldViewPr showGuides="1">
      <p:cViewPr varScale="1">
        <p:scale>
          <a:sx n="142" d="100"/>
          <a:sy n="142" d="100"/>
        </p:scale>
        <p:origin x="192" y="24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3/21/24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3/21/24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3/21/24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dictionary/intelligenc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638798" cy="2514601"/>
          </a:xfrm>
        </p:spPr>
        <p:txBody>
          <a:bodyPr/>
          <a:lstStyle/>
          <a:p>
            <a:r>
              <a:rPr lang="en-US" dirty="0"/>
              <a:t>Artificial Intelligence &amp; GenAI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on GenAI 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Algorithms</a:t>
            </a:r>
            <a:br>
              <a:rPr lang="en-US" dirty="0"/>
            </a:br>
            <a:r>
              <a:rPr lang="en-US" sz="2400" dirty="0"/>
              <a:t>(reference material)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b="1" dirty="0"/>
              <a:t>Convolutional Neural Networks (CNNs)</a:t>
            </a:r>
            <a:endParaRPr lang="en-US" sz="1600" dirty="0"/>
          </a:p>
          <a:p>
            <a:pPr>
              <a:lnSpc>
                <a:spcPct val="2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Long Short Term Memory Networks (LSTMs)</a:t>
            </a:r>
          </a:p>
          <a:p>
            <a:pPr>
              <a:lnSpc>
                <a:spcPct val="2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Recurrent Neural Networks (RNNs)</a:t>
            </a:r>
          </a:p>
          <a:p>
            <a:pPr>
              <a:lnSpc>
                <a:spcPct val="2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Generative Adversarial Networks (GANs)</a:t>
            </a:r>
          </a:p>
          <a:p>
            <a:pPr>
              <a:lnSpc>
                <a:spcPct val="2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Radial Basis Function Networks (RBFNs)</a:t>
            </a:r>
          </a:p>
          <a:p>
            <a:pPr>
              <a:lnSpc>
                <a:spcPct val="2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Multilayer </a:t>
            </a:r>
            <a:r>
              <a:rPr lang="en-US" sz="1600" dirty="0" err="1"/>
              <a:t>Perceptrons</a:t>
            </a:r>
            <a:r>
              <a:rPr lang="en-US" sz="1600" dirty="0"/>
              <a:t> (MLPs)</a:t>
            </a:r>
          </a:p>
          <a:p>
            <a:pPr>
              <a:lnSpc>
                <a:spcPct val="2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Self Organizing Maps (SOMs)</a:t>
            </a:r>
          </a:p>
        </p:txBody>
      </p:sp>
    </p:spTree>
    <p:extLst>
      <p:ext uri="{BB962C8B-B14F-4D97-AF65-F5344CB8AC3E}">
        <p14:creationId xmlns:p14="http://schemas.microsoft.com/office/powerpoint/2010/main" val="13810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8686801" cy="1066800"/>
          </a:xfrm>
        </p:spPr>
        <p:txBody>
          <a:bodyPr/>
          <a:lstStyle/>
          <a:p>
            <a:r>
              <a:rPr lang="en-US" dirty="0"/>
              <a:t>Deep learning – RNN &amp;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524000"/>
            <a:ext cx="8686801" cy="46482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RNN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Neural networks designed for processing sequences of data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Maintain internal hidden states to capture temporal dependencies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Variants of RNNs:</a:t>
            </a:r>
          </a:p>
          <a:p>
            <a:pPr marL="3657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a. Long Short-Term Memory (LSTM)</a:t>
            </a:r>
          </a:p>
          <a:p>
            <a:pPr marL="3657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b. Gated Recurrent Unit (GRU)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Applications: text classification, language modeling, sequence-to-sequence learning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CNN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Specialized neural networks for processing grid-like data (e.g., images)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Convolutional layers: </a:t>
            </a:r>
            <a:r>
              <a:rPr lang="en-US" sz="1600" i="1" dirty="0"/>
              <a:t>learn local features in input data</a:t>
            </a:r>
            <a:r>
              <a:rPr lang="en-US" sz="1600" dirty="0"/>
              <a:t> (context)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Pooling layers: </a:t>
            </a:r>
            <a:r>
              <a:rPr lang="en-US" sz="1600" i="1" dirty="0"/>
              <a:t>reduce spatial dimensions </a:t>
            </a:r>
            <a:r>
              <a:rPr lang="en-US" sz="1600" dirty="0"/>
              <a:t>and enhance feature representations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u="sng" dirty="0"/>
              <a:t>Fully connected layers</a:t>
            </a:r>
            <a:r>
              <a:rPr lang="en-US" sz="1600" dirty="0"/>
              <a:t>: perform classification based on learned features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4572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927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	Let us look at a simple LLM to understand some of the internals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Thoughts on future…. </a:t>
            </a:r>
          </a:p>
        </p:txBody>
      </p:sp>
    </p:spTree>
    <p:extLst>
      <p:ext uri="{BB962C8B-B14F-4D97-AF65-F5344CB8AC3E}">
        <p14:creationId xmlns:p14="http://schemas.microsoft.com/office/powerpoint/2010/main" val="240782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590800"/>
            <a:ext cx="8686801" cy="1066800"/>
          </a:xfrm>
        </p:spPr>
        <p:txBody>
          <a:bodyPr/>
          <a:lstStyle/>
          <a:p>
            <a:r>
              <a:rPr lang="en-US" dirty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19832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AL/ML </a:t>
            </a:r>
          </a:p>
          <a:p>
            <a:r>
              <a:rPr lang="en-US" dirty="0"/>
              <a:t>Machine Learning Techniques </a:t>
            </a:r>
          </a:p>
          <a:p>
            <a:r>
              <a:rPr lang="en-US" dirty="0"/>
              <a:t>Deep Learning Techniques  </a:t>
            </a:r>
          </a:p>
          <a:p>
            <a:r>
              <a:rPr lang="en-US" dirty="0"/>
              <a:t>Demo of LLM  </a:t>
            </a:r>
          </a:p>
          <a:p>
            <a:r>
              <a:rPr lang="en-US" dirty="0"/>
              <a:t>Future of AL – thoughts </a:t>
            </a:r>
          </a:p>
          <a:p>
            <a:r>
              <a:rPr lang="en-US" dirty="0"/>
              <a:t>Questions?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AI, ML, &amp; GenAI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1" y="1828800"/>
            <a:ext cx="8686801" cy="4191000"/>
          </a:xfrm>
        </p:spPr>
        <p:txBody>
          <a:bodyPr/>
          <a:lstStyle/>
          <a:p>
            <a:r>
              <a:rPr lang="en-US" dirty="0"/>
              <a:t>What is Artificial Intelligence? </a:t>
            </a:r>
          </a:p>
          <a:p>
            <a:pPr marL="45720" indent="0">
              <a:buNone/>
            </a:pPr>
            <a:r>
              <a:rPr lang="en-US" sz="1600" dirty="0"/>
              <a:t>	“ability to learn or understand”…..</a:t>
            </a:r>
          </a:p>
          <a:p>
            <a:pPr marL="45720" indent="0">
              <a:buNone/>
            </a:pPr>
            <a:r>
              <a:rPr lang="en-US" sz="1600" dirty="0"/>
              <a:t>	“to think abstractly” …. “ability to reason” </a:t>
            </a:r>
          </a:p>
          <a:p>
            <a:pPr marL="45720" indent="0">
              <a:buNone/>
            </a:pPr>
            <a:endParaRPr lang="en-US" sz="1600" dirty="0"/>
          </a:p>
          <a:p>
            <a:r>
              <a:rPr lang="en-US" dirty="0"/>
              <a:t>How old is the concept of AI/ML?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1600" dirty="0"/>
              <a:t>10 to 15 years? 30 years? .. 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907152-1E01-2544-23E6-A35466BD4C2D}"/>
              </a:ext>
            </a:extLst>
          </p:cNvPr>
          <p:cNvGrpSpPr/>
          <p:nvPr/>
        </p:nvGrpSpPr>
        <p:grpSpPr>
          <a:xfrm>
            <a:off x="5637212" y="1676400"/>
            <a:ext cx="5445618" cy="2792611"/>
            <a:chOff x="5713412" y="1676400"/>
            <a:chExt cx="5445618" cy="27926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289C9D-C78F-5003-ACA5-B960FB2D9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5000"/>
            </a:blip>
            <a:stretch>
              <a:fillRect/>
            </a:stretch>
          </p:blipFill>
          <p:spPr>
            <a:xfrm>
              <a:off x="5713412" y="1676400"/>
              <a:ext cx="5445618" cy="2440901"/>
            </a:xfrm>
            <a:prstGeom prst="rect">
              <a:avLst/>
            </a:prstGeom>
            <a:ln>
              <a:solidFill>
                <a:srgbClr val="00A4A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A38D90-FA68-7E01-9722-AAAD2B91D611}"/>
                </a:ext>
              </a:extLst>
            </p:cNvPr>
            <p:cNvSpPr txBox="1"/>
            <p:nvPr/>
          </p:nvSpPr>
          <p:spPr>
            <a:xfrm>
              <a:off x="5789612" y="4222790"/>
              <a:ext cx="41148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sz="1000" dirty="0"/>
                <a:t>Source: </a:t>
              </a:r>
              <a:r>
                <a:rPr lang="en-US" sz="1000" dirty="0">
                  <a:hlinkClick r:id="rId3"/>
                </a:rPr>
                <a:t>https://www.merriam-webster.com/dictionary/intelligence</a:t>
              </a:r>
              <a:r>
                <a:rPr lang="en-US" sz="1000" dirty="0"/>
                <a:t> 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276014A-29AC-F56B-EE49-E2FEC0FAF06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2208212" y="4771055"/>
            <a:ext cx="6057900" cy="1248745"/>
          </a:xfrm>
          <a:prstGeom prst="rect">
            <a:avLst/>
          </a:prstGeom>
          <a:ln>
            <a:solidFill>
              <a:srgbClr val="00A4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machine learning&#10;&#10;Description automatically generated">
            <a:extLst>
              <a:ext uri="{FF2B5EF4-FFF2-40B4-BE49-F238E27FC236}">
                <a16:creationId xmlns:a16="http://schemas.microsoft.com/office/drawing/2014/main" id="{9EDC6946-C9F6-BDAE-5E07-C6086D6DE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00200"/>
            <a:ext cx="5800604" cy="323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115202"/>
            <a:ext cx="8686801" cy="1066800"/>
          </a:xfrm>
        </p:spPr>
        <p:txBody>
          <a:bodyPr>
            <a:normAutofit/>
          </a:bodyPr>
          <a:lstStyle/>
          <a:p>
            <a:r>
              <a:rPr lang="en-US" sz="2800" i="1" dirty="0"/>
              <a:t>AI, ML, Deep learning, Neural networks…</a:t>
            </a:r>
            <a:br>
              <a:rPr lang="en-US" sz="3200" i="1" dirty="0"/>
            </a:br>
            <a:r>
              <a:rPr lang="en-US" sz="3200" i="1" dirty="0"/>
              <a:t>                                    how are they related?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0" y="1333500"/>
            <a:ext cx="8686801" cy="41910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Many ways to organize the dynamic field of AI/ML 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Picture 6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16C9BB24-724E-4191-B441-F0BD8319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512934"/>
            <a:ext cx="6350000" cy="35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30" y="152400"/>
            <a:ext cx="8686801" cy="1066800"/>
          </a:xfrm>
        </p:spPr>
        <p:txBody>
          <a:bodyPr/>
          <a:lstStyle/>
          <a:p>
            <a:r>
              <a:rPr lang="en-US" dirty="0"/>
              <a:t>Key 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177" y="1172400"/>
            <a:ext cx="8686801" cy="4191000"/>
          </a:xfrm>
        </p:spPr>
        <p:txBody>
          <a:bodyPr/>
          <a:lstStyle/>
          <a:p>
            <a:pPr marL="45720" indent="0">
              <a:buNone/>
            </a:pPr>
            <a:r>
              <a:rPr lang="en-US" u="sng" dirty="0"/>
              <a:t>Vocabulary</a:t>
            </a:r>
            <a:r>
              <a:rPr lang="en-US" dirty="0"/>
              <a:t>  </a:t>
            </a:r>
          </a:p>
          <a:p>
            <a:pPr marL="45720" indent="0">
              <a:buNone/>
            </a:pPr>
            <a:r>
              <a:rPr lang="en-US" dirty="0"/>
              <a:t>	Attention, Reasoning, Comprehension, Perception, Learning, -- Cognitive computing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u="sng" dirty="0"/>
              <a:t>Cognition</a:t>
            </a:r>
            <a:r>
              <a:rPr lang="en-US" dirty="0"/>
              <a:t> - The mental action or process of </a:t>
            </a:r>
            <a:r>
              <a:rPr lang="en-US" i="1" dirty="0"/>
              <a:t>acquiring knowledge and understanding through thought, experience, and the senses</a:t>
            </a:r>
            <a:r>
              <a:rPr lang="en-US" dirty="0"/>
              <a:t>. [Oxford Dictionary]</a:t>
            </a:r>
          </a:p>
          <a:p>
            <a:pPr marL="45720" indent="0">
              <a:buNone/>
            </a:pPr>
            <a:r>
              <a:rPr lang="en-US" u="sng" dirty="0"/>
              <a:t>Machine learning</a:t>
            </a:r>
            <a:r>
              <a:rPr lang="en-US" dirty="0"/>
              <a:t>: </a:t>
            </a:r>
          </a:p>
          <a:p>
            <a:pPr marL="45720" indent="0">
              <a:buNone/>
            </a:pPr>
            <a:r>
              <a:rPr lang="en-US" dirty="0"/>
              <a:t>	Parametric learning vs. Non-parametric learning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06D2E-277F-F0A3-002F-A3926BA2262D}"/>
              </a:ext>
            </a:extLst>
          </p:cNvPr>
          <p:cNvSpPr txBox="1"/>
          <p:nvPr/>
        </p:nvSpPr>
        <p:spPr>
          <a:xfrm>
            <a:off x="1522412" y="4511933"/>
            <a:ext cx="8001000" cy="16312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91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0" scaled="0"/>
            <a:tileRect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 anchor="ctr" anchorCtr="1">
            <a:noAutofit/>
          </a:bodyPr>
          <a:lstStyle/>
          <a:p>
            <a:pPr>
              <a:spcAft>
                <a:spcPts val="1200"/>
              </a:spcAft>
            </a:pPr>
            <a:r>
              <a:rPr lang="en-US" sz="1400" u="sng" dirty="0"/>
              <a:t>Gradient descent</a:t>
            </a:r>
            <a:r>
              <a:rPr lang="en-US" sz="1400" dirty="0"/>
              <a:t>: iterative optimization algorithm used to minimize the loss function</a:t>
            </a:r>
          </a:p>
          <a:p>
            <a:pPr>
              <a:spcAft>
                <a:spcPts val="1200"/>
              </a:spcAft>
            </a:pPr>
            <a:r>
              <a:rPr lang="en-US" sz="1400" u="sng" dirty="0"/>
              <a:t>Loss function</a:t>
            </a:r>
            <a:r>
              <a:rPr lang="en-US" sz="1400" dirty="0"/>
              <a:t>: quantifies the difference between predictions and ground truth</a:t>
            </a:r>
          </a:p>
          <a:p>
            <a:pPr>
              <a:spcAft>
                <a:spcPts val="1200"/>
              </a:spcAft>
            </a:pPr>
            <a:r>
              <a:rPr lang="en-US" sz="1400" u="sng" dirty="0"/>
              <a:t>Backpropagation</a:t>
            </a:r>
            <a:r>
              <a:rPr lang="en-US" sz="1400" dirty="0"/>
              <a:t>: algorithm for computing gradients of the loss function with respect to network parameters</a:t>
            </a:r>
          </a:p>
          <a:p>
            <a:pPr>
              <a:spcAft>
                <a:spcPts val="1200"/>
              </a:spcAft>
            </a:pPr>
            <a:r>
              <a:rPr lang="en-US" sz="1400" u="sng" dirty="0"/>
              <a:t>Learning rate</a:t>
            </a:r>
            <a:r>
              <a:rPr lang="en-US" sz="1400" dirty="0"/>
              <a:t>: hyperparameter controlling the step size of gradient descent updates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</a:t>
            </a:r>
            <a:r>
              <a:rPr lang="en-US" sz="2400" dirty="0"/>
              <a:t> Parametric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144000" cy="419100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dirty="0"/>
              <a:t>Consider the equation for a straight line (Ax + By + C = 0).</a:t>
            </a:r>
          </a:p>
          <a:p>
            <a:pPr marL="45720" indent="0">
              <a:buNone/>
            </a:pPr>
            <a:r>
              <a:rPr lang="en-US" dirty="0"/>
              <a:t>There are two parameters that define the boundary for a given scenario (Yes/No). </a:t>
            </a:r>
          </a:p>
          <a:p>
            <a:pPr marL="45720" indent="0">
              <a:buNone/>
            </a:pPr>
            <a:r>
              <a:rPr lang="en-US" dirty="0"/>
              <a:t>When we use a Llama 2 trained on 7B, 13B, or 70B… it gives us the idea why it is expensive to train and build a good model. </a:t>
            </a:r>
          </a:p>
          <a:p>
            <a:pPr marL="45720" indent="0">
              <a:buNone/>
            </a:pPr>
            <a:r>
              <a:rPr lang="en-US" dirty="0"/>
              <a:t>Machine learning is an </a:t>
            </a:r>
            <a:r>
              <a:rPr lang="en-US" i="1" dirty="0"/>
              <a:t>optimization exercise</a:t>
            </a:r>
            <a:r>
              <a:rPr lang="en-US" dirty="0"/>
              <a:t>. </a:t>
            </a:r>
          </a:p>
          <a:p>
            <a:pPr marL="45720" indent="0">
              <a:buNone/>
            </a:pPr>
            <a:r>
              <a:rPr lang="en-US" dirty="0"/>
              <a:t>Gradient descent (and its variants) is the most common optimization algorithm used in ML.</a:t>
            </a:r>
          </a:p>
          <a:p>
            <a:pPr marL="45720" indent="0">
              <a:buNone/>
            </a:pPr>
            <a:r>
              <a:rPr lang="en-US" dirty="0"/>
              <a:t>        .. cost function, loss function, etc. Then we have regularization, etc. Minima/Maxima, etc.</a:t>
            </a:r>
          </a:p>
          <a:p>
            <a:pPr marL="45720" indent="0">
              <a:buNone/>
            </a:pPr>
            <a:r>
              <a:rPr lang="en-US" dirty="0"/>
              <a:t>The best examples are linear regression, logistic regression, etc.</a:t>
            </a:r>
          </a:p>
          <a:p>
            <a:pPr marL="45720" indent="0">
              <a:buNone/>
            </a:pPr>
            <a:endParaRPr lang="en-US" sz="900" dirty="0"/>
          </a:p>
          <a:p>
            <a:pPr marL="45720" indent="0">
              <a:buNone/>
            </a:pPr>
            <a:r>
              <a:rPr lang="en-US" b="1" dirty="0"/>
              <a:t>Fundamentally, the model tries to guess (predict) the output based on the input.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</a:t>
            </a:r>
            <a:r>
              <a:rPr lang="en-US" sz="2400" dirty="0"/>
              <a:t>Non-Parametric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144000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In a non-parametric model, there is no equation with parameters is supplied.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lnSpc>
                <a:spcPct val="150000"/>
              </a:lnSpc>
              <a:buNone/>
            </a:pPr>
            <a:r>
              <a:rPr lang="en-US" dirty="0"/>
              <a:t>The model is learned as part of the machine learning process. The algorithm needs to determine the model based on the training data.</a:t>
            </a:r>
          </a:p>
          <a:p>
            <a:pPr marL="4572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2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828800"/>
            <a:ext cx="9829800" cy="4191000"/>
          </a:xfrm>
        </p:spPr>
        <p:txBody>
          <a:bodyPr/>
          <a:lstStyle/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Structured data:  Table, list of stock prices, monitoring data from IOT device, etc. 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Unstructured data:  text, audio, video, images, etc.</a:t>
            </a:r>
          </a:p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Semi-structured data: With a structure, but the structure contains Unstructured data. example: XML, JSON, etc.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/>
              <a:t>Or as… 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Labeled data .. data with output.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Unlabeled data .. data without output. </a:t>
            </a:r>
          </a:p>
          <a:p>
            <a:pPr marL="365760" lvl="1" indent="0">
              <a:lnSpc>
                <a:spcPct val="100000"/>
              </a:lnSpc>
              <a:buNone/>
            </a:pPr>
            <a:r>
              <a:rPr lang="en-US" dirty="0"/>
              <a:t>   Can someone guess what these are? 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  <a:br>
              <a:rPr lang="en-US" dirty="0"/>
            </a:br>
            <a:r>
              <a:rPr lang="en-US" sz="2400" dirty="0"/>
              <a:t>(reference material)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u="sng" dirty="0"/>
              <a:t>Supervised – Regression</a:t>
            </a:r>
            <a:r>
              <a:rPr lang="en-US" sz="1600" dirty="0"/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Simple &amp; multiple linear regression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u="sng" dirty="0"/>
              <a:t>Supervised - Classification</a:t>
            </a:r>
            <a:r>
              <a:rPr lang="en-US" sz="1600" dirty="0"/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Naïve Bayes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Support Vector Machines (SVM)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Logistic Regression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u="sng" dirty="0"/>
              <a:t>Supervised - Both</a:t>
            </a:r>
            <a:r>
              <a:rPr lang="en-US" sz="1600" dirty="0"/>
              <a:t>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Decision trees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Random forest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Neural Networks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K Nearest Neighbors (KNN)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</a:t>
            </a:r>
            <a:r>
              <a:rPr lang="en-US" sz="1600" dirty="0" err="1"/>
              <a:t>ExtraTrees</a:t>
            </a:r>
            <a:endParaRPr lang="en-US" sz="16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Generalized Linear/Additive Models (GLM/GAM)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u="sng" dirty="0"/>
              <a:t>Unsupervised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K-Mean 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Principle Component Analysis (PCA)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Hidden Markov Models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 - Gaussian Mixture Model</a:t>
            </a:r>
          </a:p>
        </p:txBody>
      </p:sp>
    </p:spTree>
    <p:extLst>
      <p:ext uri="{BB962C8B-B14F-4D97-AF65-F5344CB8AC3E}">
        <p14:creationId xmlns:p14="http://schemas.microsoft.com/office/powerpoint/2010/main" val="382053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476</TotalTime>
  <Words>768</Words>
  <Application>Microsoft Macintosh PowerPoint</Application>
  <PresentationFormat>Custom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Palatino Linotype</vt:lpstr>
      <vt:lpstr>Wingdings</vt:lpstr>
      <vt:lpstr>Business strategy presentation</vt:lpstr>
      <vt:lpstr>Artificial Intelligence &amp; GenAI </vt:lpstr>
      <vt:lpstr>General outline</vt:lpstr>
      <vt:lpstr>Introduction to AI, ML, &amp; GenAI </vt:lpstr>
      <vt:lpstr>AI, ML, Deep learning, Neural networks…                                     how are they related?</vt:lpstr>
      <vt:lpstr>Key terminology </vt:lpstr>
      <vt:lpstr>ML:  Parametric learning</vt:lpstr>
      <vt:lpstr>ML: Non-Parametric learning</vt:lpstr>
      <vt:lpstr>Classification of Data </vt:lpstr>
      <vt:lpstr>Machine Learning Algorithms (reference material) </vt:lpstr>
      <vt:lpstr>Deep Learning Algorithms (reference material) </vt:lpstr>
      <vt:lpstr>Deep learning – RNN &amp; CNN</vt:lpstr>
      <vt:lpstr>Demo time…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&amp; GenAI </dc:title>
  <dc:creator>Swamy Sivasubramaniyan</dc:creator>
  <cp:lastModifiedBy>Swamy Sivasubramaniyan</cp:lastModifiedBy>
  <cp:revision>7</cp:revision>
  <dcterms:created xsi:type="dcterms:W3CDTF">2024-03-21T20:06:57Z</dcterms:created>
  <dcterms:modified xsi:type="dcterms:W3CDTF">2024-03-22T04:03:27Z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