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8" r:id="rId10"/>
    <p:sldId id="267" r:id="rId11"/>
    <p:sldId id="266" r:id="rId12"/>
    <p:sldId id="265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3" autoAdjust="0"/>
    <p:restoredTop sz="96327" autoAdjust="0"/>
  </p:normalViewPr>
  <p:slideViewPr>
    <p:cSldViewPr showGuides="1">
      <p:cViewPr varScale="1">
        <p:scale>
          <a:sx n="111" d="100"/>
          <a:sy n="111" d="100"/>
        </p:scale>
        <p:origin x="224" y="936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3/21/24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3/21/24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3/21/24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3/21/24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3/21/24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3/21/24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3/21/24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3/21/24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3/21/24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3/21/24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3/21/24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3/21/24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3/21/24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riam-webster.com/dictionary/intelligenc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638798" cy="2514601"/>
          </a:xfrm>
        </p:spPr>
        <p:txBody>
          <a:bodyPr/>
          <a:lstStyle/>
          <a:p>
            <a:r>
              <a:rPr lang="en-US" dirty="0"/>
              <a:t>Artificial Intelligence &amp; GenAI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 on GenAI </a:t>
            </a: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 one or more of the strategies.</a:t>
            </a:r>
          </a:p>
          <a:p>
            <a:r>
              <a:rPr lang="en-US" dirty="0"/>
              <a:t>Summarize the results if things go as proposed.</a:t>
            </a:r>
          </a:p>
          <a:p>
            <a:r>
              <a:rPr lang="en-US" dirty="0"/>
              <a:t>What to do next.</a:t>
            </a:r>
          </a:p>
          <a:p>
            <a:r>
              <a:rPr lang="en-US" dirty="0"/>
              <a:t>Identify action items.</a:t>
            </a:r>
          </a:p>
        </p:txBody>
      </p:sp>
    </p:spTree>
    <p:extLst>
      <p:ext uri="{BB962C8B-B14F-4D97-AF65-F5344CB8AC3E}">
        <p14:creationId xmlns:p14="http://schemas.microsoft.com/office/powerpoint/2010/main" val="2439270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 one or more of the strategies.</a:t>
            </a:r>
          </a:p>
          <a:p>
            <a:r>
              <a:rPr lang="en-US" dirty="0"/>
              <a:t>Summarize the results if things go as proposed.</a:t>
            </a:r>
          </a:p>
          <a:p>
            <a:r>
              <a:rPr lang="en-US" dirty="0"/>
              <a:t>What to do next.</a:t>
            </a:r>
          </a:p>
          <a:p>
            <a:r>
              <a:rPr lang="en-US" dirty="0"/>
              <a:t>Identify action items.</a:t>
            </a:r>
          </a:p>
        </p:txBody>
      </p:sp>
    </p:spTree>
    <p:extLst>
      <p:ext uri="{BB962C8B-B14F-4D97-AF65-F5344CB8AC3E}">
        <p14:creationId xmlns:p14="http://schemas.microsoft.com/office/powerpoint/2010/main" val="2407826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 one or more of the strategies.</a:t>
            </a:r>
          </a:p>
          <a:p>
            <a:r>
              <a:rPr lang="en-US" dirty="0"/>
              <a:t>Summarize the results if things go as proposed.</a:t>
            </a:r>
          </a:p>
          <a:p>
            <a:r>
              <a:rPr lang="en-US" dirty="0"/>
              <a:t>What to do next.</a:t>
            </a:r>
          </a:p>
          <a:p>
            <a:r>
              <a:rPr lang="en-US" dirty="0"/>
              <a:t>Identify action items.</a:t>
            </a:r>
          </a:p>
        </p:txBody>
      </p:sp>
    </p:spTree>
    <p:extLst>
      <p:ext uri="{BB962C8B-B14F-4D97-AF65-F5344CB8AC3E}">
        <p14:creationId xmlns:p14="http://schemas.microsoft.com/office/powerpoint/2010/main" val="2198329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AL/ML </a:t>
            </a:r>
          </a:p>
          <a:p>
            <a:r>
              <a:rPr lang="en-US" dirty="0"/>
              <a:t>Machine Learning Techniques </a:t>
            </a:r>
          </a:p>
          <a:p>
            <a:r>
              <a:rPr lang="en-US" dirty="0"/>
              <a:t>Transformer, what is that? </a:t>
            </a:r>
          </a:p>
          <a:p>
            <a:r>
              <a:rPr lang="en-US" dirty="0"/>
              <a:t>Generative AI </a:t>
            </a:r>
          </a:p>
          <a:p>
            <a:r>
              <a:rPr lang="en-US" dirty="0"/>
              <a:t>Future of AL – thoughts </a:t>
            </a:r>
          </a:p>
          <a:p>
            <a:r>
              <a:rPr lang="en-US" dirty="0"/>
              <a:t>Questions?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AI, ML, &amp; GenAI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1" y="1828800"/>
            <a:ext cx="8686801" cy="4191000"/>
          </a:xfrm>
        </p:spPr>
        <p:txBody>
          <a:bodyPr/>
          <a:lstStyle/>
          <a:p>
            <a:r>
              <a:rPr lang="en-US" dirty="0"/>
              <a:t>What is Artificial Intelligence? </a:t>
            </a:r>
          </a:p>
          <a:p>
            <a:pPr marL="45720" indent="0">
              <a:buNone/>
            </a:pPr>
            <a:r>
              <a:rPr lang="en-US" sz="1600" dirty="0"/>
              <a:t>	“ability to learn or understand”…..</a:t>
            </a:r>
          </a:p>
          <a:p>
            <a:pPr marL="45720" indent="0">
              <a:buNone/>
            </a:pPr>
            <a:r>
              <a:rPr lang="en-US" sz="1600" dirty="0"/>
              <a:t>	“to think abstractly” …. “ability to reason” </a:t>
            </a:r>
          </a:p>
          <a:p>
            <a:pPr marL="45720" indent="0">
              <a:buNone/>
            </a:pPr>
            <a:endParaRPr lang="en-US" sz="1600" dirty="0"/>
          </a:p>
          <a:p>
            <a:r>
              <a:rPr lang="en-US" dirty="0"/>
              <a:t>How old is the concept of AI/ML? 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sz="1600" dirty="0"/>
              <a:t>10 to 15 years? 30 years? .. 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0907152-1E01-2544-23E6-A35466BD4C2D}"/>
              </a:ext>
            </a:extLst>
          </p:cNvPr>
          <p:cNvGrpSpPr/>
          <p:nvPr/>
        </p:nvGrpSpPr>
        <p:grpSpPr>
          <a:xfrm>
            <a:off x="5637212" y="1676400"/>
            <a:ext cx="5445618" cy="2792611"/>
            <a:chOff x="5713412" y="1676400"/>
            <a:chExt cx="5445618" cy="279261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B289C9D-C78F-5003-ACA5-B960FB2D9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5000"/>
            </a:blip>
            <a:stretch>
              <a:fillRect/>
            </a:stretch>
          </p:blipFill>
          <p:spPr>
            <a:xfrm>
              <a:off x="5713412" y="1676400"/>
              <a:ext cx="5445618" cy="2440901"/>
            </a:xfrm>
            <a:prstGeom prst="rect">
              <a:avLst/>
            </a:prstGeom>
            <a:ln>
              <a:solidFill>
                <a:srgbClr val="00A4A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A38D90-FA68-7E01-9722-AAAD2B91D611}"/>
                </a:ext>
              </a:extLst>
            </p:cNvPr>
            <p:cNvSpPr txBox="1"/>
            <p:nvPr/>
          </p:nvSpPr>
          <p:spPr>
            <a:xfrm>
              <a:off x="5789612" y="4222790"/>
              <a:ext cx="41148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sz="1000" dirty="0"/>
                <a:t>Source: </a:t>
              </a:r>
              <a:r>
                <a:rPr lang="en-US" sz="1000" dirty="0">
                  <a:hlinkClick r:id="rId3"/>
                </a:rPr>
                <a:t>https://www.merriam-webster.com/dictionary/intelligence</a:t>
              </a:r>
              <a:r>
                <a:rPr lang="en-US" sz="1000" dirty="0"/>
                <a:t> 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276014A-29AC-F56B-EE49-E2FEC0FAF06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4000"/>
          </a:blip>
          <a:stretch>
            <a:fillRect/>
          </a:stretch>
        </p:blipFill>
        <p:spPr>
          <a:xfrm>
            <a:off x="2208212" y="4771055"/>
            <a:ext cx="6057900" cy="1248745"/>
          </a:xfrm>
          <a:prstGeom prst="rect">
            <a:avLst/>
          </a:prstGeom>
          <a:ln>
            <a:solidFill>
              <a:srgbClr val="00A4A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115202"/>
            <a:ext cx="8686801" cy="1066800"/>
          </a:xfrm>
        </p:spPr>
        <p:txBody>
          <a:bodyPr/>
          <a:lstStyle/>
          <a:p>
            <a:r>
              <a:rPr lang="en-US" dirty="0"/>
              <a:t>Today’s </a:t>
            </a:r>
            <a:r>
              <a:rPr lang="en-US" i="1" dirty="0"/>
              <a:t>lay of the land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0" y="1333500"/>
            <a:ext cx="8686801" cy="4191000"/>
          </a:xfrm>
        </p:spPr>
        <p:txBody>
          <a:bodyPr/>
          <a:lstStyle/>
          <a:p>
            <a:r>
              <a:rPr lang="en-US" dirty="0"/>
              <a:t>Many ways to structure the dynamic field of AI/ML 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5" name="Picture 4" descr="A diagram of machine learning&#10;&#10;Description automatically generated">
            <a:extLst>
              <a:ext uri="{FF2B5EF4-FFF2-40B4-BE49-F238E27FC236}">
                <a16:creationId xmlns:a16="http://schemas.microsoft.com/office/drawing/2014/main" id="{9EDC6946-C9F6-BDAE-5E07-C6086D6DE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2" y="1333501"/>
            <a:ext cx="5800604" cy="3238500"/>
          </a:xfrm>
          <a:prstGeom prst="rect">
            <a:avLst/>
          </a:prstGeom>
        </p:spPr>
      </p:pic>
      <p:pic>
        <p:nvPicPr>
          <p:cNvPr id="7" name="Picture 6" descr="A diagram of a machine learning&#10;&#10;Description automatically generated">
            <a:extLst>
              <a:ext uri="{FF2B5EF4-FFF2-40B4-BE49-F238E27FC236}">
                <a16:creationId xmlns:a16="http://schemas.microsoft.com/office/drawing/2014/main" id="{16C9BB24-724E-4191-B441-F0BD8319B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2512934"/>
            <a:ext cx="6350000" cy="357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730" y="152400"/>
            <a:ext cx="8686801" cy="1066800"/>
          </a:xfrm>
        </p:spPr>
        <p:txBody>
          <a:bodyPr/>
          <a:lstStyle/>
          <a:p>
            <a:r>
              <a:rPr lang="en-US" dirty="0"/>
              <a:t>Key terminology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177" y="1172400"/>
            <a:ext cx="8686801" cy="4191000"/>
          </a:xfrm>
        </p:spPr>
        <p:txBody>
          <a:bodyPr/>
          <a:lstStyle/>
          <a:p>
            <a:pPr marL="45720" indent="0">
              <a:buNone/>
            </a:pPr>
            <a:r>
              <a:rPr lang="en-US" u="sng" dirty="0"/>
              <a:t>Vocabulary</a:t>
            </a:r>
            <a:r>
              <a:rPr lang="en-US" dirty="0"/>
              <a:t>  </a:t>
            </a:r>
          </a:p>
          <a:p>
            <a:pPr marL="45720" indent="0">
              <a:buNone/>
            </a:pPr>
            <a:r>
              <a:rPr lang="en-US" dirty="0"/>
              <a:t>	Attention, Reasoning, Comprehension, Perception, Learning, -- Cognitive computing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u="sng" dirty="0"/>
              <a:t>Cognition</a:t>
            </a:r>
            <a:r>
              <a:rPr lang="en-US" dirty="0"/>
              <a:t> - The mental action or process of </a:t>
            </a:r>
            <a:r>
              <a:rPr lang="en-US" i="1" dirty="0"/>
              <a:t>acquiring knowledge and understanding through thought, experience, and the senses</a:t>
            </a:r>
            <a:r>
              <a:rPr lang="en-US" dirty="0"/>
              <a:t>. [Oxford Dictionary]</a:t>
            </a:r>
          </a:p>
          <a:p>
            <a:pPr marL="45720" indent="0">
              <a:buNone/>
            </a:pPr>
            <a:r>
              <a:rPr lang="en-US" u="sng" dirty="0"/>
              <a:t>Machine learning</a:t>
            </a:r>
            <a:r>
              <a:rPr lang="en-US" dirty="0"/>
              <a:t>: </a:t>
            </a:r>
          </a:p>
          <a:p>
            <a:pPr marL="45720" indent="0">
              <a:buNone/>
            </a:pPr>
            <a:r>
              <a:rPr lang="en-US" dirty="0"/>
              <a:t>	Parametric learning vs. Non-parametric learning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C06D2E-277F-F0A3-002F-A3926BA2262D}"/>
              </a:ext>
            </a:extLst>
          </p:cNvPr>
          <p:cNvSpPr txBox="1"/>
          <p:nvPr/>
        </p:nvSpPr>
        <p:spPr>
          <a:xfrm>
            <a:off x="1522412" y="4511933"/>
            <a:ext cx="8001000" cy="163121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91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0" scaled="0"/>
            <a:tileRect/>
          </a:gra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 anchor="ctr" anchorCtr="1">
            <a:noAutofit/>
          </a:bodyPr>
          <a:lstStyle/>
          <a:p>
            <a:pPr>
              <a:spcAft>
                <a:spcPts val="1200"/>
              </a:spcAft>
            </a:pPr>
            <a:r>
              <a:rPr lang="en-US" sz="1400" u="sng" dirty="0"/>
              <a:t>Gradient descent</a:t>
            </a:r>
            <a:r>
              <a:rPr lang="en-US" sz="1400" dirty="0"/>
              <a:t>: iterative optimization algorithm used to minimize the loss function</a:t>
            </a:r>
          </a:p>
          <a:p>
            <a:pPr>
              <a:spcAft>
                <a:spcPts val="1200"/>
              </a:spcAft>
            </a:pPr>
            <a:r>
              <a:rPr lang="en-US" sz="1400" u="sng" dirty="0"/>
              <a:t>Loss function</a:t>
            </a:r>
            <a:r>
              <a:rPr lang="en-US" sz="1400" dirty="0"/>
              <a:t>: quantifies the difference between predictions and ground truth</a:t>
            </a:r>
          </a:p>
          <a:p>
            <a:pPr>
              <a:spcAft>
                <a:spcPts val="1200"/>
              </a:spcAft>
            </a:pPr>
            <a:r>
              <a:rPr lang="en-US" sz="1400" u="sng" dirty="0"/>
              <a:t>Backpropagation</a:t>
            </a:r>
            <a:r>
              <a:rPr lang="en-US" sz="1400" dirty="0"/>
              <a:t>: algorithm for computing gradients of the loss function with respect to network parameters</a:t>
            </a:r>
          </a:p>
          <a:p>
            <a:pPr>
              <a:spcAft>
                <a:spcPts val="1200"/>
              </a:spcAft>
            </a:pPr>
            <a:r>
              <a:rPr lang="en-US" sz="1400" u="sng" dirty="0"/>
              <a:t>Learning rate</a:t>
            </a:r>
            <a:r>
              <a:rPr lang="en-US" sz="1400" dirty="0"/>
              <a:t>: hyperparameter controlling the step size of gradient descent updates</a:t>
            </a:r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ML: </a:t>
            </a:r>
            <a:r>
              <a:rPr lang="en-US" sz="2400" dirty="0"/>
              <a:t> Parametric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144000" cy="4191000"/>
          </a:xfrm>
        </p:spPr>
        <p:txBody>
          <a:bodyPr>
            <a:normAutofit fontScale="85000" lnSpcReduction="10000"/>
          </a:bodyPr>
          <a:lstStyle/>
          <a:p>
            <a:pPr marL="45720" indent="0">
              <a:buNone/>
            </a:pPr>
            <a:r>
              <a:rPr lang="en-US" dirty="0"/>
              <a:t>Consider the equation for a straight line (Ax + By + C = 0).</a:t>
            </a:r>
          </a:p>
          <a:p>
            <a:pPr marL="45720" indent="0">
              <a:buNone/>
            </a:pPr>
            <a:r>
              <a:rPr lang="en-US" dirty="0"/>
              <a:t>There are two parameters that define the boundary for a given scenario (Yes/No). </a:t>
            </a:r>
          </a:p>
          <a:p>
            <a:pPr marL="45720" indent="0">
              <a:buNone/>
            </a:pPr>
            <a:r>
              <a:rPr lang="en-US" dirty="0"/>
              <a:t>When we use a Llama 2 trained on 7B, 13B, or 70B… it gives us the idea why it is expensive to train and build a good model. </a:t>
            </a:r>
          </a:p>
          <a:p>
            <a:pPr marL="45720" indent="0">
              <a:buNone/>
            </a:pPr>
            <a:r>
              <a:rPr lang="en-US" dirty="0"/>
              <a:t>Machine learning is an </a:t>
            </a:r>
            <a:r>
              <a:rPr lang="en-US" i="1" dirty="0"/>
              <a:t>optimization exercise</a:t>
            </a:r>
            <a:r>
              <a:rPr lang="en-US" dirty="0"/>
              <a:t>. </a:t>
            </a:r>
          </a:p>
          <a:p>
            <a:pPr marL="45720" indent="0">
              <a:buNone/>
            </a:pPr>
            <a:r>
              <a:rPr lang="en-US" dirty="0"/>
              <a:t>Gradient descent (and its variants) is the most common optimization algorithm used in ML.</a:t>
            </a:r>
          </a:p>
          <a:p>
            <a:pPr marL="45720" indent="0">
              <a:buNone/>
            </a:pPr>
            <a:r>
              <a:rPr lang="en-US" dirty="0"/>
              <a:t>        .. cost function, loss function, etc. Then we have regularization, etc. Minima/Maxima, etc.</a:t>
            </a:r>
          </a:p>
          <a:p>
            <a:pPr marL="45720" indent="0">
              <a:buNone/>
            </a:pPr>
            <a:r>
              <a:rPr lang="en-US" dirty="0"/>
              <a:t>The best examples are linear regression, logistic regression, etc.</a:t>
            </a:r>
          </a:p>
          <a:p>
            <a:pPr marL="45720" indent="0">
              <a:buNone/>
            </a:pPr>
            <a:endParaRPr lang="en-US" sz="900" dirty="0"/>
          </a:p>
          <a:p>
            <a:pPr marL="45720" indent="0">
              <a:buNone/>
            </a:pPr>
            <a:r>
              <a:rPr lang="en-US" b="1" dirty="0"/>
              <a:t>Fundamentally, the model tries to guess (predict) the output based on the input.</a:t>
            </a:r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ML: </a:t>
            </a:r>
            <a:r>
              <a:rPr lang="en-US" sz="2400" dirty="0"/>
              <a:t>Non-Parametric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144000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In a non-parametric model, there is no equation with parameters is supplied. 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lnSpc>
                <a:spcPct val="150000"/>
              </a:lnSpc>
              <a:buNone/>
            </a:pPr>
            <a:r>
              <a:rPr lang="en-US" dirty="0"/>
              <a:t>The model is learned as part of the machine learning process. The algorithm needs to determine the model based on the training data.</a:t>
            </a:r>
          </a:p>
          <a:p>
            <a:pPr marL="4572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21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012" y="1828800"/>
            <a:ext cx="9829800" cy="4191000"/>
          </a:xfrm>
        </p:spPr>
        <p:txBody>
          <a:bodyPr/>
          <a:lstStyle/>
          <a:p>
            <a:pPr marL="50292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Structured data:  Table, list of stock prices, monitoring data from IOT device, etc. </a:t>
            </a:r>
          </a:p>
          <a:p>
            <a:pPr marL="50292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Unstructured data:  text, audio, video, images, etc.</a:t>
            </a:r>
          </a:p>
          <a:p>
            <a:pPr marL="50292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Semi-structured data: With a structure, but the structure contains Unstructured data. example: XML, JSON, etc.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/>
              <a:t>Or as… 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Labeled data .. data with output.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Unlabeled data .. data without output. </a:t>
            </a:r>
          </a:p>
          <a:p>
            <a:pPr marL="365760" lvl="1" indent="0">
              <a:lnSpc>
                <a:spcPct val="100000"/>
              </a:lnSpc>
              <a:buNone/>
            </a:pPr>
            <a:r>
              <a:rPr lang="en-US" dirty="0"/>
              <a:t>   Can someone guess what these are? </a:t>
            </a:r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 one or more of the strategies.</a:t>
            </a:r>
          </a:p>
          <a:p>
            <a:r>
              <a:rPr lang="en-US" dirty="0"/>
              <a:t>Summarize the results if things go as proposed.</a:t>
            </a:r>
          </a:p>
          <a:p>
            <a:r>
              <a:rPr lang="en-US" dirty="0"/>
              <a:t>What to do next.</a:t>
            </a:r>
          </a:p>
          <a:p>
            <a:r>
              <a:rPr lang="en-US" dirty="0"/>
              <a:t>Identify action items.</a:t>
            </a:r>
          </a:p>
        </p:txBody>
      </p:sp>
    </p:spTree>
    <p:extLst>
      <p:ext uri="{BB962C8B-B14F-4D97-AF65-F5344CB8AC3E}">
        <p14:creationId xmlns:p14="http://schemas.microsoft.com/office/powerpoint/2010/main" val="3820535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</Template>
  <TotalTime>402</TotalTime>
  <Words>595</Words>
  <Application>Microsoft Macintosh PowerPoint</Application>
  <PresentationFormat>Custom</PresentationFormat>
  <Paragraphs>72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Palatino Linotype</vt:lpstr>
      <vt:lpstr>Wingdings</vt:lpstr>
      <vt:lpstr>Business strategy presentation</vt:lpstr>
      <vt:lpstr>Artificial Intelligence &amp; GenAI </vt:lpstr>
      <vt:lpstr>General outline</vt:lpstr>
      <vt:lpstr>Introduction to AI, ML, &amp; GenAI </vt:lpstr>
      <vt:lpstr>Today’s lay of the land</vt:lpstr>
      <vt:lpstr>Key terminology </vt:lpstr>
      <vt:lpstr>ML:  Parametric learning</vt:lpstr>
      <vt:lpstr>ML: Non-Parametric learning</vt:lpstr>
      <vt:lpstr>Classification of Data </vt:lpstr>
      <vt:lpstr>Recommendation</vt:lpstr>
      <vt:lpstr>Recommendation</vt:lpstr>
      <vt:lpstr>Recommendation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&amp; GenAI </dc:title>
  <dc:creator>Swamy Sivasubramaniyan</dc:creator>
  <cp:lastModifiedBy>Swamy Sivasubramaniyan</cp:lastModifiedBy>
  <cp:revision>5</cp:revision>
  <dcterms:created xsi:type="dcterms:W3CDTF">2024-03-21T20:06:57Z</dcterms:created>
  <dcterms:modified xsi:type="dcterms:W3CDTF">2024-03-22T02:49:49Z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