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4"/>
  </p:notesMasterIdLst>
  <p:sldIdLst>
    <p:sldId id="270" r:id="rId2"/>
    <p:sldId id="266" r:id="rId3"/>
    <p:sldId id="280" r:id="rId4"/>
    <p:sldId id="258" r:id="rId5"/>
    <p:sldId id="268" r:id="rId6"/>
    <p:sldId id="260" r:id="rId7"/>
    <p:sldId id="271" r:id="rId8"/>
    <p:sldId id="274" r:id="rId9"/>
    <p:sldId id="267" r:id="rId10"/>
    <p:sldId id="275" r:id="rId11"/>
    <p:sldId id="261" r:id="rId12"/>
    <p:sldId id="276" r:id="rId13"/>
    <p:sldId id="277" r:id="rId14"/>
    <p:sldId id="269" r:id="rId15"/>
    <p:sldId id="278" r:id="rId16"/>
    <p:sldId id="259" r:id="rId17"/>
    <p:sldId id="264" r:id="rId18"/>
    <p:sldId id="279" r:id="rId19"/>
    <p:sldId id="265" r:id="rId20"/>
    <p:sldId id="257" r:id="rId21"/>
    <p:sldId id="263" r:id="rId22"/>
    <p:sldId id="256" r:id="rId23"/>
  </p:sldIdLst>
  <p:sldSz cx="18288000" cy="10287000"/>
  <p:notesSz cx="10287000" cy="18288000"/>
  <p:embeddedFontLst>
    <p:embeddedFont>
      <p:font typeface="프리젠테이션 2 ExtraLight" pitchFamily="2" charset="-127"/>
      <p:regular r:id="rId25"/>
    </p:embeddedFont>
    <p:embeddedFont>
      <p:font typeface="프리젠테이션 3 Light" pitchFamily="2" charset="-127"/>
      <p:regular r:id="rId26"/>
    </p:embeddedFont>
    <p:embeddedFont>
      <p:font typeface="프리젠테이션 4 Regular" pitchFamily="2" charset="-127"/>
      <p:regular r:id="rId27"/>
    </p:embeddedFont>
    <p:embeddedFont>
      <p:font typeface="프리젠테이션 5 Medium" pitchFamily="2" charset="-127"/>
      <p:regular r:id="rId28"/>
    </p:embeddedFont>
    <p:embeddedFont>
      <p:font typeface="프리젠테이션 6 SemiBold" pitchFamily="2" charset="-127"/>
      <p:bold r:id="rId29"/>
    </p:embeddedFont>
    <p:embeddedFont>
      <p:font typeface="프리젠테이션 7 Bold" pitchFamily="2" charset="-127"/>
      <p:bold r:id="rId30"/>
    </p:embeddedFont>
    <p:embeddedFont>
      <p:font typeface="프리젠테이션 8 ExtraBold" pitchFamily="2" charset="-127"/>
      <p:bold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3935"/>
    <a:srgbClr val="2F80ED"/>
    <a:srgbClr val="FFFFFF"/>
    <a:srgbClr val="EAF4FF"/>
    <a:srgbClr val="5F70BE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026" autoAdjust="0"/>
  </p:normalViewPr>
  <p:slideViewPr>
    <p:cSldViewPr snapToGrid="0" snapToObjects="1">
      <p:cViewPr varScale="1">
        <p:scale>
          <a:sx n="54" d="100"/>
          <a:sy n="54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53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D6D1-3517-61C4-502E-DF4CB0AB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E166F-3A5E-9DA7-C3EC-A82794868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D4F738-B62E-409C-24A9-1309973DB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73B88-2A1C-71A9-C710-78058C556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0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9BFF0-1728-2948-07D5-DF2FBD99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EB9A7-9FC3-8DC6-2888-997090A08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AC9DA-BC9F-FEA9-7443-22537DEC3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A6264-035F-3752-0ED7-BB0872555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2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53264-ACEE-3BB8-C1AB-34EB997D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44E5C-1782-746A-474B-B317F9E71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7281E-2785-2324-C326-A8AAD83EA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AF929-089B-8D4E-D45B-0644A3048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60C4C-178F-A838-AF93-6B4F7143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25A1A-59F0-2EB1-323F-75DA462D1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21835-E74E-E0D3-9EF7-0D0384699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5EE4-7664-C2CE-2EFD-31015732A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8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1B83B-FDE7-52BF-8F29-307AE859C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A3B21-5584-AB3A-A9D8-3EB7826D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C0736-5989-AD4B-0B7F-3714F550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1FBA-57D9-1447-9401-0100D84F3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23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28868-0989-32AB-5C46-3232E505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9ECEE-2E12-6A1A-6A6A-F43347588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2FB5B-E04B-6FC2-9121-4F716D1CC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B7C96-7538-1C6E-E343-ADA39A229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5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AF2CE-CE06-40EE-69AF-7DFAE1821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E0A56-BED7-941D-6773-5F127F1A5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69CEC7-B064-3A03-62BA-316E44D2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74F34-9073-03CF-7A5B-68B07B898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6CAA8-9EFC-7777-A58A-81E295B33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69987-574F-D920-3EC9-1C785CDA6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B7570-8452-701F-7028-BFC626C2F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01DB3-048F-BC82-09CE-60669EA9B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17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youtube-clone-qu-giie.onrender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sv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7.sv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353300" y="5706295"/>
            <a:ext cx="3581400" cy="190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23043" y="5192393"/>
            <a:ext cx="2441914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3000" b="1" kern="0" spc="30" dirty="0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  <a:cs typeface="Noto Sans KR Bold" pitchFamily="34" charset="-120"/>
              </a:rPr>
              <a:t>Query Union</a:t>
            </a:r>
            <a:endParaRPr lang="en-US" sz="30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62084" y="6005900"/>
            <a:ext cx="156383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ko-KR" altLang="en-US" sz="2400" kern="0" spc="-150" dirty="0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</a:rPr>
              <a:t>팀장</a:t>
            </a:r>
            <a:r>
              <a:rPr lang="en-US" altLang="ko-KR" sz="2400" kern="0" spc="-150" dirty="0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</a:rPr>
              <a:t>:  </a:t>
            </a:r>
            <a:r>
              <a:rPr lang="ko-KR" altLang="en-US" sz="2400" kern="0" spc="-150" dirty="0" err="1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</a:rPr>
              <a:t>조권호</a:t>
            </a:r>
            <a:endParaRPr lang="en-US" sz="2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8362085" y="6607104"/>
            <a:ext cx="156383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ko-KR" altLang="en-US" sz="2400" kern="0" spc="-150" dirty="0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</a:rPr>
              <a:t>권정연</a:t>
            </a:r>
            <a:endParaRPr lang="en-US" sz="2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8225287" y="7118856"/>
            <a:ext cx="183742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ko-KR" altLang="en-US" sz="2400" kern="0" spc="-150" dirty="0" err="1">
                <a:solidFill>
                  <a:srgbClr val="FFFFFF"/>
                </a:solidFill>
                <a:latin typeface="프리젠테이션 4 Regular" pitchFamily="2" charset="-127"/>
                <a:ea typeface="프리젠테이션 4 Regular" pitchFamily="2" charset="-127"/>
              </a:rPr>
              <a:t>유동혁</a:t>
            </a:r>
            <a:endParaRPr lang="en-US" sz="24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91308" y="4238864"/>
            <a:ext cx="6705380" cy="526371"/>
          </a:xfrm>
          <a:prstGeom prst="rect">
            <a:avLst/>
          </a:prstGeom>
          <a:noFill/>
          <a:ln/>
          <a:effectLst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ko-KR" altLang="en-US" sz="2800" dirty="0">
                <a:solidFill>
                  <a:schemeClr val="bg2">
                    <a:lumMod val="75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    영상 추천 </a:t>
            </a:r>
            <a:r>
              <a:rPr lang="en-US" altLang="ko-KR" sz="2800" dirty="0">
                <a:solidFill>
                  <a:schemeClr val="bg2">
                    <a:lumMod val="75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YOUTUBE CLONE PAGE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0CA3F3-7162-ED83-E2CA-2E24ABB298B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9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  <a14:imgEffect>
                      <a14:saturation sat="68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3895" y="4336919"/>
            <a:ext cx="365400" cy="252000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1DE472-364A-80C5-6BB5-628B0E6E5888}"/>
              </a:ext>
            </a:extLst>
          </p:cNvPr>
          <p:cNvSpPr txBox="1"/>
          <p:nvPr/>
        </p:nvSpPr>
        <p:spPr>
          <a:xfrm>
            <a:off x="6008913" y="2966054"/>
            <a:ext cx="62701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err="1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rPr>
              <a:t>EST</a:t>
            </a:r>
            <a:r>
              <a:rPr lang="en-US" altLang="ko-KR" sz="8800" dirty="0" err="1">
                <a:solidFill>
                  <a:schemeClr val="bg1"/>
                </a:solidFill>
                <a:latin typeface="프리젠테이션 7 Bold" pitchFamily="2" charset="-127"/>
                <a:ea typeface="프리젠테이션 7 Bold" pitchFamily="2" charset="-127"/>
              </a:rPr>
              <a:t>ube</a:t>
            </a:r>
            <a:endParaRPr lang="ko-KR" altLang="en-US" sz="8800" dirty="0">
              <a:solidFill>
                <a:schemeClr val="bg1"/>
              </a:solidFill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2F7DA-D910-D150-3AB8-C15971EA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44D5FC0-3BDF-BC2A-F316-C91B05897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B364DC0C-2112-32BC-CEAF-47943FE5D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4714875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1BFF722-E6BA-FDA3-4210-2CAE3757A033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조원별 주요 개발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5534B5C-B00C-445D-9A41-108EE3211CF6}"/>
              </a:ext>
            </a:extLst>
          </p:cNvPr>
          <p:cNvSpPr/>
          <p:nvPr/>
        </p:nvSpPr>
        <p:spPr>
          <a:xfrm>
            <a:off x="16859250" y="419100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주요 개발 내용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1C6C362E-9810-2634-E1E1-999CE55D02AD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조원이 프로젝트에서 맡아 구현한 주요 기능을 한눈에 확인할 수 있도록 정리했습니다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89C4C1-AC93-CE3E-D00A-C0E3C20846F9}"/>
              </a:ext>
            </a:extLst>
          </p:cNvPr>
          <p:cNvSpPr/>
          <p:nvPr/>
        </p:nvSpPr>
        <p:spPr>
          <a:xfrm>
            <a:off x="246540" y="2281561"/>
            <a:ext cx="8351027" cy="3524435"/>
          </a:xfrm>
          <a:prstGeom prst="roundRect">
            <a:avLst>
              <a:gd name="adj" fmla="val 8607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A4FE9B-D261-74A1-7159-9BA277D393AC}"/>
              </a:ext>
            </a:extLst>
          </p:cNvPr>
          <p:cNvSpPr/>
          <p:nvPr/>
        </p:nvSpPr>
        <p:spPr>
          <a:xfrm>
            <a:off x="9536095" y="2281561"/>
            <a:ext cx="8351027" cy="3524435"/>
          </a:xfrm>
          <a:prstGeom prst="roundRect">
            <a:avLst>
              <a:gd name="adj" fmla="val 8103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E32531F-AB11-35F6-B3FE-A17AA1AED7B6}"/>
              </a:ext>
            </a:extLst>
          </p:cNvPr>
          <p:cNvSpPr/>
          <p:nvPr/>
        </p:nvSpPr>
        <p:spPr>
          <a:xfrm>
            <a:off x="246539" y="6343465"/>
            <a:ext cx="8351027" cy="3524435"/>
          </a:xfrm>
          <a:prstGeom prst="roundRect">
            <a:avLst>
              <a:gd name="adj" fmla="val 8607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608357-C545-3713-E6FC-CD7D2D50D57E}"/>
              </a:ext>
            </a:extLst>
          </p:cNvPr>
          <p:cNvSpPr/>
          <p:nvPr/>
        </p:nvSpPr>
        <p:spPr>
          <a:xfrm>
            <a:off x="9536095" y="6343465"/>
            <a:ext cx="8351027" cy="3524435"/>
          </a:xfrm>
          <a:prstGeom prst="roundRect">
            <a:avLst>
              <a:gd name="adj" fmla="val 8103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E7448FC-78F1-C897-0C45-AB8A3527A1C4}"/>
              </a:ext>
            </a:extLst>
          </p:cNvPr>
          <p:cNvGrpSpPr/>
          <p:nvPr/>
        </p:nvGrpSpPr>
        <p:grpSpPr>
          <a:xfrm>
            <a:off x="8192380" y="5239393"/>
            <a:ext cx="1748900" cy="1552307"/>
            <a:chOff x="8260025" y="5234942"/>
            <a:chExt cx="1748900" cy="155230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F373C49-142F-FFA3-DC88-1C6F97F65F49}"/>
                </a:ext>
              </a:extLst>
            </p:cNvPr>
            <p:cNvGrpSpPr/>
            <p:nvPr/>
          </p:nvGrpSpPr>
          <p:grpSpPr>
            <a:xfrm>
              <a:off x="8597567" y="5234942"/>
              <a:ext cx="1092866" cy="1052572"/>
              <a:chOff x="8592464" y="5347753"/>
              <a:chExt cx="1092866" cy="105257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C4A873C-9652-8D9D-4EB9-8A5D58020CE9}"/>
                  </a:ext>
                </a:extLst>
              </p:cNvPr>
              <p:cNvSpPr/>
              <p:nvPr/>
            </p:nvSpPr>
            <p:spPr>
              <a:xfrm>
                <a:off x="8592464" y="5347753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37CB29B-F917-D4BC-4271-2C771033C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8725423" y="5460565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6F1D52-9F63-5523-066B-78C0A0B6255E}"/>
                </a:ext>
              </a:extLst>
            </p:cNvPr>
            <p:cNvSpPr txBox="1"/>
            <p:nvPr/>
          </p:nvSpPr>
          <p:spPr>
            <a:xfrm>
              <a:off x="8260025" y="6264029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atin typeface="프리젠테이션 6 SemiBold" pitchFamily="2" charset="-127"/>
                  <a:ea typeface="프리젠테이션 6 SemiBold" pitchFamily="2" charset="-127"/>
                </a:rPr>
                <a:t>조권호</a:t>
              </a:r>
              <a:endParaRPr lang="ko-KR" altLang="en-US" sz="28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DABC3B-868F-5F80-3ED6-F3B1924F3B5F}"/>
              </a:ext>
            </a:extLst>
          </p:cNvPr>
          <p:cNvSpPr txBox="1"/>
          <p:nvPr/>
        </p:nvSpPr>
        <p:spPr>
          <a:xfrm>
            <a:off x="400878" y="241935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HTML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319813-8E85-AD22-8758-102BE8CA7BC4}"/>
              </a:ext>
            </a:extLst>
          </p:cNvPr>
          <p:cNvSpPr txBox="1"/>
          <p:nvPr/>
        </p:nvSpPr>
        <p:spPr>
          <a:xfrm>
            <a:off x="400878" y="3102743"/>
            <a:ext cx="6676816" cy="1314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상단바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메인페이지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 일부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en-US" altLang="ko-KR" sz="2800" b="0" i="0" dirty="0">
                <a:effectLst/>
                <a:latin typeface="프리젠테이션 4 Regular" pitchFamily="2" charset="-127"/>
                <a:ea typeface="프리젠테이션 4 Regular" pitchFamily="2" charset="-127"/>
              </a:rPr>
              <a:t>home.html, index.html )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0C0CEF-2579-646D-D4C6-6DB87316C136}"/>
              </a:ext>
            </a:extLst>
          </p:cNvPr>
          <p:cNvSpPr txBox="1"/>
          <p:nvPr/>
        </p:nvSpPr>
        <p:spPr>
          <a:xfrm>
            <a:off x="9690432" y="2419350"/>
            <a:ext cx="203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CSS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B1F31-772B-7967-D35C-6645BA67FC39}"/>
              </a:ext>
            </a:extLst>
          </p:cNvPr>
          <p:cNvSpPr txBox="1"/>
          <p:nvPr/>
        </p:nvSpPr>
        <p:spPr>
          <a:xfrm>
            <a:off x="9692054" y="3102743"/>
            <a:ext cx="7325285" cy="130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채널 페이지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 일부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(content.css, filter.css)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B2F386-571A-9AFC-2D0E-5B64E41F226E}"/>
              </a:ext>
            </a:extLst>
          </p:cNvPr>
          <p:cNvSpPr txBox="1"/>
          <p:nvPr/>
        </p:nvSpPr>
        <p:spPr>
          <a:xfrm>
            <a:off x="400878" y="652563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JavaScript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97EB17-3672-EEE8-3BC4-2BBDB71BBC03}"/>
              </a:ext>
            </a:extLst>
          </p:cNvPr>
          <p:cNvSpPr txBox="1"/>
          <p:nvPr/>
        </p:nvSpPr>
        <p:spPr>
          <a:xfrm>
            <a:off x="400878" y="7133096"/>
            <a:ext cx="7791502" cy="260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탑바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 및 사이드바 모듈화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현재 재생 영상 관련 추천 재생 목록 알고리즘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AC2A3A-5555-122A-81F1-1ABC875E019B}"/>
              </a:ext>
            </a:extLst>
          </p:cNvPr>
          <p:cNvSpPr txBox="1"/>
          <p:nvPr/>
        </p:nvSpPr>
        <p:spPr>
          <a:xfrm>
            <a:off x="9692055" y="652563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고도화 작업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75230-B50C-398D-BB44-0F5943788410}"/>
              </a:ext>
            </a:extLst>
          </p:cNvPr>
          <p:cNvSpPr txBox="1"/>
          <p:nvPr/>
        </p:nvSpPr>
        <p:spPr>
          <a:xfrm>
            <a:off x="9692055" y="7141096"/>
            <a:ext cx="8018896" cy="260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 태그 필터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 정렬 필터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30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471487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조원별 주요 개발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6859250" y="419100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주요 개발 내용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6DA1C1-69C9-7349-2D30-064243F45DC4}"/>
              </a:ext>
            </a:extLst>
          </p:cNvPr>
          <p:cNvSpPr/>
          <p:nvPr/>
        </p:nvSpPr>
        <p:spPr>
          <a:xfrm>
            <a:off x="246540" y="2281562"/>
            <a:ext cx="8489087" cy="2205014"/>
          </a:xfrm>
          <a:prstGeom prst="roundRect">
            <a:avLst>
              <a:gd name="adj" fmla="val 8607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84CCAE-9AEF-A99E-D8DC-4CF6F4258098}"/>
              </a:ext>
            </a:extLst>
          </p:cNvPr>
          <p:cNvSpPr/>
          <p:nvPr/>
        </p:nvSpPr>
        <p:spPr>
          <a:xfrm>
            <a:off x="246540" y="4569108"/>
            <a:ext cx="8489087" cy="3066193"/>
          </a:xfrm>
          <a:prstGeom prst="roundRect">
            <a:avLst>
              <a:gd name="adj" fmla="val 8103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F6C854-AE55-A0F2-2954-4F8D55FCEDD3}"/>
              </a:ext>
            </a:extLst>
          </p:cNvPr>
          <p:cNvSpPr/>
          <p:nvPr/>
        </p:nvSpPr>
        <p:spPr>
          <a:xfrm>
            <a:off x="241439" y="7754364"/>
            <a:ext cx="8489087" cy="2084918"/>
          </a:xfrm>
          <a:prstGeom prst="roundRect">
            <a:avLst>
              <a:gd name="adj" fmla="val 8607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D7EF4A7-0AEA-4F54-6AB8-C2FD6537B612}"/>
              </a:ext>
            </a:extLst>
          </p:cNvPr>
          <p:cNvSpPr/>
          <p:nvPr/>
        </p:nvSpPr>
        <p:spPr>
          <a:xfrm>
            <a:off x="9690433" y="2281560"/>
            <a:ext cx="8356129" cy="7557722"/>
          </a:xfrm>
          <a:prstGeom prst="roundRect">
            <a:avLst>
              <a:gd name="adj" fmla="val 4684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C39D9-802A-7773-FBAA-5BEB14B9B659}"/>
              </a:ext>
            </a:extLst>
          </p:cNvPr>
          <p:cNvSpPr txBox="1"/>
          <p:nvPr/>
        </p:nvSpPr>
        <p:spPr>
          <a:xfrm>
            <a:off x="430695" y="241935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HTML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67714-385E-462E-1688-351813B3E92D}"/>
              </a:ext>
            </a:extLst>
          </p:cNvPr>
          <p:cNvSpPr txBox="1"/>
          <p:nvPr/>
        </p:nvSpPr>
        <p:spPr>
          <a:xfrm>
            <a:off x="430695" y="2734830"/>
            <a:ext cx="4104861" cy="130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 카드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채널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6CBFBE-2E34-D3CD-8D1B-F04A210B4A59}"/>
              </a:ext>
            </a:extLst>
          </p:cNvPr>
          <p:cNvSpPr txBox="1"/>
          <p:nvPr/>
        </p:nvSpPr>
        <p:spPr>
          <a:xfrm>
            <a:off x="414416" y="4706897"/>
            <a:ext cx="203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CSS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828CB6-D246-E665-A670-EBACA68F3EFA}"/>
              </a:ext>
            </a:extLst>
          </p:cNvPr>
          <p:cNvSpPr txBox="1"/>
          <p:nvPr/>
        </p:nvSpPr>
        <p:spPr>
          <a:xfrm>
            <a:off x="414416" y="5079047"/>
            <a:ext cx="5822928" cy="195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상단바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반응형 미디어 쿼리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62F2D3-E429-4303-BA29-3DA7371885C7}"/>
              </a:ext>
            </a:extLst>
          </p:cNvPr>
          <p:cNvSpPr txBox="1"/>
          <p:nvPr/>
        </p:nvSpPr>
        <p:spPr>
          <a:xfrm>
            <a:off x="425595" y="7936538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JavaScript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81634A-8107-3024-879F-46311357541C}"/>
              </a:ext>
            </a:extLst>
          </p:cNvPr>
          <p:cNvSpPr txBox="1"/>
          <p:nvPr/>
        </p:nvSpPr>
        <p:spPr>
          <a:xfrm>
            <a:off x="425595" y="8305870"/>
            <a:ext cx="5449506" cy="66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채널 페이지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09A92-C161-C05C-0296-5BF9EC4DC0C9}"/>
              </a:ext>
            </a:extLst>
          </p:cNvPr>
          <p:cNvSpPr txBox="1"/>
          <p:nvPr/>
        </p:nvSpPr>
        <p:spPr>
          <a:xfrm>
            <a:off x="9896219" y="2523368"/>
            <a:ext cx="126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고도화 작업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6F68A3-E28B-0C01-DFFB-AB6C0EB03E4A}"/>
              </a:ext>
            </a:extLst>
          </p:cNvPr>
          <p:cNvSpPr txBox="1"/>
          <p:nvPr/>
        </p:nvSpPr>
        <p:spPr>
          <a:xfrm>
            <a:off x="10001653" y="3138825"/>
            <a:ext cx="7893302" cy="3894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테마 변경 기능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(</a:t>
            </a: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다크모드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라이트모드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)</a:t>
            </a: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 댓글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댓글 좋아요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싫어요 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수정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삭제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채널 페이지 대표 비디오 배열 및 설명문 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CSS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수정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채널 페이지 비디오 카드 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CSS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 수정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메인 페이지 썸네일 이미지 및 카드 배열 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CSS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수정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3A62100-8F62-093B-B099-FB2916D74E86}"/>
              </a:ext>
            </a:extLst>
          </p:cNvPr>
          <p:cNvGrpSpPr/>
          <p:nvPr/>
        </p:nvGrpSpPr>
        <p:grpSpPr>
          <a:xfrm>
            <a:off x="8299781" y="5234942"/>
            <a:ext cx="1748900" cy="1552307"/>
            <a:chOff x="8260025" y="5234942"/>
            <a:chExt cx="1748900" cy="155230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151270A-A918-18B6-D48F-2C1358BA6768}"/>
                </a:ext>
              </a:extLst>
            </p:cNvPr>
            <p:cNvGrpSpPr/>
            <p:nvPr/>
          </p:nvGrpSpPr>
          <p:grpSpPr>
            <a:xfrm>
              <a:off x="8597567" y="5234942"/>
              <a:ext cx="1092866" cy="1052572"/>
              <a:chOff x="8592464" y="5347753"/>
              <a:chExt cx="1092866" cy="105257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D0D31DE-9BFC-8A4B-C6FE-13CF5C4564D6}"/>
                  </a:ext>
                </a:extLst>
              </p:cNvPr>
              <p:cNvSpPr/>
              <p:nvPr/>
            </p:nvSpPr>
            <p:spPr>
              <a:xfrm>
                <a:off x="8592464" y="5347753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 descr="클립아트, 만화 영화, 일러스트레이션, 그림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CBEB2B8-E3EE-DB40-3C4B-C01BE061D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25423" y="5460565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BDA26D-D339-5FA1-B554-6EFEF30E27DF}"/>
                </a:ext>
              </a:extLst>
            </p:cNvPr>
            <p:cNvSpPr txBox="1"/>
            <p:nvPr/>
          </p:nvSpPr>
          <p:spPr>
            <a:xfrm>
              <a:off x="8260025" y="6264029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프리젠테이션 6 SemiBold" pitchFamily="2" charset="-127"/>
                  <a:ea typeface="프리젠테이션 6 SemiBold" pitchFamily="2" charset="-127"/>
                </a:rPr>
                <a:t>권정연</a:t>
              </a:r>
            </a:p>
          </p:txBody>
        </p:sp>
      </p:grpSp>
      <p:sp>
        <p:nvSpPr>
          <p:cNvPr id="9" name="Text 2">
            <a:extLst>
              <a:ext uri="{FF2B5EF4-FFF2-40B4-BE49-F238E27FC236}">
                <a16:creationId xmlns:a16="http://schemas.microsoft.com/office/drawing/2014/main" id="{54495C92-671F-E59F-BE6D-475901865AD0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조원이 프로젝트에서 맡아 구현한 주요 기능을 한눈에 확인할 수 있도록 정리했습니다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E1735-3A00-54E9-FD56-F54F860D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3C3DAD0-C518-4110-2345-CC8C4338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28411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842826A8-3F44-128D-25B7-8BEBFF6A8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4714875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0480BDA-6746-66D1-AEF3-DE1D09F4FF24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조원별 주요 개발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D7648CD-87A9-2DE2-33D0-7AF26BA5B960}"/>
              </a:ext>
            </a:extLst>
          </p:cNvPr>
          <p:cNvSpPr/>
          <p:nvPr/>
        </p:nvSpPr>
        <p:spPr>
          <a:xfrm>
            <a:off x="16859250" y="419100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주요 개발 내용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F389E4-84E8-9F38-A68F-1A4D892D4AA8}"/>
              </a:ext>
            </a:extLst>
          </p:cNvPr>
          <p:cNvSpPr/>
          <p:nvPr/>
        </p:nvSpPr>
        <p:spPr>
          <a:xfrm>
            <a:off x="246541" y="2281562"/>
            <a:ext cx="8360552" cy="2149522"/>
          </a:xfrm>
          <a:prstGeom prst="roundRect">
            <a:avLst>
              <a:gd name="adj" fmla="val 8607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2E6BE35-39F6-715A-B4B5-46592B557B0A}"/>
              </a:ext>
            </a:extLst>
          </p:cNvPr>
          <p:cNvSpPr/>
          <p:nvPr/>
        </p:nvSpPr>
        <p:spPr>
          <a:xfrm>
            <a:off x="9680907" y="2281561"/>
            <a:ext cx="8360552" cy="2149523"/>
          </a:xfrm>
          <a:prstGeom prst="roundRect">
            <a:avLst>
              <a:gd name="adj" fmla="val 8103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2850FD9-EC27-98E4-A549-FF0C854901BD}"/>
              </a:ext>
            </a:extLst>
          </p:cNvPr>
          <p:cNvSpPr/>
          <p:nvPr/>
        </p:nvSpPr>
        <p:spPr>
          <a:xfrm>
            <a:off x="246540" y="4715195"/>
            <a:ext cx="8360552" cy="5330233"/>
          </a:xfrm>
          <a:prstGeom prst="roundRect">
            <a:avLst>
              <a:gd name="adj" fmla="val 5064"/>
            </a:avLst>
          </a:prstGeom>
          <a:solidFill>
            <a:srgbClr val="EAF4FF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A4B4E70-FBA6-DD53-50AF-64A8816D2423}"/>
              </a:ext>
            </a:extLst>
          </p:cNvPr>
          <p:cNvSpPr/>
          <p:nvPr/>
        </p:nvSpPr>
        <p:spPr>
          <a:xfrm>
            <a:off x="9680907" y="4715195"/>
            <a:ext cx="8360552" cy="5330233"/>
          </a:xfrm>
          <a:prstGeom prst="roundRect">
            <a:avLst>
              <a:gd name="adj" fmla="val 5679"/>
            </a:avLst>
          </a:prstGeom>
          <a:solidFill>
            <a:schemeClr val="bg1"/>
          </a:solidFill>
          <a:ln>
            <a:noFill/>
          </a:ln>
          <a:effectLst>
            <a:outerShdw blurRad="139700" algn="c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AC9FE6-516B-17F4-A92F-8C60E61824FE}"/>
              </a:ext>
            </a:extLst>
          </p:cNvPr>
          <p:cNvSpPr txBox="1"/>
          <p:nvPr/>
        </p:nvSpPr>
        <p:spPr>
          <a:xfrm>
            <a:off x="430695" y="2419350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HTML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4E6A48-4099-8327-16CF-88CE395FD8E3}"/>
              </a:ext>
            </a:extLst>
          </p:cNvPr>
          <p:cNvSpPr txBox="1"/>
          <p:nvPr/>
        </p:nvSpPr>
        <p:spPr>
          <a:xfrm>
            <a:off x="482272" y="2771434"/>
            <a:ext cx="4104861" cy="130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사이드바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2227C0-BFCD-43DB-9571-E5CA747A6F25}"/>
              </a:ext>
            </a:extLst>
          </p:cNvPr>
          <p:cNvSpPr txBox="1"/>
          <p:nvPr/>
        </p:nvSpPr>
        <p:spPr>
          <a:xfrm>
            <a:off x="9849456" y="2419350"/>
            <a:ext cx="203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CSS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F499E-9926-C7C4-EF51-BF4FCFA5F04E}"/>
              </a:ext>
            </a:extLst>
          </p:cNvPr>
          <p:cNvSpPr txBox="1"/>
          <p:nvPr/>
        </p:nvSpPr>
        <p:spPr>
          <a:xfrm>
            <a:off x="9851079" y="2771434"/>
            <a:ext cx="5693719" cy="1308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사이드바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메인페이지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 카드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242EDA-799B-4037-28A0-10DF14AC4457}"/>
              </a:ext>
            </a:extLst>
          </p:cNvPr>
          <p:cNvSpPr txBox="1"/>
          <p:nvPr/>
        </p:nvSpPr>
        <p:spPr>
          <a:xfrm>
            <a:off x="430695" y="489736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프리젠테이션 6 SemiBold" pitchFamily="2" charset="-127"/>
                <a:ea typeface="프리젠테이션 6 SemiBold" pitchFamily="2" charset="-127"/>
              </a:rPr>
              <a:t>JavaScript</a:t>
            </a:r>
            <a:endParaRPr lang="ko-KR" altLang="en-US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039F01-7B00-1FB7-C22E-B244CE9DF29D}"/>
              </a:ext>
            </a:extLst>
          </p:cNvPr>
          <p:cNvSpPr txBox="1"/>
          <p:nvPr/>
        </p:nvSpPr>
        <p:spPr>
          <a:xfrm>
            <a:off x="430695" y="5316396"/>
            <a:ext cx="5449506" cy="454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API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호출 메서드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UI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호출 및 로딩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탑바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 및 사이드바 버튼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구독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검색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공통 유틸리티 메서드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962B8-5FE9-325D-4664-4987D60DA574}"/>
              </a:ext>
            </a:extLst>
          </p:cNvPr>
          <p:cNvSpPr txBox="1"/>
          <p:nvPr/>
        </p:nvSpPr>
        <p:spPr>
          <a:xfrm>
            <a:off x="9851079" y="4897369"/>
            <a:ext cx="12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프리젠테이션 6 SemiBold" pitchFamily="2" charset="-127"/>
                <a:ea typeface="프리젠테이션 6 SemiBold" pitchFamily="2" charset="-127"/>
              </a:rPr>
              <a:t>고도화 작업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062E3A-F46E-D43B-C137-2ACE94D01B52}"/>
              </a:ext>
            </a:extLst>
          </p:cNvPr>
          <p:cNvSpPr txBox="1"/>
          <p:nvPr/>
        </p:nvSpPr>
        <p:spPr>
          <a:xfrm>
            <a:off x="9851079" y="5294304"/>
            <a:ext cx="8018896" cy="324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플레이어 추가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 좋아요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/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싫어요 기능 및 애니메이션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비디오 페이지 태그 검색 버튼 기능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카드 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hover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스타일 수정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반응형 미디어 쿼리 수정</a:t>
            </a:r>
            <a:endParaRPr lang="en-US" altLang="ko-KR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717B1F-967B-EE6F-BC11-6B9634568EEF}"/>
              </a:ext>
            </a:extLst>
          </p:cNvPr>
          <p:cNvGrpSpPr/>
          <p:nvPr/>
        </p:nvGrpSpPr>
        <p:grpSpPr>
          <a:xfrm>
            <a:off x="8269550" y="4107985"/>
            <a:ext cx="1748900" cy="1552307"/>
            <a:chOff x="8260025" y="5234942"/>
            <a:chExt cx="1748900" cy="155230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2A5624B-440F-5646-9B88-D9A28EFACCCF}"/>
                </a:ext>
              </a:extLst>
            </p:cNvPr>
            <p:cNvGrpSpPr/>
            <p:nvPr/>
          </p:nvGrpSpPr>
          <p:grpSpPr>
            <a:xfrm>
              <a:off x="8597567" y="5234942"/>
              <a:ext cx="1092866" cy="1052572"/>
              <a:chOff x="8592464" y="5347753"/>
              <a:chExt cx="1092866" cy="1052572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E437EF5-FCD0-D75F-59C1-C2DD157D1996}"/>
                  </a:ext>
                </a:extLst>
              </p:cNvPr>
              <p:cNvSpPr/>
              <p:nvPr/>
            </p:nvSpPr>
            <p:spPr>
              <a:xfrm>
                <a:off x="8592464" y="5347753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4DD9F517-8525-C8AF-CECB-628B5CCD8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8725423" y="5460565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A0366C-1764-8DD6-A47C-2A73B5FA550F}"/>
                </a:ext>
              </a:extLst>
            </p:cNvPr>
            <p:cNvSpPr txBox="1"/>
            <p:nvPr/>
          </p:nvSpPr>
          <p:spPr>
            <a:xfrm>
              <a:off x="8260025" y="6264029"/>
              <a:ext cx="1748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err="1">
                  <a:latin typeface="프리젠테이션 6 SemiBold" pitchFamily="2" charset="-127"/>
                  <a:ea typeface="프리젠테이션 6 SemiBold" pitchFamily="2" charset="-127"/>
                </a:rPr>
                <a:t>유동혁</a:t>
              </a:r>
              <a:endParaRPr lang="ko-KR" altLang="en-US" sz="28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sp>
        <p:nvSpPr>
          <p:cNvPr id="9" name="Text 2">
            <a:extLst>
              <a:ext uri="{FF2B5EF4-FFF2-40B4-BE49-F238E27FC236}">
                <a16:creationId xmlns:a16="http://schemas.microsoft.com/office/drawing/2014/main" id="{82D9EE3F-B09C-6C6F-E670-06955EBE506E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조원이 프로젝트에서 맡아 구현한 주요 기능을 한눈에 확인할 수 있도록 정리했습니다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53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9F024-7F93-FF74-2773-9FEC86B31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1C90682-4789-7EC7-7E07-599E3C132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094A99B-4418-2DB7-A557-F8C53AF40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4714875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CBA469FD-3765-3DA9-3A23-4D119BE594CD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ko-KR" altLang="en-US" sz="4200" dirty="0">
                <a:latin typeface="프리젠테이션 6 SemiBold" pitchFamily="2" charset="-127"/>
                <a:ea typeface="프리젠테이션 6 SemiBold" pitchFamily="2" charset="-127"/>
              </a:rPr>
              <a:t>프로젝트　개발　기능　시연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8E118-9AF6-93CA-458E-D4BBF62D9BFA}"/>
              </a:ext>
            </a:extLst>
          </p:cNvPr>
          <p:cNvSpPr/>
          <p:nvPr/>
        </p:nvSpPr>
        <p:spPr>
          <a:xfrm>
            <a:off x="16859250" y="419100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주요 개발 내용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70392EC-0841-A888-32D5-D9EFF98E6B9E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해당 시연을　통해 검색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영상 재생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추천 목록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댓글 작성 및 구독 기능이 실제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UI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상에서 어떻게 작동하는지 확인할 수 있습니다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pic>
        <p:nvPicPr>
          <p:cNvPr id="11" name="그림 10">
            <a:hlinkClick r:id="rId7"/>
            <a:extLst>
              <a:ext uri="{FF2B5EF4-FFF2-40B4-BE49-F238E27FC236}">
                <a16:creationId xmlns:a16="http://schemas.microsoft.com/office/drawing/2014/main" id="{8D114F78-6FC7-C1CE-4613-8775856B8B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455" y="2388705"/>
            <a:ext cx="15683090" cy="7448550"/>
          </a:xfrm>
          <a:prstGeom prst="rect">
            <a:avLst/>
          </a:prstGeom>
          <a:effectLst>
            <a:outerShdw blurRad="317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86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62400" y="5248275"/>
            <a:ext cx="10363200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249775" y="419100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2F80ED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  <a:cs typeface="Noto Sans KR Medium" pitchFamily="34" charset="-120"/>
              </a:rPr>
              <a:t>개발 소감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18A6E-D459-2599-252A-FEDF00EC0E4E}"/>
              </a:ext>
            </a:extLst>
          </p:cNvPr>
          <p:cNvSpPr txBox="1"/>
          <p:nvPr/>
        </p:nvSpPr>
        <p:spPr>
          <a:xfrm>
            <a:off x="3910263" y="5355100"/>
            <a:ext cx="1046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인상 깊었던 기능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팀 커뮤니케이션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개발 중 장애물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&amp;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극복 방법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/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추가ㆍ리서치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하고싶은  기능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59A3D-0F38-14A1-83F2-5CEDDEBA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A5B02EA-F292-4A23-58C8-C53CB0F40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AF85E920-03DB-851F-90E6-88BE182331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514725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E1AE5400-879B-1EAD-E64A-E184E1AA37F0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인상깊었던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C44110B-D9E4-AF3A-169B-C97ACA692C5B}"/>
              </a:ext>
            </a:extLst>
          </p:cNvPr>
          <p:cNvSpPr/>
          <p:nvPr/>
        </p:nvSpPr>
        <p:spPr>
          <a:xfrm>
            <a:off x="17211675" y="419100"/>
            <a:ext cx="6953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 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CB54AE0-E7B5-FD40-9AD8-97F53119E5E0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프로젝트 기간 동안 구현한 기능 중 개인적으로 가장 인상 깊었던 기능과 그 이유를 함께 공유합니다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2404AC-B35E-52D8-64FA-ED937CF6C6EB}"/>
              </a:ext>
            </a:extLst>
          </p:cNvPr>
          <p:cNvCxnSpPr>
            <a:cxnSpLocks/>
          </p:cNvCxnSpPr>
          <p:nvPr/>
        </p:nvCxnSpPr>
        <p:spPr>
          <a:xfrm>
            <a:off x="12189601" y="2266950"/>
            <a:ext cx="0" cy="8020050"/>
          </a:xfrm>
          <a:prstGeom prst="line">
            <a:avLst/>
          </a:prstGeom>
          <a:ln w="19050">
            <a:solidFill>
              <a:schemeClr val="bg2">
                <a:lumMod val="50000"/>
                <a:alpha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44DE22-177F-D73F-CF4B-D13E48A49817}"/>
              </a:ext>
            </a:extLst>
          </p:cNvPr>
          <p:cNvGrpSpPr/>
          <p:nvPr/>
        </p:nvGrpSpPr>
        <p:grpSpPr>
          <a:xfrm>
            <a:off x="6274042" y="2266950"/>
            <a:ext cx="5760000" cy="7773694"/>
            <a:chOff x="90578" y="2266950"/>
            <a:chExt cx="5760000" cy="7773694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EADC24-D64B-443E-AAFF-AC08D0749CDD}"/>
                </a:ext>
              </a:extLst>
            </p:cNvPr>
            <p:cNvGrpSpPr/>
            <p:nvPr/>
          </p:nvGrpSpPr>
          <p:grpSpPr>
            <a:xfrm>
              <a:off x="90578" y="3572142"/>
              <a:ext cx="5760000" cy="6468502"/>
              <a:chOff x="90578" y="3581020"/>
              <a:chExt cx="5760000" cy="6468502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CACAC8A-04E6-E9A5-01B5-D0E224698B08}"/>
                  </a:ext>
                </a:extLst>
              </p:cNvPr>
              <p:cNvSpPr/>
              <p:nvPr/>
            </p:nvSpPr>
            <p:spPr>
              <a:xfrm>
                <a:off x="90578" y="3701988"/>
                <a:ext cx="5760000" cy="6347534"/>
              </a:xfrm>
              <a:prstGeom prst="roundRect">
                <a:avLst>
                  <a:gd name="adj" fmla="val 345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달 15">
                <a:extLst>
                  <a:ext uri="{FF2B5EF4-FFF2-40B4-BE49-F238E27FC236}">
                    <a16:creationId xmlns:a16="http://schemas.microsoft.com/office/drawing/2014/main" id="{6400CDE9-ED9B-F94B-599C-1801377CDAE0}"/>
                  </a:ext>
                </a:extLst>
              </p:cNvPr>
              <p:cNvSpPr/>
              <p:nvPr/>
            </p:nvSpPr>
            <p:spPr>
              <a:xfrm rot="19385035">
                <a:off x="312217" y="3581020"/>
                <a:ext cx="753578" cy="1169360"/>
              </a:xfrm>
              <a:prstGeom prst="mo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ECCFB89-ACC1-F7CB-6855-70A8B27743DB}"/>
                </a:ext>
              </a:extLst>
            </p:cNvPr>
            <p:cNvGrpSpPr/>
            <p:nvPr/>
          </p:nvGrpSpPr>
          <p:grpSpPr>
            <a:xfrm>
              <a:off x="142573" y="2266950"/>
              <a:ext cx="1092866" cy="1052572"/>
              <a:chOff x="142573" y="2266950"/>
              <a:chExt cx="1092866" cy="1052572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2A5DA58-D60B-5976-5E0C-4FCCFA220733}"/>
                  </a:ext>
                </a:extLst>
              </p:cNvPr>
              <p:cNvSpPr/>
              <p:nvPr/>
            </p:nvSpPr>
            <p:spPr>
              <a:xfrm>
                <a:off x="142573" y="2266950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클립아트, 만화 영화, 일러스트레이션, 그림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CC281AE-849E-CC86-0A8C-3B1BE3AC8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532" y="2379762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593A289-37BF-EA14-1E8B-C4CE448326DC}"/>
                </a:ext>
              </a:extLst>
            </p:cNvPr>
            <p:cNvSpPr txBox="1"/>
            <p:nvPr/>
          </p:nvSpPr>
          <p:spPr>
            <a:xfrm>
              <a:off x="1438181" y="2562872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프리젠테이션 6 SemiBold" pitchFamily="2" charset="-127"/>
                  <a:ea typeface="프리젠테이션 6 SemiBold" pitchFamily="2" charset="-127"/>
                </a:rPr>
                <a:t>권정연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226EC7-2AE3-F200-DF08-0AD86AB6CF5D}"/>
              </a:ext>
            </a:extLst>
          </p:cNvPr>
          <p:cNvGrpSpPr/>
          <p:nvPr/>
        </p:nvGrpSpPr>
        <p:grpSpPr>
          <a:xfrm>
            <a:off x="12345161" y="2266950"/>
            <a:ext cx="5760000" cy="7773694"/>
            <a:chOff x="90578" y="2266950"/>
            <a:chExt cx="5760000" cy="777369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45C221D-85C7-0BA6-EE87-7786029F1657}"/>
                </a:ext>
              </a:extLst>
            </p:cNvPr>
            <p:cNvGrpSpPr/>
            <p:nvPr/>
          </p:nvGrpSpPr>
          <p:grpSpPr>
            <a:xfrm>
              <a:off x="90578" y="3572142"/>
              <a:ext cx="5760000" cy="6468502"/>
              <a:chOff x="90578" y="3581020"/>
              <a:chExt cx="5760000" cy="6468502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DF585A4D-0661-A700-0E7F-61BEA5A3F8CE}"/>
                  </a:ext>
                </a:extLst>
              </p:cNvPr>
              <p:cNvSpPr/>
              <p:nvPr/>
            </p:nvSpPr>
            <p:spPr>
              <a:xfrm>
                <a:off x="90578" y="3701988"/>
                <a:ext cx="5760000" cy="6347534"/>
              </a:xfrm>
              <a:prstGeom prst="roundRect">
                <a:avLst>
                  <a:gd name="adj" fmla="val 345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7" name="달 36">
                <a:extLst>
                  <a:ext uri="{FF2B5EF4-FFF2-40B4-BE49-F238E27FC236}">
                    <a16:creationId xmlns:a16="http://schemas.microsoft.com/office/drawing/2014/main" id="{640CD6F6-0915-9AC8-2495-6690ED3E27C7}"/>
                  </a:ext>
                </a:extLst>
              </p:cNvPr>
              <p:cNvSpPr/>
              <p:nvPr/>
            </p:nvSpPr>
            <p:spPr>
              <a:xfrm rot="19385035">
                <a:off x="312217" y="3581020"/>
                <a:ext cx="753578" cy="1169360"/>
              </a:xfrm>
              <a:prstGeom prst="mo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1C88C76-9B68-7480-AEBE-3F0C99BB7564}"/>
                </a:ext>
              </a:extLst>
            </p:cNvPr>
            <p:cNvGrpSpPr/>
            <p:nvPr/>
          </p:nvGrpSpPr>
          <p:grpSpPr>
            <a:xfrm>
              <a:off x="142573" y="2266950"/>
              <a:ext cx="1092866" cy="1052572"/>
              <a:chOff x="142573" y="2266950"/>
              <a:chExt cx="1092866" cy="1052572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8284DECF-C46B-D17B-CC73-16EF49205B3A}"/>
                  </a:ext>
                </a:extLst>
              </p:cNvPr>
              <p:cNvSpPr/>
              <p:nvPr/>
            </p:nvSpPr>
            <p:spPr>
              <a:xfrm>
                <a:off x="142573" y="2266950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5526DE5-A44E-C8EB-CD5B-32D74E124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275532" y="2379762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8696DF-B0BA-D28E-3E85-8F9315093B59}"/>
                </a:ext>
              </a:extLst>
            </p:cNvPr>
            <p:cNvSpPr txBox="1"/>
            <p:nvPr/>
          </p:nvSpPr>
          <p:spPr>
            <a:xfrm>
              <a:off x="1438181" y="2562872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atin typeface="프리젠테이션 6 SemiBold" pitchFamily="2" charset="-127"/>
                  <a:ea typeface="프리젠테이션 6 SemiBold" pitchFamily="2" charset="-127"/>
                </a:rPr>
                <a:t>유동혁</a:t>
              </a:r>
              <a:endParaRPr lang="ko-KR" altLang="en-US" sz="2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CE35A0-EDB2-91A0-A5BF-68EB3B80632A}"/>
              </a:ext>
            </a:extLst>
          </p:cNvPr>
          <p:cNvGrpSpPr/>
          <p:nvPr/>
        </p:nvGrpSpPr>
        <p:grpSpPr>
          <a:xfrm>
            <a:off x="181356" y="2266950"/>
            <a:ext cx="5760000" cy="7773694"/>
            <a:chOff x="90578" y="2266950"/>
            <a:chExt cx="5760000" cy="7773694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C0B12C3-83F8-6390-D00E-67F0BD9F0D01}"/>
                </a:ext>
              </a:extLst>
            </p:cNvPr>
            <p:cNvGrpSpPr/>
            <p:nvPr/>
          </p:nvGrpSpPr>
          <p:grpSpPr>
            <a:xfrm>
              <a:off x="90578" y="3572142"/>
              <a:ext cx="5760000" cy="6468502"/>
              <a:chOff x="90578" y="3581020"/>
              <a:chExt cx="5760000" cy="6468502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CB0890F-0B28-CC1D-3556-061751E776C6}"/>
                  </a:ext>
                </a:extLst>
              </p:cNvPr>
              <p:cNvSpPr/>
              <p:nvPr/>
            </p:nvSpPr>
            <p:spPr>
              <a:xfrm>
                <a:off x="90578" y="3701988"/>
                <a:ext cx="5760000" cy="6347534"/>
              </a:xfrm>
              <a:prstGeom prst="roundRect">
                <a:avLst>
                  <a:gd name="adj" fmla="val 345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달 44">
                <a:extLst>
                  <a:ext uri="{FF2B5EF4-FFF2-40B4-BE49-F238E27FC236}">
                    <a16:creationId xmlns:a16="http://schemas.microsoft.com/office/drawing/2014/main" id="{3C3EBE19-2F41-CB9F-873E-E0B7C8B3722A}"/>
                  </a:ext>
                </a:extLst>
              </p:cNvPr>
              <p:cNvSpPr/>
              <p:nvPr/>
            </p:nvSpPr>
            <p:spPr>
              <a:xfrm rot="19385035">
                <a:off x="312217" y="3581020"/>
                <a:ext cx="753578" cy="1169360"/>
              </a:xfrm>
              <a:prstGeom prst="mo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FF3A389-15DB-1DCE-1E96-7463E24F099A}"/>
                </a:ext>
              </a:extLst>
            </p:cNvPr>
            <p:cNvGrpSpPr/>
            <p:nvPr/>
          </p:nvGrpSpPr>
          <p:grpSpPr>
            <a:xfrm>
              <a:off x="142573" y="2266950"/>
              <a:ext cx="1092866" cy="1052572"/>
              <a:chOff x="142573" y="2266950"/>
              <a:chExt cx="1092866" cy="1052572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6AA10EB5-AB82-4BAC-8A82-821156C10562}"/>
                  </a:ext>
                </a:extLst>
              </p:cNvPr>
              <p:cNvSpPr/>
              <p:nvPr/>
            </p:nvSpPr>
            <p:spPr>
              <a:xfrm>
                <a:off x="142573" y="2266950"/>
                <a:ext cx="1092866" cy="105257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F40885F7-1C88-E855-7DDF-4003DEFCD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/>
              <a:stretch/>
            </p:blipFill>
            <p:spPr>
              <a:xfrm>
                <a:off x="275532" y="2379762"/>
                <a:ext cx="826949" cy="826949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7A4040-DE7A-3F25-A841-36658C348C28}"/>
                </a:ext>
              </a:extLst>
            </p:cNvPr>
            <p:cNvSpPr txBox="1"/>
            <p:nvPr/>
          </p:nvSpPr>
          <p:spPr>
            <a:xfrm>
              <a:off x="1438181" y="2562872"/>
              <a:ext cx="1748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latin typeface="프리젠테이션 6 SemiBold" pitchFamily="2" charset="-127"/>
                  <a:ea typeface="프리젠테이션 6 SemiBold" pitchFamily="2" charset="-127"/>
                </a:rPr>
                <a:t>조권호</a:t>
              </a:r>
              <a:endParaRPr lang="ko-KR" altLang="en-US" sz="24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CB595BA-E77E-80F2-ABF0-A2CE6652BA3F}"/>
              </a:ext>
            </a:extLst>
          </p:cNvPr>
          <p:cNvCxnSpPr>
            <a:cxnSpLocks/>
          </p:cNvCxnSpPr>
          <p:nvPr/>
        </p:nvCxnSpPr>
        <p:spPr>
          <a:xfrm>
            <a:off x="6096914" y="2266950"/>
            <a:ext cx="0" cy="8020050"/>
          </a:xfrm>
          <a:prstGeom prst="line">
            <a:avLst/>
          </a:prstGeom>
          <a:ln w="19050">
            <a:solidFill>
              <a:schemeClr val="bg2">
                <a:lumMod val="50000"/>
                <a:alpha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F7E728-6165-24E2-593B-8B0905D5037E}"/>
              </a:ext>
            </a:extLst>
          </p:cNvPr>
          <p:cNvSpPr txBox="1"/>
          <p:nvPr/>
        </p:nvSpPr>
        <p:spPr>
          <a:xfrm>
            <a:off x="12530115" y="5201568"/>
            <a:ext cx="5376884" cy="224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둘 다 라이브러리를 사용하면 좀 더 편하게 만들 수 있다고 한다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. 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라이브러리 없이 바닐라 </a:t>
            </a:r>
            <a:r>
              <a:rPr lang="en-US" altLang="ko-KR" sz="2400" b="0" i="0" dirty="0" err="1">
                <a:effectLst/>
                <a:latin typeface="프리젠테이션 3 Light" pitchFamily="2" charset="-127"/>
                <a:ea typeface="프리젠테이션 3 Light" pitchFamily="2" charset="-127"/>
              </a:rPr>
              <a:t>js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 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만으로 최대한 구현 </a:t>
            </a:r>
            <a:r>
              <a:rPr lang="ko-KR" altLang="en-US" sz="2400" b="0" i="0" dirty="0" err="1">
                <a:effectLst/>
                <a:latin typeface="프리젠테이션 3 Light" pitchFamily="2" charset="-127"/>
                <a:ea typeface="프리젠테이션 3 Light" pitchFamily="2" charset="-127"/>
              </a:rPr>
              <a:t>하려다보니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, 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어려움도 많았지만 해결하는 재미를 느낄 수 있었다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.</a:t>
            </a:r>
            <a:endParaRPr lang="ko-KR" altLang="en-US" sz="2400" dirty="0"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51129-7798-D36D-149B-DFD765199209}"/>
              </a:ext>
            </a:extLst>
          </p:cNvPr>
          <p:cNvSpPr txBox="1"/>
          <p:nvPr/>
        </p:nvSpPr>
        <p:spPr>
          <a:xfrm>
            <a:off x="12530115" y="3783799"/>
            <a:ext cx="5376885" cy="11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인상 깊었던 기능</a:t>
            </a:r>
            <a:r>
              <a:rPr lang="en-US" altLang="ko-KR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버튼 클릭 애니메이션</a:t>
            </a:r>
            <a:r>
              <a:rPr lang="en-US" altLang="ko-KR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커스텀 비디오 플레이어</a:t>
            </a:r>
            <a:endParaRPr lang="ko-KR" altLang="en-US" sz="2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E3378-15BF-A22D-FC84-136A8564AE30}"/>
              </a:ext>
            </a:extLst>
          </p:cNvPr>
          <p:cNvSpPr txBox="1"/>
          <p:nvPr/>
        </p:nvSpPr>
        <p:spPr>
          <a:xfrm>
            <a:off x="377576" y="5201568"/>
            <a:ext cx="5376884" cy="224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추천 재생목록을 구현하면서 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429 http status code (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연속호출 허용 범위 초과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) 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오류코드 등을 해결하고 어떻게 하면 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API</a:t>
            </a:r>
            <a:r>
              <a:rPr lang="ko-KR" altLang="en-US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요청을 최소화할 수 있을까 고민한 것이 인상깊었다</a:t>
            </a:r>
            <a:r>
              <a:rPr lang="en-US" altLang="ko-KR" sz="2400" b="0" i="0" dirty="0">
                <a:effectLst/>
                <a:latin typeface="프리젠테이션 3 Light" pitchFamily="2" charset="-127"/>
                <a:ea typeface="프리젠테이션 3 Light" pitchFamily="2" charset="-127"/>
              </a:rPr>
              <a:t>.</a:t>
            </a:r>
            <a:endParaRPr lang="ko-KR" altLang="en-US" sz="2400" dirty="0"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D3730-018B-813E-926A-18D13FD81530}"/>
              </a:ext>
            </a:extLst>
          </p:cNvPr>
          <p:cNvSpPr txBox="1"/>
          <p:nvPr/>
        </p:nvSpPr>
        <p:spPr>
          <a:xfrm>
            <a:off x="377576" y="3783799"/>
            <a:ext cx="5376885" cy="11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인상 깊었던 기능</a:t>
            </a:r>
            <a:r>
              <a:rPr lang="en-US" altLang="ko-KR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프리젠테이션 5 Medium" pitchFamily="2" charset="-127"/>
                <a:ea typeface="프리젠테이션 5 Medium" pitchFamily="2" charset="-127"/>
              </a:rPr>
              <a:t>현재 재생 영상 관련 추천 재생 목록 알고리즘</a:t>
            </a:r>
            <a:endParaRPr lang="en-US" altLang="ko-KR" sz="2400" dirty="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F2D2D-5A58-9F88-8C44-8765195C7E92}"/>
              </a:ext>
            </a:extLst>
          </p:cNvPr>
          <p:cNvSpPr txBox="1"/>
          <p:nvPr/>
        </p:nvSpPr>
        <p:spPr>
          <a:xfrm>
            <a:off x="6470262" y="5201568"/>
            <a:ext cx="5376884" cy="3351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버튼 하나로 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CSS </a:t>
            </a: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변수를 통째로 바꿔 전체 페이지 색상을 전환하는 구조를 구현하면서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, CSS</a:t>
            </a: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와 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JavaScript</a:t>
            </a: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만으로도 스타일을 손쉽게 제어할 수 있다는 점이 신기했다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. </a:t>
            </a: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특히 변수를 지정하는 것만으로 페이지 분위기를 간편하게 바꿀 수 있다는 점에서 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 </a:t>
            </a:r>
            <a:r>
              <a:rPr lang="ko-KR" altLang="en-US" sz="2400" dirty="0">
                <a:latin typeface="프리젠테이션 3 Light" pitchFamily="2" charset="-127"/>
                <a:ea typeface="프리젠테이션 3 Light" pitchFamily="2" charset="-127"/>
              </a:rPr>
              <a:t>코드의 효율성과 편리함을 직접 느꼈다</a:t>
            </a:r>
            <a:r>
              <a:rPr lang="en-US" altLang="ko-KR" sz="2400" dirty="0">
                <a:latin typeface="프리젠테이션 3 Light" pitchFamily="2" charset="-127"/>
                <a:ea typeface="프리젠테이션 3 Light" pitchFamily="2" charset="-127"/>
              </a:rPr>
              <a:t>.</a:t>
            </a:r>
            <a:endParaRPr lang="ko-KR" altLang="en-US" sz="2400" dirty="0">
              <a:latin typeface="프리젠테이션 3 Light" pitchFamily="2" charset="-127"/>
              <a:ea typeface="프리젠테이션 3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229EA-FC39-096D-0F42-CF67DA839763}"/>
              </a:ext>
            </a:extLst>
          </p:cNvPr>
          <p:cNvSpPr txBox="1"/>
          <p:nvPr/>
        </p:nvSpPr>
        <p:spPr>
          <a:xfrm>
            <a:off x="6470262" y="3783799"/>
            <a:ext cx="5376885" cy="1134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인상 깊었던 기능</a:t>
            </a:r>
            <a:r>
              <a:rPr lang="en-US" altLang="ko-KR" sz="2400" b="0" i="0" dirty="0">
                <a:effectLst/>
                <a:latin typeface="프리젠테이션 5 Medium" pitchFamily="2" charset="-127"/>
                <a:ea typeface="프리젠테이션 5 Medium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프리젠테이션 5 Medium" pitchFamily="2" charset="-127"/>
                <a:ea typeface="프리젠테이션 5 Medium" pitchFamily="2" charset="-127"/>
              </a:rPr>
              <a:t>테마 변경 </a:t>
            </a:r>
            <a:r>
              <a:rPr lang="ko-KR" altLang="en-US" sz="2400" dirty="0" err="1">
                <a:latin typeface="프리젠테이션 5 Medium" pitchFamily="2" charset="-127"/>
                <a:ea typeface="프리젠테이션 5 Medium" pitchFamily="2" charset="-127"/>
              </a:rPr>
              <a:t>토글</a:t>
            </a:r>
            <a:r>
              <a:rPr lang="ko-KR" altLang="en-US" sz="2400" dirty="0">
                <a:latin typeface="프리젠테이션 5 Medium" pitchFamily="2" charset="-127"/>
                <a:ea typeface="프리젠테이션 5 Medium" pitchFamily="2" charset="-127"/>
              </a:rPr>
              <a:t> 기능</a:t>
            </a:r>
            <a:endParaRPr lang="en-US" altLang="ko-KR" sz="2400" b="0" i="0" dirty="0"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04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92F702D-AED3-606B-923F-6E50ECCCFE53}"/>
              </a:ext>
            </a:extLst>
          </p:cNvPr>
          <p:cNvSpPr/>
          <p:nvPr/>
        </p:nvSpPr>
        <p:spPr>
          <a:xfrm>
            <a:off x="8185674" y="2592281"/>
            <a:ext cx="9064101" cy="6883800"/>
          </a:xfrm>
          <a:prstGeom prst="roundRect">
            <a:avLst>
              <a:gd name="adj" fmla="val 4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51472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팀 커뮤니케이션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7249775" y="419100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 err="1">
                <a:latin typeface="프리젠테이션 2 ExtraLight" pitchFamily="2" charset="-127"/>
                <a:ea typeface="프리젠테이션 2 ExtraLight" pitchFamily="2" charset="-127"/>
              </a:rPr>
              <a:t>디스코드를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 중심으로 진행한 업무 분담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이슈 공유 및 피드백 등의 팀 커뮤니케이션 과정을 소개합니다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pic>
        <p:nvPicPr>
          <p:cNvPr id="8" name="그림 7" descr="만화 영화, 클립아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0B6E7EE-412F-20A9-DCCD-9CE284AA0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325" y="3148984"/>
            <a:ext cx="4876800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831D4-08D2-63B0-96B1-26380105D895}"/>
              </a:ext>
            </a:extLst>
          </p:cNvPr>
          <p:cNvSpPr txBox="1"/>
          <p:nvPr/>
        </p:nvSpPr>
        <p:spPr>
          <a:xfrm>
            <a:off x="1694062" y="8460418"/>
            <a:ext cx="4403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latin typeface="프리젠테이션 6 SemiBold" pitchFamily="2" charset="-127"/>
                <a:ea typeface="프리젠테이션 6 SemiBold" pitchFamily="2" charset="-127"/>
              </a:rPr>
              <a:t>Discord</a:t>
            </a:r>
            <a:endParaRPr lang="ko-KR" altLang="en-US" sz="60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F3A428C-8051-E3AB-9558-4ED04DE6916C}"/>
              </a:ext>
            </a:extLst>
          </p:cNvPr>
          <p:cNvSpPr/>
          <p:nvPr/>
        </p:nvSpPr>
        <p:spPr>
          <a:xfrm>
            <a:off x="8422412" y="2805344"/>
            <a:ext cx="4119239" cy="3116062"/>
          </a:xfrm>
          <a:prstGeom prst="roundRect">
            <a:avLst>
              <a:gd name="adj" fmla="val 11824"/>
            </a:avLst>
          </a:prstGeom>
          <a:solidFill>
            <a:srgbClr val="5F70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D8E4EF3-633C-1ABD-6717-022E5C4566D9}"/>
              </a:ext>
            </a:extLst>
          </p:cNvPr>
          <p:cNvSpPr/>
          <p:nvPr/>
        </p:nvSpPr>
        <p:spPr>
          <a:xfrm>
            <a:off x="8422412" y="6134469"/>
            <a:ext cx="4119239" cy="3116062"/>
          </a:xfrm>
          <a:prstGeom prst="roundRect">
            <a:avLst>
              <a:gd name="adj" fmla="val 1182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E151F58-09E9-0E17-080D-C4C6AE9938DA}"/>
              </a:ext>
            </a:extLst>
          </p:cNvPr>
          <p:cNvSpPr/>
          <p:nvPr/>
        </p:nvSpPr>
        <p:spPr>
          <a:xfrm>
            <a:off x="12836093" y="6134469"/>
            <a:ext cx="4119239" cy="3116062"/>
          </a:xfrm>
          <a:prstGeom prst="roundRect">
            <a:avLst>
              <a:gd name="adj" fmla="val 11824"/>
            </a:avLst>
          </a:prstGeom>
          <a:solidFill>
            <a:srgbClr val="5F70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A3B0091-D452-FC26-95F6-8649FA26DBE3}"/>
              </a:ext>
            </a:extLst>
          </p:cNvPr>
          <p:cNvSpPr/>
          <p:nvPr/>
        </p:nvSpPr>
        <p:spPr>
          <a:xfrm>
            <a:off x="12836093" y="2805344"/>
            <a:ext cx="4119239" cy="3116062"/>
          </a:xfrm>
          <a:prstGeom prst="roundRect">
            <a:avLst>
              <a:gd name="adj" fmla="val 1182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9FB8B-3840-8648-9FD9-BA034A5616EA}"/>
              </a:ext>
            </a:extLst>
          </p:cNvPr>
          <p:cNvSpPr txBox="1"/>
          <p:nvPr/>
        </p:nvSpPr>
        <p:spPr>
          <a:xfrm>
            <a:off x="9026093" y="3901710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업무 분담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748C5C-9F05-D29C-0D7B-1BB1A3078F1B}"/>
              </a:ext>
            </a:extLst>
          </p:cNvPr>
          <p:cNvSpPr txBox="1"/>
          <p:nvPr/>
        </p:nvSpPr>
        <p:spPr>
          <a:xfrm>
            <a:off x="13439774" y="3486212"/>
            <a:ext cx="2911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회의ㆍ협의</a:t>
            </a:r>
            <a:r>
              <a:rPr lang="ko-KR" altLang="en-US" sz="54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 방식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71C61-C958-A931-2590-2D51FCEBAD1C}"/>
              </a:ext>
            </a:extLst>
          </p:cNvPr>
          <p:cNvSpPr txBox="1"/>
          <p:nvPr/>
        </p:nvSpPr>
        <p:spPr>
          <a:xfrm>
            <a:off x="8887240" y="6815337"/>
            <a:ext cx="3189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시 대응</a:t>
            </a:r>
            <a:endParaRPr lang="ko-KR" altLang="en-US" sz="5400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F2EC6-E248-D33B-0F3D-F8A52E914A14}"/>
              </a:ext>
            </a:extLst>
          </p:cNvPr>
          <p:cNvSpPr txBox="1"/>
          <p:nvPr/>
        </p:nvSpPr>
        <p:spPr>
          <a:xfrm>
            <a:off x="13300921" y="6815337"/>
            <a:ext cx="3189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성과공유 </a:t>
            </a:r>
            <a:r>
              <a:rPr lang="en-US" altLang="ko-KR" sz="54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&amp; </a:t>
            </a:r>
            <a:r>
              <a:rPr lang="ko-KR" altLang="en-US" sz="54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피드백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568642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개발 중 장애물 &amp; 극복방법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7249775" y="419100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개발 과정 중 마주한 문제점과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문제를 해결하기 위해 적용한 구체적인 방안을 간결하게 정리했습니다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BB8EAC-BE30-EA1D-63E4-AEEE388D7E13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9144000" y="2038350"/>
            <a:ext cx="0" cy="8248650"/>
          </a:xfrm>
          <a:prstGeom prst="line">
            <a:avLst/>
          </a:prstGeom>
          <a:ln w="254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EA28B6-2480-516C-70D0-F1BCBEA1313C}"/>
              </a:ext>
            </a:extLst>
          </p:cNvPr>
          <p:cNvSpPr txBox="1"/>
          <p:nvPr/>
        </p:nvSpPr>
        <p:spPr>
          <a:xfrm>
            <a:off x="361949" y="2201080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문제 및 원인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(1)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56ADF-3542-0903-393B-8AAE6386EDDE}"/>
              </a:ext>
            </a:extLst>
          </p:cNvPr>
          <p:cNvSpPr txBox="1"/>
          <p:nvPr/>
        </p:nvSpPr>
        <p:spPr>
          <a:xfrm>
            <a:off x="381000" y="5838168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해결 방안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(1)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78CCE12-CAEF-3CDE-986C-7EE7C76F5FED}"/>
              </a:ext>
            </a:extLst>
          </p:cNvPr>
          <p:cNvGrpSpPr/>
          <p:nvPr/>
        </p:nvGrpSpPr>
        <p:grpSpPr>
          <a:xfrm>
            <a:off x="280926" y="2796920"/>
            <a:ext cx="8420101" cy="2786484"/>
            <a:chOff x="361948" y="3267076"/>
            <a:chExt cx="8420101" cy="278648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CA657D2-2F44-236B-9206-B50D3B6F7E2B}"/>
                </a:ext>
              </a:extLst>
            </p:cNvPr>
            <p:cNvSpPr/>
            <p:nvPr/>
          </p:nvSpPr>
          <p:spPr>
            <a:xfrm>
              <a:off x="361948" y="3267076"/>
              <a:ext cx="8420101" cy="2786484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16E5C9-422C-1BFC-282F-561E2FB421F6}"/>
                </a:ext>
              </a:extLst>
            </p:cNvPr>
            <p:cNvSpPr txBox="1"/>
            <p:nvPr/>
          </p:nvSpPr>
          <p:spPr>
            <a:xfrm>
              <a:off x="577516" y="3506156"/>
              <a:ext cx="79408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HTML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에 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data-video-id 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속성을 주고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JavaScript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에서 하이픈을 포함해 접근했더니 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‘undefined’ 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반환 됨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r>
                <a:rPr lang="ko-KR" altLang="en-US" sz="2000" dirty="0">
                  <a:latin typeface="프리젠테이션 4 Regular" pitchFamily="2" charset="-127"/>
                  <a:ea typeface="프리젠테이션 4 Regular" pitchFamily="2" charset="-127"/>
                </a:rPr>
                <a:t>예시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) &lt;JS&gt;</a:t>
              </a:r>
              <a:r>
                <a:rPr lang="ko-KR" altLang="en-US" sz="2000" dirty="0">
                  <a:latin typeface="프리젠테이션 4 Regular" pitchFamily="2" charset="-127"/>
                  <a:ea typeface="프리젠테이션 4 Regular" pitchFamily="2" charset="-127"/>
                </a:rPr>
                <a:t> 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element.dataset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[“video=id”]</a:t>
              </a:r>
            </a:p>
            <a:p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‘dataset’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은 하이픈 속성을 자동으로 </a:t>
              </a:r>
              <a:r>
                <a:rPr lang="ko-KR" altLang="en-US" sz="2400" dirty="0" err="1">
                  <a:latin typeface="프리젠테이션 4 Regular" pitchFamily="2" charset="-127"/>
                  <a:ea typeface="프리젠테이션 4 Regular" pitchFamily="2" charset="-127"/>
                </a:rPr>
                <a:t>카멜케이스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(</a:t>
              </a:r>
              <a:r>
                <a:rPr lang="en-US" altLang="ko-KR" sz="2400" dirty="0" err="1">
                  <a:latin typeface="프리젠테이션 4 Regular" pitchFamily="2" charset="-127"/>
                  <a:ea typeface="프리젠테이션 4 Regular" pitchFamily="2" charset="-127"/>
                </a:rPr>
                <a:t>videoId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)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로 바꿔 처리하기 때문에 원본 문자열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(video-id)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로 읽히지 않음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2014484-BDD6-E0BA-FFF3-1DDFD3882A48}"/>
              </a:ext>
            </a:extLst>
          </p:cNvPr>
          <p:cNvGrpSpPr/>
          <p:nvPr/>
        </p:nvGrpSpPr>
        <p:grpSpPr>
          <a:xfrm>
            <a:off x="280925" y="6432000"/>
            <a:ext cx="8420101" cy="3006403"/>
            <a:chOff x="9505949" y="3267075"/>
            <a:chExt cx="8420101" cy="3006403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E184B19A-88EF-0047-BFF7-3FC901FDB4A2}"/>
                </a:ext>
              </a:extLst>
            </p:cNvPr>
            <p:cNvSpPr/>
            <p:nvPr/>
          </p:nvSpPr>
          <p:spPr>
            <a:xfrm>
              <a:off x="9505949" y="3267075"/>
              <a:ext cx="8420101" cy="3006403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C8AC95-92D7-083A-D02E-F9A281A8A2FF}"/>
                </a:ext>
              </a:extLst>
            </p:cNvPr>
            <p:cNvSpPr txBox="1"/>
            <p:nvPr/>
          </p:nvSpPr>
          <p:spPr>
            <a:xfrm>
              <a:off x="9721518" y="3341449"/>
              <a:ext cx="704699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다음과 같은 표기법으로 항상 </a:t>
              </a:r>
              <a:r>
                <a:rPr lang="ko-KR" altLang="en-US" sz="2400" dirty="0" err="1">
                  <a:latin typeface="프리젠테이션 4 Regular" pitchFamily="2" charset="-127"/>
                  <a:ea typeface="프리젠테이션 4 Regular" pitchFamily="2" charset="-127"/>
                </a:rPr>
                <a:t>카멜케이스로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 접근하도록 통일하였음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342900" indent="-342900">
                <a:lnSpc>
                  <a:spcPct val="150000"/>
                </a:lnSpc>
                <a:buAutoNum type="arabicPeriod"/>
              </a:pP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점 표기법 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: </a:t>
              </a:r>
              <a:r>
                <a:rPr lang="en-US" altLang="ko-KR" sz="2400" dirty="0" err="1">
                  <a:latin typeface="프리젠테이션 4 Regular" pitchFamily="2" charset="-127"/>
                  <a:ea typeface="프리젠테이션 4 Regular" pitchFamily="2" charset="-127"/>
                </a:rPr>
                <a:t>element.dataset.videoId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대괄호 표기법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: </a:t>
              </a:r>
              <a:r>
                <a:rPr lang="en-US" altLang="ko-KR" sz="2400" dirty="0" err="1">
                  <a:latin typeface="프리젠테이션 4 Regular" pitchFamily="2" charset="-127"/>
                  <a:ea typeface="프리젠테이션 4 Regular" pitchFamily="2" charset="-127"/>
                </a:rPr>
                <a:t>element.dataset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["</a:t>
              </a:r>
              <a:r>
                <a:rPr lang="en-US" altLang="ko-KR" sz="2400" dirty="0" err="1">
                  <a:latin typeface="프리젠테이션 4 Regular" pitchFamily="2" charset="-127"/>
                  <a:ea typeface="프리젠테이션 4 Regular" pitchFamily="2" charset="-127"/>
                </a:rPr>
                <a:t>videoId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"]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66A0B341-08EC-0C81-4104-946F4425C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721518" y="5083725"/>
              <a:ext cx="7750786" cy="798645"/>
            </a:xfrm>
            <a:prstGeom prst="rect">
              <a:avLst/>
            </a:prstGeom>
            <a:effectLst>
              <a:outerShdw blurRad="254000" sx="102000" sy="102000" algn="ctr" rotWithShape="0">
                <a:prstClr val="black">
                  <a:alpha val="42000"/>
                </a:prstClr>
              </a:outerShdw>
            </a:effectLst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A27D13E-B634-815C-9EBD-E127DCE2DF54}"/>
              </a:ext>
            </a:extLst>
          </p:cNvPr>
          <p:cNvSpPr txBox="1"/>
          <p:nvPr/>
        </p:nvSpPr>
        <p:spPr>
          <a:xfrm>
            <a:off x="9581504" y="2201080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문제 및 원인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(2)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8E49A4-A802-35A9-A120-4ACFE8E0738C}"/>
              </a:ext>
            </a:extLst>
          </p:cNvPr>
          <p:cNvSpPr txBox="1"/>
          <p:nvPr/>
        </p:nvSpPr>
        <p:spPr>
          <a:xfrm>
            <a:off x="9600555" y="5838168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해결 방안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(2)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160F83-C41A-D372-88E3-F03DFE59B121}"/>
              </a:ext>
            </a:extLst>
          </p:cNvPr>
          <p:cNvGrpSpPr/>
          <p:nvPr/>
        </p:nvGrpSpPr>
        <p:grpSpPr>
          <a:xfrm>
            <a:off x="9500481" y="2796920"/>
            <a:ext cx="8420101" cy="2786484"/>
            <a:chOff x="361948" y="3267076"/>
            <a:chExt cx="8420101" cy="278648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39CC6994-9E4D-6D1F-309B-AA4016488CC8}"/>
                </a:ext>
              </a:extLst>
            </p:cNvPr>
            <p:cNvSpPr/>
            <p:nvPr/>
          </p:nvSpPr>
          <p:spPr>
            <a:xfrm>
              <a:off x="361948" y="3267076"/>
              <a:ext cx="8420101" cy="2786484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EEF063-ACE6-37BC-F65A-D771D3FF3705}"/>
                </a:ext>
              </a:extLst>
            </p:cNvPr>
            <p:cNvSpPr txBox="1"/>
            <p:nvPr/>
          </p:nvSpPr>
          <p:spPr>
            <a:xfrm>
              <a:off x="577516" y="3506156"/>
              <a:ext cx="794084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검색 입력 필드에서 한글만 입력되고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, 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영문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·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숫자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·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특수 문자는 아예 입력되지 않는 현상 발생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‘keypress’ 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이벤트 </a:t>
              </a:r>
              <a:r>
                <a:rPr lang="ko-KR" altLang="en-US" sz="2400" dirty="0" err="1">
                  <a:latin typeface="프리젠테이션 4 Regular" pitchFamily="2" charset="-127"/>
                  <a:ea typeface="프리젠테이션 4 Regular" pitchFamily="2" charset="-127"/>
                </a:rPr>
                <a:t>리스너에서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 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</a:t>
              </a:r>
              <a:r>
                <a:rPr lang="en-US" altLang="ko-KR" sz="2400" dirty="0" err="1">
                  <a:latin typeface="프리젠테이션 4 Regular" pitchFamily="2" charset="-127"/>
                  <a:ea typeface="프리젠테이션 4 Regular" pitchFamily="2" charset="-127"/>
                </a:rPr>
                <a:t>event.preventDefault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()’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를 모든 키에 적용해 버려 일반 키 입력 자체가 차단되었기 때문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6C70E13-111A-1226-A5C2-253D02D570FE}"/>
              </a:ext>
            </a:extLst>
          </p:cNvPr>
          <p:cNvGrpSpPr/>
          <p:nvPr/>
        </p:nvGrpSpPr>
        <p:grpSpPr>
          <a:xfrm>
            <a:off x="9500480" y="6432000"/>
            <a:ext cx="8420101" cy="3174987"/>
            <a:chOff x="9505949" y="3267075"/>
            <a:chExt cx="8420101" cy="3174987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5AFF44-2FAB-235F-02A0-4D5458DB417F}"/>
                </a:ext>
              </a:extLst>
            </p:cNvPr>
            <p:cNvSpPr/>
            <p:nvPr/>
          </p:nvSpPr>
          <p:spPr>
            <a:xfrm>
              <a:off x="9505949" y="3267075"/>
              <a:ext cx="8420101" cy="3174987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1F095A-31C7-1255-B49F-62C011408C8F}"/>
                </a:ext>
              </a:extLst>
            </p:cNvPr>
            <p:cNvSpPr txBox="1"/>
            <p:nvPr/>
          </p:nvSpPr>
          <p:spPr>
            <a:xfrm>
              <a:off x="9721518" y="3341449"/>
              <a:ext cx="7046996" cy="1135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‘keypress’ </a:t>
              </a:r>
              <a:r>
                <a:rPr lang="ko-KR" altLang="en-US" sz="2400" dirty="0" err="1">
                  <a:latin typeface="프리젠테이션 4 Regular" pitchFamily="2" charset="-127"/>
                  <a:ea typeface="프리젠테이션 4 Regular" pitchFamily="2" charset="-127"/>
                </a:rPr>
                <a:t>핸들러를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 다음과 같이 변경해 </a:t>
              </a:r>
              <a:r>
                <a:rPr lang="en-US" altLang="ko-KR" sz="2400" dirty="0">
                  <a:latin typeface="프리젠테이션 4 Regular" pitchFamily="2" charset="-127"/>
                  <a:ea typeface="프리젠테이션 4 Regular" pitchFamily="2" charset="-127"/>
                </a:rPr>
                <a:t>‘Enter’</a:t>
              </a:r>
              <a:r>
                <a:rPr lang="ko-KR" altLang="en-US" sz="2400" dirty="0">
                  <a:latin typeface="프리젠테이션 4 Regular" pitchFamily="2" charset="-127"/>
                  <a:ea typeface="프리젠테이션 4 Regular" pitchFamily="2" charset="-127"/>
                </a:rPr>
                <a:t> 키일 때만 기본 동작을 막고 검색 로직을 실행하도록 분기 처리</a:t>
              </a:r>
              <a:endParaRPr lang="en-US" altLang="ko-KR" sz="2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C25CC9A9-AB36-AEFA-1EE9-EF72752706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6049" y="7697698"/>
            <a:ext cx="7940842" cy="1647539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1A207-2E8C-659D-A6AB-7CC521DCE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2456BB3-CC63-ED80-F243-C4F48E1C5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2BD1756B-DE63-3C1C-69AD-26C98E53E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5686425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9FA1C38E-11CA-6A85-C86A-27E55C034DD7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개발 중 장애물 &amp; 극복방법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F795B7E-935B-F0EF-5FE9-3707DED52228}"/>
              </a:ext>
            </a:extLst>
          </p:cNvPr>
          <p:cNvSpPr/>
          <p:nvPr/>
        </p:nvSpPr>
        <p:spPr>
          <a:xfrm>
            <a:off x="17249775" y="419100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8812ADC-89A5-A384-53BA-C68AA7B5428E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9144000" y="2038350"/>
            <a:ext cx="0" cy="8248650"/>
          </a:xfrm>
          <a:prstGeom prst="line">
            <a:avLst/>
          </a:prstGeom>
          <a:ln w="254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BB4D83-500B-1BF7-5C0C-CC4291D4F66C}"/>
              </a:ext>
            </a:extLst>
          </p:cNvPr>
          <p:cNvSpPr txBox="1"/>
          <p:nvPr/>
        </p:nvSpPr>
        <p:spPr>
          <a:xfrm>
            <a:off x="361949" y="2201080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문제 및 원인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(3)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8A47D38-74E4-B782-821C-FD94E198F298}"/>
              </a:ext>
            </a:extLst>
          </p:cNvPr>
          <p:cNvGrpSpPr/>
          <p:nvPr/>
        </p:nvGrpSpPr>
        <p:grpSpPr>
          <a:xfrm>
            <a:off x="280926" y="2796919"/>
            <a:ext cx="8635666" cy="3181776"/>
            <a:chOff x="361948" y="3267075"/>
            <a:chExt cx="8635666" cy="318177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81241FB-1B05-9089-FD42-BFC313EA1646}"/>
                </a:ext>
              </a:extLst>
            </p:cNvPr>
            <p:cNvSpPr/>
            <p:nvPr/>
          </p:nvSpPr>
          <p:spPr>
            <a:xfrm>
              <a:off x="361948" y="3267075"/>
              <a:ext cx="8635666" cy="3181776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330A3D-D8C5-F427-5446-51B6BDE5C557}"/>
                </a:ext>
              </a:extLst>
            </p:cNvPr>
            <p:cNvSpPr txBox="1"/>
            <p:nvPr/>
          </p:nvSpPr>
          <p:spPr>
            <a:xfrm>
              <a:off x="473341" y="3448281"/>
              <a:ext cx="8420099" cy="291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테마 변경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토글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기능을 적용한 스위치를 작동해도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theme-toggle.js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가 적용되지 않음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en-US" sz="2200" dirty="0">
                  <a:latin typeface="프리젠테이션 6 SemiBold" pitchFamily="2" charset="-127"/>
                  <a:ea typeface="프리젠테이션 6 SemiBold" pitchFamily="2" charset="-127"/>
                </a:rPr>
                <a:t>스크립트 로딩 순서 문제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: JS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가 사이드바 로드 전에 실행되어 스위치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미탐지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en-US" sz="2200" dirty="0">
                  <a:latin typeface="프리젠테이션 6 SemiBold" pitchFamily="2" charset="-127"/>
                  <a:ea typeface="프리젠테이션 6 SemiBold" pitchFamily="2" charset="-127"/>
                </a:rPr>
                <a:t>동적 로딩으로 인한 이벤트 미적용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: 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사이드바가 동적으로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로드될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때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JS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의 이벤트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리스너가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이미 실행되어 나중에 추가되는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토글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스위치에 이벤트가 바인딩 되지 않음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en-US" sz="2200" dirty="0">
                  <a:latin typeface="프리젠테이션 6 SemiBold" pitchFamily="2" charset="-127"/>
                  <a:ea typeface="프리젠테이션 6 SemiBold" pitchFamily="2" charset="-127"/>
                </a:rPr>
                <a:t>초기 테마 상태 동기화 문제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: HTML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문서에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‘data-theme’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속성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미설정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→ 로컬 스토리지 값과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UI 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불일치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2B07537-F238-A1C3-FCFE-603941469F7A}"/>
              </a:ext>
            </a:extLst>
          </p:cNvPr>
          <p:cNvSpPr/>
          <p:nvPr/>
        </p:nvSpPr>
        <p:spPr>
          <a:xfrm>
            <a:off x="9500480" y="2201080"/>
            <a:ext cx="8506592" cy="7926769"/>
          </a:xfrm>
          <a:prstGeom prst="roundRect">
            <a:avLst>
              <a:gd name="adj" fmla="val 585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D8F21-A224-16ED-E123-92DDCD0FBFA0}"/>
              </a:ext>
            </a:extLst>
          </p:cNvPr>
          <p:cNvSpPr txBox="1"/>
          <p:nvPr/>
        </p:nvSpPr>
        <p:spPr>
          <a:xfrm>
            <a:off x="392319" y="6112779"/>
            <a:ext cx="26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프리젠테이션 6 SemiBold" pitchFamily="2" charset="-127"/>
                <a:ea typeface="프리젠테이션 6 SemiBold" pitchFamily="2" charset="-127"/>
              </a:rPr>
              <a:t>해결 방안</a:t>
            </a:r>
            <a:r>
              <a:rPr lang="en-US" altLang="ko-KR" sz="2800" dirty="0">
                <a:latin typeface="프리젠테이션 6 SemiBold" pitchFamily="2" charset="-127"/>
                <a:ea typeface="프리젠테이션 6 SemiBold" pitchFamily="2" charset="-127"/>
              </a:rPr>
              <a:t>(3)</a:t>
            </a:r>
            <a:endParaRPr lang="ko-KR" altLang="en-US" sz="28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CBAFD19-3D8E-B26D-8E3C-8FFFF04AC0B8}"/>
              </a:ext>
            </a:extLst>
          </p:cNvPr>
          <p:cNvGrpSpPr/>
          <p:nvPr/>
        </p:nvGrpSpPr>
        <p:grpSpPr>
          <a:xfrm>
            <a:off x="280926" y="6770083"/>
            <a:ext cx="8420101" cy="3357766"/>
            <a:chOff x="9505950" y="3267075"/>
            <a:chExt cx="8420101" cy="317498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349571D-00E0-8508-8316-41B055532F7D}"/>
                </a:ext>
              </a:extLst>
            </p:cNvPr>
            <p:cNvSpPr/>
            <p:nvPr/>
          </p:nvSpPr>
          <p:spPr>
            <a:xfrm>
              <a:off x="9505950" y="3267075"/>
              <a:ext cx="8420101" cy="3174987"/>
            </a:xfrm>
            <a:prstGeom prst="roundRect">
              <a:avLst>
                <a:gd name="adj" fmla="val 5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BAFD8B-50E2-88E8-C287-A2135189A522}"/>
                </a:ext>
              </a:extLst>
            </p:cNvPr>
            <p:cNvSpPr txBox="1"/>
            <p:nvPr/>
          </p:nvSpPr>
          <p:spPr>
            <a:xfrm>
              <a:off x="9617343" y="3373773"/>
              <a:ext cx="8103496" cy="2911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index.html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에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&lt;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html lang=“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en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” </a:t>
              </a:r>
              <a:r>
                <a:rPr lang="en-US" altLang="ko-KR" sz="2000" dirty="0">
                  <a:highlight>
                    <a:srgbClr val="FFFF00"/>
                  </a:highlight>
                  <a:latin typeface="프리젠테이션 4 Regular" pitchFamily="2" charset="-127"/>
                  <a:ea typeface="프리젠테이션 4 Regular" pitchFamily="2" charset="-127"/>
                </a:rPr>
                <a:t>data theme=“dark”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&gt;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 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추가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&lt;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script type="module" 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src</a:t>
              </a:r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="/scripts/theme-toggle.js“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&gt;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를 끝에 배치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 theme-toggle.js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에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‘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DOMContentLoaded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’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와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‘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MutationObserver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’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로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 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사이드바 로드 시점 감지 및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토글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초기화를 동적으로 실행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loadUI.js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에 사이드바 로드 완료 후 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‘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CustomEvent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(‘</a:t>
              </a:r>
              <a:r>
                <a:rPr lang="en-US" altLang="ko-KR" sz="2000" dirty="0" err="1">
                  <a:latin typeface="프리젠테이션 4 Regular" pitchFamily="2" charset="-127"/>
                  <a:ea typeface="프리젠테이션 4 Regular" pitchFamily="2" charset="-127"/>
                </a:rPr>
                <a:t>sidebarLoaded</a:t>
              </a:r>
              <a:r>
                <a:rPr lang="en-US" altLang="ko-KR" sz="2200" dirty="0">
                  <a:latin typeface="프리젠테이션 4 Regular" pitchFamily="2" charset="-127"/>
                  <a:ea typeface="프리젠테이션 4 Regular" pitchFamily="2" charset="-127"/>
                </a:rPr>
                <a:t>’)’ 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발행 → </a:t>
              </a:r>
              <a:r>
                <a:rPr lang="ko-KR" altLang="en-US" sz="2200" dirty="0" err="1">
                  <a:latin typeface="프리젠테이션 4 Regular" pitchFamily="2" charset="-127"/>
                  <a:ea typeface="프리젠테이션 4 Regular" pitchFamily="2" charset="-127"/>
                </a:rPr>
                <a:t>토글</a:t>
              </a:r>
              <a:r>
                <a:rPr lang="ko-KR" altLang="en-US" sz="2200" dirty="0">
                  <a:latin typeface="프리젠테이션 4 Regular" pitchFamily="2" charset="-127"/>
                  <a:ea typeface="프리젠테이션 4 Regular" pitchFamily="2" charset="-127"/>
                </a:rPr>
                <a:t> 초기화 트리거</a:t>
              </a:r>
              <a:endParaRPr lang="en-US" altLang="ko-KR" sz="22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DF65648-58D3-371A-A904-87B2525F90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6064" y="2826933"/>
            <a:ext cx="7715423" cy="4796061"/>
          </a:xfrm>
          <a:prstGeom prst="rect">
            <a:avLst/>
          </a:prstGeom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0926F4A-25E8-87B1-2E17-651C055B50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064" y="8422703"/>
            <a:ext cx="7715422" cy="1096799"/>
          </a:xfrm>
          <a:prstGeom prst="rect">
            <a:avLst/>
          </a:prstGeom>
          <a:effectLst>
            <a:outerShdw blurRad="2032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F3991B-A3DC-FEE7-A2EF-A6594009681D}"/>
              </a:ext>
            </a:extLst>
          </p:cNvPr>
          <p:cNvSpPr txBox="1"/>
          <p:nvPr/>
        </p:nvSpPr>
        <p:spPr>
          <a:xfrm>
            <a:off x="9896064" y="2354968"/>
            <a:ext cx="4063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프리젠테이션 4 Regular" pitchFamily="2" charset="-127"/>
                <a:ea typeface="프리젠테이션 4 Regular" pitchFamily="2" charset="-127"/>
              </a:rPr>
              <a:t>3</a:t>
            </a:r>
            <a:r>
              <a:rPr lang="ko-KR" altLang="en-US" sz="2200" dirty="0">
                <a:latin typeface="프리젠테이션 4 Regular" pitchFamily="2" charset="-127"/>
                <a:ea typeface="프리젠테이션 4 Regular" pitchFamily="2" charset="-127"/>
              </a:rPr>
              <a:t>번 해결방안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A79498-17CE-D938-6F11-1549B5D2FF10}"/>
              </a:ext>
            </a:extLst>
          </p:cNvPr>
          <p:cNvSpPr txBox="1"/>
          <p:nvPr/>
        </p:nvSpPr>
        <p:spPr>
          <a:xfrm>
            <a:off x="9896064" y="7932032"/>
            <a:ext cx="4063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프리젠테이션 4 Regular" pitchFamily="2" charset="-127"/>
                <a:ea typeface="프리젠테이션 4 Regular" pitchFamily="2" charset="-127"/>
              </a:rPr>
              <a:t>4</a:t>
            </a:r>
            <a:r>
              <a:rPr lang="ko-KR" altLang="en-US" sz="2200" dirty="0">
                <a:latin typeface="프리젠테이션 4 Regular" pitchFamily="2" charset="-127"/>
                <a:ea typeface="프리젠테이션 4 Regular" pitchFamily="2" charset="-127"/>
              </a:rPr>
              <a:t>번 해결방안</a:t>
            </a:r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D3B5ADBD-0387-2B71-ABF6-8C4F4DFDA85C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개발 과정 중 마주한 문제점과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문제를 해결하기 위해 적용한 구체적인 방안을 간결하게 정리했습니다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6086475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추가 / 리서치 하고 싶은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7249775" y="419100"/>
            <a:ext cx="6572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개발소감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서비스 완성도와 사용자 만족도를 높이기 위해 향후 검토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·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연구하고자 하는 기능 아이디어를 모아봤습니다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02E7BC-60AA-F221-2283-E3B9476FBA71}"/>
              </a:ext>
            </a:extLst>
          </p:cNvPr>
          <p:cNvGrpSpPr/>
          <p:nvPr/>
        </p:nvGrpSpPr>
        <p:grpSpPr>
          <a:xfrm>
            <a:off x="619426" y="2189214"/>
            <a:ext cx="3240000" cy="3600000"/>
            <a:chOff x="381000" y="2512381"/>
            <a:chExt cx="3374254" cy="393280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38C8B1D-F3D2-A9C1-3109-6B27A3E1CE01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2A62A17-7F58-E6E0-0CAE-B5A3AAA18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C0A08-6843-5D68-4A84-3293C1320AE2}"/>
                </a:ext>
              </a:extLst>
            </p:cNvPr>
            <p:cNvSpPr txBox="1"/>
            <p:nvPr/>
          </p:nvSpPr>
          <p:spPr>
            <a:xfrm>
              <a:off x="1135061" y="5384696"/>
              <a:ext cx="186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시청 기록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56F016-860C-2950-0503-DEB488ABDBFC}"/>
              </a:ext>
            </a:extLst>
          </p:cNvPr>
          <p:cNvGrpSpPr/>
          <p:nvPr/>
        </p:nvGrpSpPr>
        <p:grpSpPr>
          <a:xfrm>
            <a:off x="5222475" y="2189214"/>
            <a:ext cx="3240000" cy="3600000"/>
            <a:chOff x="381000" y="2512381"/>
            <a:chExt cx="3374254" cy="393280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2757293-0A57-E8B8-8A9B-A7057B95C944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D556FF9-2F00-20DD-AC29-6EECC5247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D00EC-137D-7059-4CB4-1B65858AFFD7}"/>
                </a:ext>
              </a:extLst>
            </p:cNvPr>
            <p:cNvSpPr txBox="1"/>
            <p:nvPr/>
          </p:nvSpPr>
          <p:spPr>
            <a:xfrm>
              <a:off x="1135061" y="5384696"/>
              <a:ext cx="186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알림 기능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9DECF9-14E4-F4B2-91D3-642C1121623C}"/>
              </a:ext>
            </a:extLst>
          </p:cNvPr>
          <p:cNvGrpSpPr/>
          <p:nvPr/>
        </p:nvGrpSpPr>
        <p:grpSpPr>
          <a:xfrm>
            <a:off x="9825524" y="2189214"/>
            <a:ext cx="3240000" cy="3600000"/>
            <a:chOff x="381000" y="2512381"/>
            <a:chExt cx="3374254" cy="3932807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DC92820-EEC6-DF58-C196-D700EE5527A2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493619C-CAE9-02A1-49BB-BFE81586E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431F2A-785A-321D-2172-7F3657DE7023}"/>
                </a:ext>
              </a:extLst>
            </p:cNvPr>
            <p:cNvSpPr txBox="1"/>
            <p:nvPr/>
          </p:nvSpPr>
          <p:spPr>
            <a:xfrm>
              <a:off x="1135061" y="5384696"/>
              <a:ext cx="186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소셜 공유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9EC333-86FE-5123-1116-0A7D6CD59493}"/>
              </a:ext>
            </a:extLst>
          </p:cNvPr>
          <p:cNvGrpSpPr/>
          <p:nvPr/>
        </p:nvGrpSpPr>
        <p:grpSpPr>
          <a:xfrm>
            <a:off x="14428574" y="2189214"/>
            <a:ext cx="3240000" cy="3600000"/>
            <a:chOff x="381000" y="2512381"/>
            <a:chExt cx="3374254" cy="3932807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983FF1D-5BD6-9EEC-DAB0-5C0EAEF25BF4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BCAE800-84A9-C8B9-EFC2-E59A46D83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1E9569-AAAF-0EAD-B89A-F29C4A2B0D42}"/>
                </a:ext>
              </a:extLst>
            </p:cNvPr>
            <p:cNvSpPr txBox="1"/>
            <p:nvPr/>
          </p:nvSpPr>
          <p:spPr>
            <a:xfrm>
              <a:off x="831346" y="5384696"/>
              <a:ext cx="2473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 err="1">
                  <a:latin typeface="프리젠테이션 6 SemiBold" pitchFamily="2" charset="-127"/>
                  <a:ea typeface="프리젠테이션 6 SemiBold" pitchFamily="2" charset="-127"/>
                </a:rPr>
                <a:t>더보기</a:t>
              </a:r>
              <a:endParaRPr lang="ko-KR" altLang="en-US" sz="36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761A57A-6326-123B-80F8-C7C1F2CFB6FF}"/>
              </a:ext>
            </a:extLst>
          </p:cNvPr>
          <p:cNvGrpSpPr/>
          <p:nvPr/>
        </p:nvGrpSpPr>
        <p:grpSpPr>
          <a:xfrm>
            <a:off x="2706534" y="6238106"/>
            <a:ext cx="3240000" cy="3600000"/>
            <a:chOff x="381000" y="2512381"/>
            <a:chExt cx="3374254" cy="393280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B8D4D9F-8BB9-9D1B-3252-A3226E2A3B00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2F563CC-8443-CB12-BC12-674C7AF17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887C87-39A2-ACAB-4C63-C25621429ADF}"/>
                </a:ext>
              </a:extLst>
            </p:cNvPr>
            <p:cNvSpPr txBox="1"/>
            <p:nvPr/>
          </p:nvSpPr>
          <p:spPr>
            <a:xfrm>
              <a:off x="1135061" y="5384696"/>
              <a:ext cx="1866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로그인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14DB35-D2EA-4F73-1844-9AF94DDC217B}"/>
              </a:ext>
            </a:extLst>
          </p:cNvPr>
          <p:cNvGrpSpPr/>
          <p:nvPr/>
        </p:nvGrpSpPr>
        <p:grpSpPr>
          <a:xfrm>
            <a:off x="7524000" y="6238106"/>
            <a:ext cx="3240000" cy="3600000"/>
            <a:chOff x="381000" y="2512381"/>
            <a:chExt cx="3374254" cy="393280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BB685F70-C8F8-1A42-F3C7-0B49108679C6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4F00E2F-6A33-866F-0E7B-A8AB57BCD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000A20-E6E2-20C2-D4A2-25636CC6B599}"/>
                </a:ext>
              </a:extLst>
            </p:cNvPr>
            <p:cNvSpPr txBox="1"/>
            <p:nvPr/>
          </p:nvSpPr>
          <p:spPr>
            <a:xfrm>
              <a:off x="707210" y="5384695"/>
              <a:ext cx="2721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무한 스크롤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A88EBA1-AE00-2504-030B-FE96B285515E}"/>
              </a:ext>
            </a:extLst>
          </p:cNvPr>
          <p:cNvGrpSpPr/>
          <p:nvPr/>
        </p:nvGrpSpPr>
        <p:grpSpPr>
          <a:xfrm>
            <a:off x="12341466" y="6238105"/>
            <a:ext cx="3240000" cy="3600000"/>
            <a:chOff x="381000" y="2512381"/>
            <a:chExt cx="3374254" cy="3932807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E33430C-5ED0-9BF3-EC61-2E0E540393A9}"/>
                </a:ext>
              </a:extLst>
            </p:cNvPr>
            <p:cNvSpPr/>
            <p:nvPr/>
          </p:nvSpPr>
          <p:spPr>
            <a:xfrm>
              <a:off x="381000" y="2512381"/>
              <a:ext cx="3374254" cy="393280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507CC9F-3DB7-69B0-4725-5E8A4B52B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/>
            <a:stretch/>
          </p:blipFill>
          <p:spPr>
            <a:xfrm>
              <a:off x="1135061" y="3036172"/>
              <a:ext cx="1866132" cy="186613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C98F7E-4941-9141-3403-069E8AA0AD46}"/>
                </a:ext>
              </a:extLst>
            </p:cNvPr>
            <p:cNvSpPr txBox="1"/>
            <p:nvPr/>
          </p:nvSpPr>
          <p:spPr>
            <a:xfrm>
              <a:off x="707210" y="5384695"/>
              <a:ext cx="27218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프리젠테이션 6 SemiBold" pitchFamily="2" charset="-127"/>
                  <a:ea typeface="프리젠테이션 6 SemiBold" pitchFamily="2" charset="-127"/>
                </a:rPr>
                <a:t>이어보기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44000" y="1610632"/>
            <a:ext cx="14400000" cy="264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2875" y="620032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ko-KR" alt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rPr>
              <a:t>목 차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148AD86-2795-2F8A-01E3-037DE78FE789}"/>
              </a:ext>
            </a:extLst>
          </p:cNvPr>
          <p:cNvGrpSpPr/>
          <p:nvPr/>
        </p:nvGrpSpPr>
        <p:grpSpPr>
          <a:xfrm>
            <a:off x="1048210" y="2177805"/>
            <a:ext cx="3358777" cy="1107996"/>
            <a:chOff x="1048210" y="2225933"/>
            <a:chExt cx="3358777" cy="11079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47C755-FF38-4D8D-9C45-69DABDBBAEE2}"/>
                </a:ext>
              </a:extLst>
            </p:cNvPr>
            <p:cNvSpPr txBox="1"/>
            <p:nvPr/>
          </p:nvSpPr>
          <p:spPr>
            <a:xfrm>
              <a:off x="1048210" y="2225933"/>
              <a:ext cx="17258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2F80ED"/>
                  </a:solidFill>
                  <a:latin typeface="프리젠테이션 7 Bold" pitchFamily="2" charset="-127"/>
                  <a:ea typeface="프리젠테이션 7 Bold" pitchFamily="2" charset="-127"/>
                </a:rPr>
                <a:t>01</a:t>
              </a:r>
              <a:endParaRPr lang="ko-KR" altLang="en-US" sz="66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A2E77F-E6BC-E913-DD67-B01DFABD5D66}"/>
                </a:ext>
              </a:extLst>
            </p:cNvPr>
            <p:cNvSpPr txBox="1"/>
            <p:nvPr/>
          </p:nvSpPr>
          <p:spPr>
            <a:xfrm>
              <a:off x="2205208" y="2453411"/>
              <a:ext cx="22017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프리젠테이션 5 Medium" pitchFamily="2" charset="-127"/>
                  <a:ea typeface="프리젠테이션 5 Medium" pitchFamily="2" charset="-127"/>
                </a:rPr>
                <a:t>사전조사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D39C7EE-29CE-CF67-865A-5D87472E5758}"/>
              </a:ext>
            </a:extLst>
          </p:cNvPr>
          <p:cNvGrpSpPr/>
          <p:nvPr/>
        </p:nvGrpSpPr>
        <p:grpSpPr>
          <a:xfrm>
            <a:off x="1048210" y="8294464"/>
            <a:ext cx="5509001" cy="1107996"/>
            <a:chOff x="1048210" y="7456752"/>
            <a:chExt cx="5509001" cy="11079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0EF3B5-4073-0627-622D-ABFD07C4517B}"/>
                </a:ext>
              </a:extLst>
            </p:cNvPr>
            <p:cNvSpPr txBox="1"/>
            <p:nvPr/>
          </p:nvSpPr>
          <p:spPr>
            <a:xfrm>
              <a:off x="1048210" y="7456752"/>
              <a:ext cx="17258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2F80ED"/>
                  </a:solidFill>
                  <a:latin typeface="프리젠테이션 7 Bold" pitchFamily="2" charset="-127"/>
                  <a:ea typeface="프리젠테이션 7 Bold" pitchFamily="2" charset="-127"/>
                </a:rPr>
                <a:t>05</a:t>
              </a:r>
              <a:endParaRPr lang="ko-KR" altLang="en-US" sz="66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641C35-8791-7853-18DD-88859E30B4A9}"/>
                </a:ext>
              </a:extLst>
            </p:cNvPr>
            <p:cNvSpPr txBox="1"/>
            <p:nvPr/>
          </p:nvSpPr>
          <p:spPr>
            <a:xfrm>
              <a:off x="2205208" y="7684230"/>
              <a:ext cx="435200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프리젠테이션 5 Medium" pitchFamily="2" charset="-127"/>
                  <a:ea typeface="프리젠테이션 5 Medium" pitchFamily="2" charset="-127"/>
                </a:rPr>
                <a:t>우리 조의 </a:t>
              </a:r>
              <a:r>
                <a:rPr lang="en-US" altLang="ko-KR" sz="4400" dirty="0">
                  <a:latin typeface="프리젠테이션 5 Medium" pitchFamily="2" charset="-127"/>
                  <a:ea typeface="프리젠테이션 5 Medium" pitchFamily="2" charset="-127"/>
                </a:rPr>
                <a:t>MVP</a:t>
              </a:r>
              <a:endParaRPr lang="ko-KR" altLang="en-US" sz="4400" dirty="0"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396E93B-3772-5E21-4B42-148F70FFAC94}"/>
              </a:ext>
            </a:extLst>
          </p:cNvPr>
          <p:cNvGrpSpPr/>
          <p:nvPr/>
        </p:nvGrpSpPr>
        <p:grpSpPr>
          <a:xfrm>
            <a:off x="1024146" y="3706970"/>
            <a:ext cx="11055561" cy="1107996"/>
            <a:chOff x="1024146" y="3561407"/>
            <a:chExt cx="11055561" cy="11079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8BA3FF-14D4-F570-6B28-2D3ABF156479}"/>
                </a:ext>
              </a:extLst>
            </p:cNvPr>
            <p:cNvSpPr txBox="1"/>
            <p:nvPr/>
          </p:nvSpPr>
          <p:spPr>
            <a:xfrm>
              <a:off x="1024146" y="3561407"/>
              <a:ext cx="17258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2F80ED"/>
                  </a:solidFill>
                  <a:latin typeface="프리젠테이션 7 Bold" pitchFamily="2" charset="-127"/>
                  <a:ea typeface="프리젠테이션 7 Bold" pitchFamily="2" charset="-127"/>
                </a:rPr>
                <a:t>02</a:t>
              </a:r>
              <a:endParaRPr lang="ko-KR" altLang="en-US" sz="66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C4FDAD-AB6D-CB6B-0E0B-0190C05F04F8}"/>
                </a:ext>
              </a:extLst>
            </p:cNvPr>
            <p:cNvSpPr txBox="1"/>
            <p:nvPr/>
          </p:nvSpPr>
          <p:spPr>
            <a:xfrm>
              <a:off x="2205208" y="3788885"/>
              <a:ext cx="29966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프리젠테이션 5 Medium" pitchFamily="2" charset="-127"/>
                  <a:ea typeface="프리젠테이션 5 Medium" pitchFamily="2" charset="-127"/>
                </a:rPr>
                <a:t>프로젝트 요약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E7CBD1-E74D-3ED8-2E73-7AB6E2DC9C59}"/>
                </a:ext>
              </a:extLst>
            </p:cNvPr>
            <p:cNvSpPr txBox="1"/>
            <p:nvPr/>
          </p:nvSpPr>
          <p:spPr>
            <a:xfrm>
              <a:off x="6809876" y="3942772"/>
              <a:ext cx="526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목표 및 배경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/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필수 구현 기능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/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추가 구현 기능</a:t>
              </a: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640BBA6-EF41-EB5C-DF2C-4F107CFDD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21" y="4173604"/>
              <a:ext cx="1222988" cy="2"/>
            </a:xfrm>
            <a:prstGeom prst="line">
              <a:avLst/>
            </a:prstGeom>
            <a:ln>
              <a:solidFill>
                <a:schemeClr val="bg2">
                  <a:lumMod val="25000"/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CEE8548-4484-D646-0A6F-4A266CB918DC}"/>
              </a:ext>
            </a:extLst>
          </p:cNvPr>
          <p:cNvGrpSpPr/>
          <p:nvPr/>
        </p:nvGrpSpPr>
        <p:grpSpPr>
          <a:xfrm>
            <a:off x="1024146" y="5236135"/>
            <a:ext cx="11055561" cy="1107996"/>
            <a:chOff x="1024146" y="4896881"/>
            <a:chExt cx="11055561" cy="11079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542497-5ECE-47CE-D076-58FFD3D69EE8}"/>
                </a:ext>
              </a:extLst>
            </p:cNvPr>
            <p:cNvSpPr txBox="1"/>
            <p:nvPr/>
          </p:nvSpPr>
          <p:spPr>
            <a:xfrm>
              <a:off x="1024146" y="4896881"/>
              <a:ext cx="17258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2F80ED"/>
                  </a:solidFill>
                  <a:latin typeface="프리젠테이션 7 Bold" pitchFamily="2" charset="-127"/>
                  <a:ea typeface="프리젠테이션 7 Bold" pitchFamily="2" charset="-127"/>
                </a:rPr>
                <a:t>03</a:t>
              </a:r>
              <a:endParaRPr lang="ko-KR" altLang="en-US" sz="66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58C92C-CDF4-27CF-36CD-4E9F6405029A}"/>
                </a:ext>
              </a:extLst>
            </p:cNvPr>
            <p:cNvSpPr txBox="1"/>
            <p:nvPr/>
          </p:nvSpPr>
          <p:spPr>
            <a:xfrm>
              <a:off x="2181144" y="5124359"/>
              <a:ext cx="31662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프리젠테이션 5 Medium" pitchFamily="2" charset="-127"/>
                  <a:ea typeface="프리젠테이션 5 Medium" pitchFamily="2" charset="-127"/>
                </a:rPr>
                <a:t>주요 개발 내용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6227B5-55C0-73B0-5C23-EDA7D5E2E7FE}"/>
                </a:ext>
              </a:extLst>
            </p:cNvPr>
            <p:cNvSpPr txBox="1"/>
            <p:nvPr/>
          </p:nvSpPr>
          <p:spPr>
            <a:xfrm>
              <a:off x="6809876" y="5278246"/>
              <a:ext cx="52698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조원별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주요 개발 기능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/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프로젝트 개발 기능 시연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01054D5-8BA3-3224-B619-F3BEAD3F5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0321" y="5509078"/>
              <a:ext cx="1222988" cy="2"/>
            </a:xfrm>
            <a:prstGeom prst="line">
              <a:avLst/>
            </a:prstGeom>
            <a:ln>
              <a:solidFill>
                <a:schemeClr val="bg2">
                  <a:lumMod val="25000"/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0C0D063-8F23-D39B-6B3D-5ACC46EAC88B}"/>
              </a:ext>
            </a:extLst>
          </p:cNvPr>
          <p:cNvGrpSpPr/>
          <p:nvPr/>
        </p:nvGrpSpPr>
        <p:grpSpPr>
          <a:xfrm>
            <a:off x="1048210" y="6765300"/>
            <a:ext cx="16229140" cy="1107996"/>
            <a:chOff x="1048210" y="6121278"/>
            <a:chExt cx="16229140" cy="110799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1F49C7-0035-860D-FBA6-E33D40787089}"/>
                </a:ext>
              </a:extLst>
            </p:cNvPr>
            <p:cNvSpPr txBox="1"/>
            <p:nvPr/>
          </p:nvSpPr>
          <p:spPr>
            <a:xfrm>
              <a:off x="1048210" y="6121278"/>
              <a:ext cx="1725863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600" dirty="0">
                  <a:solidFill>
                    <a:srgbClr val="2F80ED"/>
                  </a:solidFill>
                  <a:latin typeface="프리젠테이션 7 Bold" pitchFamily="2" charset="-127"/>
                  <a:ea typeface="프리젠테이션 7 Bold" pitchFamily="2" charset="-127"/>
                </a:rPr>
                <a:t>04</a:t>
              </a:r>
              <a:endParaRPr lang="ko-KR" altLang="en-US" sz="66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2E6669-586E-4B43-F705-2892E8018F13}"/>
                </a:ext>
              </a:extLst>
            </p:cNvPr>
            <p:cNvSpPr txBox="1"/>
            <p:nvPr/>
          </p:nvSpPr>
          <p:spPr>
            <a:xfrm>
              <a:off x="2205208" y="6348756"/>
              <a:ext cx="220177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400" dirty="0">
                  <a:latin typeface="프리젠테이션 5 Medium" pitchFamily="2" charset="-127"/>
                  <a:ea typeface="프리젠테이션 5 Medium" pitchFamily="2" charset="-127"/>
                </a:rPr>
                <a:t>개발 소감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048DE8-7066-24CA-0755-6852F2A9C5D1}"/>
                </a:ext>
              </a:extLst>
            </p:cNvPr>
            <p:cNvSpPr txBox="1"/>
            <p:nvPr/>
          </p:nvSpPr>
          <p:spPr>
            <a:xfrm>
              <a:off x="6809876" y="6502643"/>
              <a:ext cx="10467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인상 깊었던 기능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/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팀 커뮤니케이션 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/ 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개발 중 장애물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&amp;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극복 방법</a:t>
              </a:r>
              <a:r>
                <a:rPr lang="en-US" altLang="ko-KR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/ </a:t>
              </a:r>
              <a:r>
                <a:rPr lang="ko-KR" altLang="en-US" sz="2400" dirty="0" err="1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추가ㆍ리서치</a:t>
              </a:r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프리젠테이션 3 Light" pitchFamily="2" charset="-127"/>
                  <a:ea typeface="프리젠테이션 3 Light" pitchFamily="2" charset="-127"/>
                </a:rPr>
                <a:t> 하고싶은  기능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1D6180D0-0A56-A269-32F0-F45BA907488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4406987" y="6733475"/>
              <a:ext cx="2186322" cy="2"/>
            </a:xfrm>
            <a:prstGeom prst="line">
              <a:avLst/>
            </a:prstGeom>
            <a:ln>
              <a:solidFill>
                <a:schemeClr val="bg2">
                  <a:lumMod val="25000"/>
                  <a:alpha val="9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62400" y="5248275"/>
            <a:ext cx="10363200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83100" y="419100"/>
            <a:ext cx="7239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2F80ED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MVP 조원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  <a:cs typeface="Noto Sans KR Medium" pitchFamily="34" charset="-120"/>
              </a:rPr>
              <a:t>우리 조의 MVP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우리 조의 MVP는?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7183100" y="419100"/>
            <a:ext cx="7239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MVP 조원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GitHub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관리부터 프로젝트 진행 상황 작성 등 사소하지만 반드시 필요한 업무를 책임감 있게 전담하며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프로젝트 일정 조율과 이슈 관리를 적극적으로 수행해 팀 전체가 원활히 작업할 수 있도록 지원하여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저희 팀의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MVP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로 선정하였습니다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B68847D-535D-67A6-F2C3-6B0CEE1B332B}"/>
              </a:ext>
            </a:extLst>
          </p:cNvPr>
          <p:cNvSpPr/>
          <p:nvPr/>
        </p:nvSpPr>
        <p:spPr>
          <a:xfrm>
            <a:off x="3402956" y="3911398"/>
            <a:ext cx="12234441" cy="450255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노랑, 그래픽, 원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9A75E4-0E25-5FC4-2D4E-EDC0E6A4BF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16" y="3723934"/>
            <a:ext cx="4877481" cy="48774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354226-A447-28DF-4743-D45D32745B2B}"/>
              </a:ext>
            </a:extLst>
          </p:cNvPr>
          <p:cNvSpPr txBox="1"/>
          <p:nvPr/>
        </p:nvSpPr>
        <p:spPr>
          <a:xfrm>
            <a:off x="5881868" y="4577624"/>
            <a:ext cx="8900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0" spc="2000" dirty="0">
                <a:latin typeface="프리젠테이션 8 ExtraBold" pitchFamily="2" charset="-127"/>
                <a:ea typeface="프리젠테이션 8 ExtraBold" pitchFamily="2" charset="-127"/>
              </a:rPr>
              <a:t>조 권 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411700" y="419100"/>
            <a:ext cx="49530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A5A5A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마무리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A9FE4C3-527A-58B2-79D1-D71C843774BF}"/>
              </a:ext>
            </a:extLst>
          </p:cNvPr>
          <p:cNvGrpSpPr/>
          <p:nvPr/>
        </p:nvGrpSpPr>
        <p:grpSpPr>
          <a:xfrm>
            <a:off x="7353300" y="3503468"/>
            <a:ext cx="3581400" cy="3369516"/>
            <a:chOff x="7270903" y="3782534"/>
            <a:chExt cx="3581400" cy="3369516"/>
          </a:xfrm>
        </p:grpSpPr>
        <p:pic>
          <p:nvPicPr>
            <p:cNvPr id="19" name="Image 0" descr="preencoded.png">
              <a:extLst>
                <a:ext uri="{FF2B5EF4-FFF2-40B4-BE49-F238E27FC236}">
                  <a16:creationId xmlns:a16="http://schemas.microsoft.com/office/drawing/2014/main" id="{E412E29A-8D20-81B1-95A0-B7FBED3B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7270903" y="5339439"/>
              <a:ext cx="3581400" cy="19050"/>
            </a:xfrm>
            <a:prstGeom prst="rect">
              <a:avLst/>
            </a:prstGeom>
          </p:spPr>
        </p:pic>
        <p:sp>
          <p:nvSpPr>
            <p:cNvPr id="20" name="Text 1">
              <a:extLst>
                <a:ext uri="{FF2B5EF4-FFF2-40B4-BE49-F238E27FC236}">
                  <a16:creationId xmlns:a16="http://schemas.microsoft.com/office/drawing/2014/main" id="{96F654AE-2A53-8BE3-529D-376B3E6E02CC}"/>
                </a:ext>
              </a:extLst>
            </p:cNvPr>
            <p:cNvSpPr/>
            <p:nvPr/>
          </p:nvSpPr>
          <p:spPr>
            <a:xfrm>
              <a:off x="7395245" y="3782534"/>
              <a:ext cx="3332715" cy="685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5400"/>
                </a:lnSpc>
                <a:buNone/>
              </a:pPr>
              <a:r>
                <a:rPr lang="ko-KR" altLang="en-US" sz="6000">
                  <a:solidFill>
                    <a:srgbClr val="FFFFFF"/>
                  </a:solidFill>
                  <a:latin typeface="프리젠테이션 7 Bold" pitchFamily="2" charset="-127"/>
                  <a:ea typeface="프리젠테이션 7 Bold" pitchFamily="2" charset="-127"/>
                </a:rPr>
                <a:t>감사합니다</a:t>
              </a:r>
              <a:endParaRPr lang="en-US" sz="6000" dirty="0"/>
            </a:p>
          </p:txBody>
        </p:sp>
        <p:sp>
          <p:nvSpPr>
            <p:cNvPr id="21" name="Text 2">
              <a:extLst>
                <a:ext uri="{FF2B5EF4-FFF2-40B4-BE49-F238E27FC236}">
                  <a16:creationId xmlns:a16="http://schemas.microsoft.com/office/drawing/2014/main" id="{33050EF3-8B9F-7DCE-36A5-5C0F231BE890}"/>
                </a:ext>
              </a:extLst>
            </p:cNvPr>
            <p:cNvSpPr/>
            <p:nvPr/>
          </p:nvSpPr>
          <p:spPr>
            <a:xfrm>
              <a:off x="7840645" y="4868384"/>
              <a:ext cx="2441914" cy="304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400"/>
                </a:lnSpc>
                <a:buNone/>
              </a:pPr>
              <a:r>
                <a:rPr lang="en-US" sz="3000" b="1" kern="0" spc="30" dirty="0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  <a:cs typeface="Noto Sans KR Bold" pitchFamily="34" charset="-120"/>
                </a:rPr>
                <a:t>Query Union</a:t>
              </a:r>
              <a:endParaRPr lang="en-US" sz="30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2" name="Text 3">
              <a:extLst>
                <a:ext uri="{FF2B5EF4-FFF2-40B4-BE49-F238E27FC236}">
                  <a16:creationId xmlns:a16="http://schemas.microsoft.com/office/drawing/2014/main" id="{20591883-3C82-7FE6-5E77-784DDBB24C8F}"/>
                </a:ext>
              </a:extLst>
            </p:cNvPr>
            <p:cNvSpPr/>
            <p:nvPr/>
          </p:nvSpPr>
          <p:spPr>
            <a:xfrm>
              <a:off x="8279687" y="5639044"/>
              <a:ext cx="1563833" cy="2667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ko-KR" altLang="en-US" sz="2400" kern="0" spc="-150" dirty="0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</a:rPr>
                <a:t>팀장</a:t>
              </a:r>
              <a:r>
                <a:rPr lang="en-US" altLang="ko-KR" sz="2400" kern="0" spc="-150" dirty="0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</a:rPr>
                <a:t>:  </a:t>
              </a:r>
              <a:r>
                <a:rPr lang="ko-KR" altLang="en-US" sz="2400" kern="0" spc="-150" dirty="0" err="1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</a:rPr>
                <a:t>조권호</a:t>
              </a:r>
              <a:endParaRPr lang="en-US" sz="2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3" name="Text 4">
              <a:extLst>
                <a:ext uri="{FF2B5EF4-FFF2-40B4-BE49-F238E27FC236}">
                  <a16:creationId xmlns:a16="http://schemas.microsoft.com/office/drawing/2014/main" id="{1BEA7917-F920-BDC7-4472-BC20C4ACC717}"/>
                </a:ext>
              </a:extLst>
            </p:cNvPr>
            <p:cNvSpPr/>
            <p:nvPr/>
          </p:nvSpPr>
          <p:spPr>
            <a:xfrm>
              <a:off x="8279688" y="6240248"/>
              <a:ext cx="1563831" cy="2667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ko-KR" altLang="en-US" sz="2400" kern="0" spc="-150" dirty="0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</a:rPr>
                <a:t>권정연</a:t>
              </a:r>
              <a:endParaRPr lang="en-US" sz="2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4" name="Text 5">
              <a:extLst>
                <a:ext uri="{FF2B5EF4-FFF2-40B4-BE49-F238E27FC236}">
                  <a16:creationId xmlns:a16="http://schemas.microsoft.com/office/drawing/2014/main" id="{0FFE0A2F-D3C7-87CC-74C0-C5D392272476}"/>
                </a:ext>
              </a:extLst>
            </p:cNvPr>
            <p:cNvSpPr/>
            <p:nvPr/>
          </p:nvSpPr>
          <p:spPr>
            <a:xfrm>
              <a:off x="8142890" y="6752000"/>
              <a:ext cx="1837426" cy="400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800"/>
                </a:lnSpc>
                <a:buNone/>
              </a:pPr>
              <a:r>
                <a:rPr lang="ko-KR" altLang="en-US" sz="2400" kern="0" spc="-150" dirty="0" err="1">
                  <a:solidFill>
                    <a:srgbClr val="FFFFFF"/>
                  </a:solidFill>
                  <a:latin typeface="프리젠테이션 4 Regular" pitchFamily="2" charset="-127"/>
                  <a:ea typeface="프리젠테이션 4 Regular" pitchFamily="2" charset="-127"/>
                </a:rPr>
                <a:t>유동혁</a:t>
              </a:r>
              <a:endParaRPr lang="en-US" sz="24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5BD49-60E0-9126-2597-5728BB70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EAE1073-896F-116F-5434-D685D4A03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62400" y="5248275"/>
            <a:ext cx="10363200" cy="190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2E7F878E-9C83-2504-5923-39F61D06A989}"/>
              </a:ext>
            </a:extLst>
          </p:cNvPr>
          <p:cNvSpPr/>
          <p:nvPr/>
        </p:nvSpPr>
        <p:spPr>
          <a:xfrm>
            <a:off x="17211675" y="419100"/>
            <a:ext cx="69532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2F80ED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사전 조사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C4C6E88-8CC9-B422-10AA-9486A7CB7613}"/>
              </a:ext>
            </a:extLst>
          </p:cNvPr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  <a:cs typeface="Noto Sans KR Medium" pitchFamily="34" charset="-120"/>
              </a:rPr>
              <a:t>사전 조사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744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60665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  <a:cs typeface="Noto Sans KR Medium" pitchFamily="34" charset="-120"/>
              </a:rPr>
              <a:t>사전 조사 내용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6583891" y="419100"/>
            <a:ext cx="132310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사전 조사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232190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Notion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에 공유된 ‘유튜브 클론 코딩 샘플 프로젝트’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Figma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디자인 시안을 참고하여 전반적인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UI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구조와 컴포넌트 배치 방식을 분석하고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실제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YouTube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웹사이트를 벤치마킹해 페이지 레이아웃 및 주요 기능 동작 방식을 학습해 적용할 인사이트를 도출했습니다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B081A6-916B-0965-BDDA-D3A2E6ACB25B}"/>
              </a:ext>
            </a:extLst>
          </p:cNvPr>
          <p:cNvGrpSpPr/>
          <p:nvPr/>
        </p:nvGrpSpPr>
        <p:grpSpPr>
          <a:xfrm>
            <a:off x="2852737" y="3109216"/>
            <a:ext cx="4876190" cy="6301023"/>
            <a:chOff x="2852737" y="3109216"/>
            <a:chExt cx="4876190" cy="6301023"/>
          </a:xfrm>
        </p:grpSpPr>
        <p:pic>
          <p:nvPicPr>
            <p:cNvPr id="8" name="그림 7" descr="다채로움, 그래픽, 원, 창의성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3BF6537-C565-67C7-74F8-3749923F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52737" y="3109216"/>
              <a:ext cx="4876190" cy="487619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696193-9E93-3035-DA1B-C31743A36EDC}"/>
                </a:ext>
              </a:extLst>
            </p:cNvPr>
            <p:cNvSpPr txBox="1"/>
            <p:nvPr/>
          </p:nvSpPr>
          <p:spPr>
            <a:xfrm>
              <a:off x="2852737" y="8394576"/>
              <a:ext cx="4876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>
                  <a:latin typeface="프리젠테이션 7 Bold" pitchFamily="2" charset="-127"/>
                  <a:ea typeface="프리젠테이션 7 Bold" pitchFamily="2" charset="-127"/>
                </a:rPr>
                <a:t>Figma</a:t>
              </a:r>
              <a:endParaRPr lang="ko-KR" altLang="en-US" sz="6000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C00272-298D-C607-155A-27FE5EA327C3}"/>
              </a:ext>
            </a:extLst>
          </p:cNvPr>
          <p:cNvGrpSpPr/>
          <p:nvPr/>
        </p:nvGrpSpPr>
        <p:grpSpPr>
          <a:xfrm>
            <a:off x="10559072" y="3109216"/>
            <a:ext cx="4898782" cy="6199255"/>
            <a:chOff x="10559072" y="3109216"/>
            <a:chExt cx="4898782" cy="6199255"/>
          </a:xfrm>
        </p:grpSpPr>
        <p:pic>
          <p:nvPicPr>
            <p:cNvPr id="10" name="그림 9" descr="그래픽, 상징, 스크린샷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658BEB4-B660-2529-4B89-A3B3EFAE8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9072" y="3109216"/>
              <a:ext cx="4876190" cy="48761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81A349-27A8-615B-6A0C-C06FC7E2522A}"/>
                </a:ext>
              </a:extLst>
            </p:cNvPr>
            <p:cNvSpPr txBox="1"/>
            <p:nvPr/>
          </p:nvSpPr>
          <p:spPr>
            <a:xfrm>
              <a:off x="10581664" y="8292808"/>
              <a:ext cx="4876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dirty="0" err="1">
                  <a:latin typeface="프리젠테이션 7 Bold" pitchFamily="2" charset="-127"/>
                  <a:ea typeface="프리젠테이션 7 Bold" pitchFamily="2" charset="-127"/>
                </a:rPr>
                <a:t>Youtube</a:t>
              </a:r>
              <a:endParaRPr lang="ko-KR" altLang="en-US" sz="6000" dirty="0">
                <a:latin typeface="프리젠테이션 7 Bold" pitchFamily="2" charset="-127"/>
                <a:ea typeface="프리젠테이션 7 Bold" pitchFamily="2" charset="-127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62400" y="5248275"/>
            <a:ext cx="10363200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897350" y="419100"/>
            <a:ext cx="10096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2F80ED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프로젝트 요약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  <a:cs typeface="Noto Sans KR Medium" pitchFamily="34" charset="-120"/>
              </a:rPr>
              <a:t>프로젝트 요약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83841-FC0E-32EE-F86A-46DB23B1B07B}"/>
              </a:ext>
            </a:extLst>
          </p:cNvPr>
          <p:cNvSpPr txBox="1"/>
          <p:nvPr/>
        </p:nvSpPr>
        <p:spPr>
          <a:xfrm>
            <a:off x="6509084" y="5355147"/>
            <a:ext cx="526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목표 및 배경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필수 구현 기능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추가 구현 기능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ko-KR" alt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</a:rPr>
              <a:t>목표 및 배경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/>
          <p:cNvSpPr/>
          <p:nvPr/>
        </p:nvSpPr>
        <p:spPr>
          <a:xfrm>
            <a:off x="16376073" y="419100"/>
            <a:ext cx="15309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프로젝트 요약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학습한 </a:t>
            </a:r>
            <a:r>
              <a:rPr lang="en-US" altLang="ko-KR" spc="100" dirty="0" err="1">
                <a:latin typeface="프리젠테이션 2 ExtraLight" pitchFamily="2" charset="-127"/>
                <a:ea typeface="프리젠테이션 2 ExtraLight" pitchFamily="2" charset="-127"/>
              </a:rPr>
              <a:t>HTML·CSS·JavaScript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기술을 실전에 적용해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YouTube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클론 페이지를 구현함으로써 웹 </a:t>
            </a:r>
            <a:r>
              <a:rPr lang="ko-KR" altLang="en-US" spc="100" dirty="0" err="1">
                <a:latin typeface="프리젠테이션 2 ExtraLight" pitchFamily="2" charset="-127"/>
                <a:ea typeface="프리젠테이션 2 ExtraLight" pitchFamily="2" charset="-127"/>
              </a:rPr>
              <a:t>프론트엔드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 개발 역량을 실질적으로 향상시키고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프로젝트 전반에 걸친 팀 협업 과정을 통해 효과적인 소통 및 문제 해결 능력을 강화하기 위해 진행했습니다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6D70EB-1B4B-93EF-391F-8A16857276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89720" l="2610" r="94780">
                        <a14:foregroundMark x1="8104" y1="47430" x2="8104" y2="47430"/>
                        <a14:foregroundMark x1="6181" y1="53271" x2="6181" y2="53271"/>
                        <a14:foregroundMark x1="2610" y1="39720" x2="2610" y2="39720"/>
                        <a14:foregroundMark x1="10989" y1="51636" x2="10989" y2="51636"/>
                        <a14:foregroundMark x1="20467" y1="51636" x2="20467" y2="51636"/>
                        <a14:foregroundMark x1="20467" y1="51636" x2="10577" y2="48364"/>
                        <a14:foregroundMark x1="10577" y1="48364" x2="9066" y2="60514"/>
                        <a14:foregroundMark x1="9066" y1="60514" x2="19231" y2="61682"/>
                        <a14:foregroundMark x1="19231" y1="61682" x2="22115" y2="76636"/>
                        <a14:foregroundMark x1="22115" y1="76636" x2="10302" y2="74299"/>
                        <a14:foregroundMark x1="75824" y1="49299" x2="83654" y2="61916"/>
                        <a14:foregroundMark x1="83654" y1="61916" x2="86538" y2="85514"/>
                        <a14:foregroundMark x1="93544" y1="65888" x2="94780" y2="65654"/>
                        <a14:foregroundMark x1="25275" y1="83178" x2="18407" y2="49766"/>
                        <a14:foregroundMark x1="18407" y1="49766" x2="13187" y2="43224"/>
                      </a14:backgroundRemoval>
                    </a14:imgEffect>
                  </a14:imgLayer>
                </a14:imgProps>
              </a:ext>
            </a:extLst>
          </a:blip>
          <a:srcRect l="32417" t="6797" r="34731" b="22557"/>
          <a:stretch/>
        </p:blipFill>
        <p:spPr>
          <a:xfrm>
            <a:off x="12702163" y="3662606"/>
            <a:ext cx="2971246" cy="37565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084DA1-D927-7A11-35D2-3B87678B1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89720" l="2610" r="94780">
                        <a14:foregroundMark x1="8104" y1="47430" x2="8104" y2="47430"/>
                        <a14:foregroundMark x1="6181" y1="53271" x2="6181" y2="53271"/>
                        <a14:foregroundMark x1="2610" y1="39720" x2="2610" y2="39720"/>
                        <a14:foregroundMark x1="10989" y1="51636" x2="10989" y2="51636"/>
                        <a14:foregroundMark x1="20467" y1="51636" x2="20467" y2="51636"/>
                        <a14:foregroundMark x1="20467" y1="51636" x2="10577" y2="48364"/>
                        <a14:foregroundMark x1="10577" y1="48364" x2="9066" y2="60514"/>
                        <a14:foregroundMark x1="9066" y1="60514" x2="19231" y2="61682"/>
                        <a14:foregroundMark x1="19231" y1="61682" x2="22115" y2="76636"/>
                        <a14:foregroundMark x1="22115" y1="76636" x2="10302" y2="74299"/>
                        <a14:foregroundMark x1="75824" y1="49299" x2="83654" y2="61916"/>
                        <a14:foregroundMark x1="83654" y1="61916" x2="86538" y2="85514"/>
                        <a14:foregroundMark x1="93544" y1="65888" x2="94780" y2="65654"/>
                        <a14:foregroundMark x1="25275" y1="83178" x2="18407" y2="49766"/>
                        <a14:foregroundMark x1="18407" y1="49766" x2="13187" y2="43224"/>
                      </a14:backgroundRemoval>
                    </a14:imgEffect>
                  </a14:imgLayer>
                </a14:imgProps>
              </a:ext>
            </a:extLst>
          </a:blip>
          <a:srcRect t="28568" r="66783"/>
          <a:stretch/>
        </p:blipFill>
        <p:spPr>
          <a:xfrm>
            <a:off x="2797162" y="3676461"/>
            <a:ext cx="2971246" cy="37565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53DB5-EDCA-1A2F-43E8-C4194B05BF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46" b="89720" l="2610" r="94780">
                        <a14:foregroundMark x1="8104" y1="47430" x2="8104" y2="47430"/>
                        <a14:foregroundMark x1="6181" y1="53271" x2="6181" y2="53271"/>
                        <a14:foregroundMark x1="2610" y1="39720" x2="2610" y2="39720"/>
                        <a14:foregroundMark x1="10989" y1="51636" x2="10989" y2="51636"/>
                        <a14:foregroundMark x1="20467" y1="51636" x2="20467" y2="51636"/>
                        <a14:foregroundMark x1="20467" y1="51636" x2="10577" y2="48364"/>
                        <a14:foregroundMark x1="10577" y1="48364" x2="9066" y2="60514"/>
                        <a14:foregroundMark x1="9066" y1="60514" x2="19231" y2="61682"/>
                        <a14:foregroundMark x1="19231" y1="61682" x2="22115" y2="76636"/>
                        <a14:foregroundMark x1="22115" y1="76636" x2="10302" y2="74299"/>
                        <a14:foregroundMark x1="75824" y1="49299" x2="83654" y2="61916"/>
                        <a14:foregroundMark x1="83654" y1="61916" x2="86538" y2="85514"/>
                        <a14:foregroundMark x1="93544" y1="65888" x2="94780" y2="65654"/>
                        <a14:foregroundMark x1="25275" y1="83178" x2="18407" y2="49766"/>
                        <a14:foregroundMark x1="18407" y1="49766" x2="13187" y2="43224"/>
                      </a14:backgroundRemoval>
                    </a14:imgEffect>
                  </a14:imgLayer>
                </a14:imgProps>
              </a:ext>
            </a:extLst>
          </a:blip>
          <a:srcRect l="66184" t="29355" r="965"/>
          <a:stretch/>
        </p:blipFill>
        <p:spPr>
          <a:xfrm>
            <a:off x="7674692" y="3676461"/>
            <a:ext cx="2971246" cy="3756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16D758-1A19-FB30-0916-434A2EE7B447}"/>
              </a:ext>
            </a:extLst>
          </p:cNvPr>
          <p:cNvSpPr txBox="1"/>
          <p:nvPr/>
        </p:nvSpPr>
        <p:spPr>
          <a:xfrm>
            <a:off x="2661075" y="7786985"/>
            <a:ext cx="324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프리젠테이션 7 Bold" pitchFamily="2" charset="-127"/>
                <a:ea typeface="프리젠테이션 7 Bold" pitchFamily="2" charset="-127"/>
              </a:rPr>
              <a:t>HTML</a:t>
            </a:r>
            <a:endParaRPr lang="ko-KR" altLang="en-US" sz="54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E4F9-A8CE-E20F-1BAC-669BAD87294B}"/>
              </a:ext>
            </a:extLst>
          </p:cNvPr>
          <p:cNvSpPr txBox="1"/>
          <p:nvPr/>
        </p:nvSpPr>
        <p:spPr>
          <a:xfrm>
            <a:off x="7512765" y="7786985"/>
            <a:ext cx="324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프리젠테이션 7 Bold" pitchFamily="2" charset="-127"/>
                <a:ea typeface="프리젠테이션 7 Bold" pitchFamily="2" charset="-127"/>
              </a:rPr>
              <a:t>CSS</a:t>
            </a:r>
            <a:endParaRPr lang="ko-KR" altLang="en-US" sz="54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200A8-D0E1-B77A-05E4-612B711E43D4}"/>
              </a:ext>
            </a:extLst>
          </p:cNvPr>
          <p:cNvSpPr txBox="1"/>
          <p:nvPr/>
        </p:nvSpPr>
        <p:spPr>
          <a:xfrm>
            <a:off x="12566076" y="7786985"/>
            <a:ext cx="3243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프리젠테이션 7 Bold" pitchFamily="2" charset="-127"/>
                <a:ea typeface="프리젠테이션 7 Bold" pitchFamily="2" charset="-127"/>
              </a:rPr>
              <a:t>JS</a:t>
            </a:r>
            <a:endParaRPr lang="ko-KR" altLang="en-US" sz="54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24E2F-2072-592E-BCD2-A3F554500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43D91BA-B518-2F3C-44DB-633B95C71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2781963E-84AC-7D9E-E351-74FE8FB31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BB80655-ED5A-21B8-52D5-E3D6B202F884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ko-KR" alt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</a:rPr>
              <a:t>필수 구현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EB5A977-AC35-9917-C396-0C3D8685BBE7}"/>
              </a:ext>
            </a:extLst>
          </p:cNvPr>
          <p:cNvSpPr/>
          <p:nvPr/>
        </p:nvSpPr>
        <p:spPr>
          <a:xfrm>
            <a:off x="16376073" y="419100"/>
            <a:ext cx="15309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프로젝트 요약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B7E3A89-13A5-18A6-1D3D-C25F60C8CF7F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프로젝트 커리큘럼에 따라 진행하여 완성한 기능들을 소개합니다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기능은 서비스의 기본 구조와 주요 동작 흐름을 구성하며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HTML/CSS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기반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UI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부터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JavaScript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상호작용까지 핵심 요구사항을 반영합니다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6BE59B-1BDE-9F58-F2DE-1A287847386D}"/>
              </a:ext>
            </a:extLst>
          </p:cNvPr>
          <p:cNvCxnSpPr>
            <a:cxnSpLocks/>
          </p:cNvCxnSpPr>
          <p:nvPr/>
        </p:nvCxnSpPr>
        <p:spPr>
          <a:xfrm>
            <a:off x="6123709" y="2743198"/>
            <a:ext cx="0" cy="6580909"/>
          </a:xfrm>
          <a:prstGeom prst="line">
            <a:avLst/>
          </a:prstGeom>
          <a:ln w="25400" cap="rnd">
            <a:solidFill>
              <a:schemeClr val="bg2">
                <a:lumMod val="5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74F194-F3E3-1C01-471E-B202FE70F9DC}"/>
              </a:ext>
            </a:extLst>
          </p:cNvPr>
          <p:cNvCxnSpPr>
            <a:cxnSpLocks/>
          </p:cNvCxnSpPr>
          <p:nvPr/>
        </p:nvCxnSpPr>
        <p:spPr>
          <a:xfrm>
            <a:off x="12193200" y="2743198"/>
            <a:ext cx="0" cy="6580909"/>
          </a:xfrm>
          <a:prstGeom prst="line">
            <a:avLst/>
          </a:prstGeom>
          <a:ln w="25400" cap="rnd">
            <a:solidFill>
              <a:schemeClr val="bg2">
                <a:lumMod val="5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AE334A-43E7-8832-A089-9EDB3C9E5757}"/>
              </a:ext>
            </a:extLst>
          </p:cNvPr>
          <p:cNvGrpSpPr/>
          <p:nvPr/>
        </p:nvGrpSpPr>
        <p:grpSpPr>
          <a:xfrm>
            <a:off x="574964" y="2743198"/>
            <a:ext cx="4834036" cy="5709043"/>
            <a:chOff x="574964" y="2743198"/>
            <a:chExt cx="4834036" cy="57090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E969FE-CC97-FAEE-3C04-EA3EDCF0F680}"/>
                </a:ext>
              </a:extLst>
            </p:cNvPr>
            <p:cNvSpPr txBox="1"/>
            <p:nvPr/>
          </p:nvSpPr>
          <p:spPr>
            <a:xfrm>
              <a:off x="983073" y="2743198"/>
              <a:ext cx="4017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프리젠테이션 7 Bold" pitchFamily="2" charset="-127"/>
                  <a:ea typeface="프리젠테이션 7 Bold" pitchFamily="2" charset="-127"/>
                </a:rPr>
                <a:t>레이아웃 및 </a:t>
              </a:r>
              <a:r>
                <a:rPr lang="en-US" altLang="ko-KR" sz="4000" dirty="0">
                  <a:latin typeface="프리젠테이션 7 Bold" pitchFamily="2" charset="-127"/>
                  <a:ea typeface="프리젠테이션 7 Bold" pitchFamily="2" charset="-127"/>
                </a:rPr>
                <a:t>UI </a:t>
              </a:r>
              <a:r>
                <a:rPr lang="ko-KR" altLang="en-US" sz="4000" dirty="0">
                  <a:latin typeface="프리젠테이션 7 Bold" pitchFamily="2" charset="-127"/>
                  <a:ea typeface="프리젠테이션 7 Bold" pitchFamily="2" charset="-127"/>
                </a:rPr>
                <a:t>구현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90B831-C373-83F0-F0A2-29E045A2EFDD}"/>
                </a:ext>
              </a:extLst>
            </p:cNvPr>
            <p:cNvSpPr txBox="1"/>
            <p:nvPr/>
          </p:nvSpPr>
          <p:spPr>
            <a:xfrm>
              <a:off x="574964" y="4479487"/>
              <a:ext cx="4834036" cy="3972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 err="1">
                  <a:latin typeface="프리젠테이션 5 Medium" pitchFamily="2" charset="-127"/>
                  <a:ea typeface="프리젠테이션 5 Medium" pitchFamily="2" charset="-127"/>
                </a:rPr>
                <a:t>상단바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·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사이드바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(3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페이지 공통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)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 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 err="1">
                  <a:latin typeface="프리젠테이션 5 Medium" pitchFamily="2" charset="-127"/>
                  <a:ea typeface="프리젠테이션 5 Medium" pitchFamily="2" charset="-127"/>
                </a:rPr>
                <a:t>메인페이지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 카드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·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버튼 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UI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 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채널페이지 기본 구조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 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비디오페이지 기본 구조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ko-KR" altLang="en-US" sz="26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C7ACFA-DB82-ED28-92FB-C6B5843A06DE}"/>
                </a:ext>
              </a:extLst>
            </p:cNvPr>
            <p:cNvSpPr txBox="1"/>
            <p:nvPr/>
          </p:nvSpPr>
          <p:spPr>
            <a:xfrm>
              <a:off x="1954891" y="3533476"/>
              <a:ext cx="2074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(HTML/CSS)</a:t>
              </a:r>
            </a:p>
            <a:p>
              <a:pPr algn="ctr"/>
              <a:endParaRPr lang="ko-KR" altLang="en-US" sz="20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96BA424-41BF-0E10-1C7C-85AC10249B32}"/>
              </a:ext>
            </a:extLst>
          </p:cNvPr>
          <p:cNvGrpSpPr/>
          <p:nvPr/>
        </p:nvGrpSpPr>
        <p:grpSpPr>
          <a:xfrm>
            <a:off x="6741437" y="2742445"/>
            <a:ext cx="4834036" cy="6509262"/>
            <a:chOff x="562310" y="2743198"/>
            <a:chExt cx="4834036" cy="6509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0A9F36-F2E0-7B2E-1709-6567942C5F86}"/>
                </a:ext>
              </a:extLst>
            </p:cNvPr>
            <p:cNvSpPr txBox="1"/>
            <p:nvPr/>
          </p:nvSpPr>
          <p:spPr>
            <a:xfrm>
              <a:off x="983073" y="2743198"/>
              <a:ext cx="4017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latin typeface="프리젠테이션 7 Bold" pitchFamily="2" charset="-127"/>
                  <a:ea typeface="프리젠테이션 7 Bold" pitchFamily="2" charset="-127"/>
                </a:rPr>
                <a:t>인터랙티브 기능</a:t>
              </a:r>
              <a:r>
                <a:rPr lang="en-US" altLang="ko-KR" sz="4000" dirty="0">
                  <a:latin typeface="프리젠테이션 7 Bold" pitchFamily="2" charset="-127"/>
                  <a:ea typeface="프리젠테이션 7 Bold" pitchFamily="2" charset="-127"/>
                </a:rPr>
                <a:t> </a:t>
              </a:r>
              <a:r>
                <a:rPr lang="ko-KR" altLang="en-US" sz="4000" dirty="0">
                  <a:latin typeface="프리젠테이션 7 Bold" pitchFamily="2" charset="-127"/>
                  <a:ea typeface="프리젠테이션 7 Bold" pitchFamily="2" charset="-127"/>
                </a:rPr>
                <a:t>구현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A7CA04-DCF6-EAFA-2935-025250846A32}"/>
                </a:ext>
              </a:extLst>
            </p:cNvPr>
            <p:cNvSpPr txBox="1"/>
            <p:nvPr/>
          </p:nvSpPr>
          <p:spPr>
            <a:xfrm>
              <a:off x="562310" y="4479487"/>
              <a:ext cx="4834036" cy="4772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검색 기능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 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사이드바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(3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페이지 공통</a:t>
              </a:r>
              <a:r>
                <a:rPr lang="en-US" altLang="ko-KR" sz="2600" dirty="0">
                  <a:latin typeface="프리젠테이션 5 Medium" pitchFamily="2" charset="-127"/>
                  <a:ea typeface="프리젠테이션 5 Medium" pitchFamily="2" charset="-127"/>
                </a:rPr>
                <a:t>)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동적 처리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구독 기능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구현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비디오 플레이어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구현</a:t>
              </a:r>
              <a:r>
                <a:rPr lang="en-US" altLang="ko-KR" sz="2600" dirty="0">
                  <a:latin typeface="프리젠테이션 4 Regular" pitchFamily="2" charset="-127"/>
                  <a:ea typeface="프리젠테이션 4 Regular" pitchFamily="2" charset="-127"/>
                </a:rPr>
                <a:t>·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댓글 기능 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구현</a:t>
              </a:r>
              <a:r>
                <a:rPr lang="en-US" altLang="ko-KR" sz="2600" dirty="0">
                  <a:latin typeface="프리젠테이션 4 Regular" pitchFamily="2" charset="-127"/>
                  <a:ea typeface="프리젠테이션 4 Regular" pitchFamily="2" charset="-127"/>
                </a:rPr>
                <a:t>·</a:t>
              </a: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완성</a:t>
              </a:r>
              <a:endParaRPr lang="en-US" altLang="ko-KR" sz="26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endParaRPr lang="ko-KR" altLang="en-US" sz="26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C2CC210-417C-96D7-3AA4-FF5A07C0003B}"/>
                </a:ext>
              </a:extLst>
            </p:cNvPr>
            <p:cNvSpPr txBox="1"/>
            <p:nvPr/>
          </p:nvSpPr>
          <p:spPr>
            <a:xfrm>
              <a:off x="1954891" y="3533476"/>
              <a:ext cx="2074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(JavaScript)</a:t>
              </a:r>
            </a:p>
            <a:p>
              <a:pPr algn="ctr"/>
              <a:endParaRPr lang="ko-KR" altLang="en-US" sz="20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4E367D-11E9-34A4-E2C6-CFD5B90DD25C}"/>
              </a:ext>
            </a:extLst>
          </p:cNvPr>
          <p:cNvGrpSpPr/>
          <p:nvPr/>
        </p:nvGrpSpPr>
        <p:grpSpPr>
          <a:xfrm>
            <a:off x="12823582" y="2743198"/>
            <a:ext cx="4834036" cy="2628841"/>
            <a:chOff x="574964" y="2743198"/>
            <a:chExt cx="4834036" cy="26288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CD7D49-5D90-DD05-7111-D7CCC72FB373}"/>
                </a:ext>
              </a:extLst>
            </p:cNvPr>
            <p:cNvSpPr txBox="1"/>
            <p:nvPr/>
          </p:nvSpPr>
          <p:spPr>
            <a:xfrm>
              <a:off x="983073" y="2743198"/>
              <a:ext cx="40178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프리젠테이션 7 Bold" pitchFamily="2" charset="-127"/>
                  <a:ea typeface="프리젠테이션 7 Bold" pitchFamily="2" charset="-127"/>
                </a:rPr>
                <a:t>AI</a:t>
              </a:r>
              <a:r>
                <a:rPr lang="ko-KR" altLang="en-US" sz="4000" dirty="0">
                  <a:latin typeface="프리젠테이션 7 Bold" pitchFamily="2" charset="-127"/>
                  <a:ea typeface="프리젠테이션 7 Bold" pitchFamily="2" charset="-127"/>
                </a:rPr>
                <a:t> 추천 목록 생성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6EC481-EED8-EE40-C262-3D8154F8D1CF}"/>
                </a:ext>
              </a:extLst>
            </p:cNvPr>
            <p:cNvSpPr txBox="1"/>
            <p:nvPr/>
          </p:nvSpPr>
          <p:spPr>
            <a:xfrm>
              <a:off x="574964" y="4479487"/>
              <a:ext cx="483403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600" dirty="0">
                  <a:latin typeface="프리젠테이션 4 Regular" pitchFamily="2" charset="-127"/>
                  <a:ea typeface="프리젠테이션 4 Regular" pitchFamily="2" charset="-127"/>
                </a:rPr>
                <a:t>현재 재생영상 관련한 </a:t>
              </a:r>
              <a:r>
                <a:rPr lang="ko-KR" altLang="en-US" sz="2600" dirty="0">
                  <a:latin typeface="프리젠테이션 5 Medium" pitchFamily="2" charset="-127"/>
                  <a:ea typeface="프리젠테이션 5 Medium" pitchFamily="2" charset="-127"/>
                </a:rPr>
                <a:t>추천 재생목록 생성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738C24-E1B5-98D0-4DB4-2EE86B256ABA}"/>
                </a:ext>
              </a:extLst>
            </p:cNvPr>
            <p:cNvSpPr txBox="1"/>
            <p:nvPr/>
          </p:nvSpPr>
          <p:spPr>
            <a:xfrm>
              <a:off x="1954891" y="3533476"/>
              <a:ext cx="2074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프리젠테이션 4 Regular" pitchFamily="2" charset="-127"/>
                  <a:ea typeface="프리젠테이션 4 Regular" pitchFamily="2" charset="-127"/>
                </a:rPr>
                <a:t>(JavaScript)</a:t>
              </a:r>
            </a:p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831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3E09C-C865-EA6A-D260-D63799B5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C1ECD3C-86CC-C6F8-D889-42905C57D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2038350"/>
            <a:ext cx="18288000" cy="82486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BF284E-FC4D-237C-18EA-41100A4E7732}"/>
              </a:ext>
            </a:extLst>
          </p:cNvPr>
          <p:cNvSpPr/>
          <p:nvPr/>
        </p:nvSpPr>
        <p:spPr>
          <a:xfrm>
            <a:off x="361950" y="2246050"/>
            <a:ext cx="17545049" cy="7865616"/>
          </a:xfrm>
          <a:prstGeom prst="roundRect">
            <a:avLst>
              <a:gd name="adj" fmla="val 571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A01D8B7D-5D84-54F4-83B2-E66C7F054E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1000" y="1076325"/>
            <a:ext cx="3943350" cy="28575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A5012BC-2C6B-3B88-D733-87A7091A0621}"/>
              </a:ext>
            </a:extLst>
          </p:cNvPr>
          <p:cNvSpPr/>
          <p:nvPr/>
        </p:nvSpPr>
        <p:spPr>
          <a:xfrm>
            <a:off x="361950" y="419100"/>
            <a:ext cx="14420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ko-KR" altLang="en-US" sz="4200" kern="0" spc="-75" dirty="0">
                <a:solidFill>
                  <a:srgbClr val="1E1E1E"/>
                </a:solidFill>
                <a:latin typeface="프리젠테이션 6 SemiBold" pitchFamily="2" charset="-127"/>
                <a:ea typeface="프리젠테이션 6 SemiBold" pitchFamily="2" charset="-127"/>
              </a:rPr>
              <a:t>추가 구현 기능</a:t>
            </a:r>
            <a:endParaRPr lang="en-US" sz="4200" dirty="0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F3B8E09-20F4-AA5E-BE0A-0A650F9E712D}"/>
              </a:ext>
            </a:extLst>
          </p:cNvPr>
          <p:cNvSpPr/>
          <p:nvPr/>
        </p:nvSpPr>
        <p:spPr>
          <a:xfrm>
            <a:off x="16376073" y="419100"/>
            <a:ext cx="15309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454545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프로젝트 요약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EBEAB1F-1B48-4F07-3D7D-008B8F48A554}"/>
              </a:ext>
            </a:extLst>
          </p:cNvPr>
          <p:cNvSpPr/>
          <p:nvPr/>
        </p:nvSpPr>
        <p:spPr>
          <a:xfrm>
            <a:off x="361950" y="1190625"/>
            <a:ext cx="175450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필수 기능을 넘어 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UX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개선과 탐색 편의성 강화를 위해 자율적으로 설계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·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구현한 부가 기능들을 소개하며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, </a:t>
            </a:r>
            <a:r>
              <a:rPr lang="ko-KR" altLang="en-US" spc="100" dirty="0">
                <a:latin typeface="프리젠테이션 2 ExtraLight" pitchFamily="2" charset="-127"/>
                <a:ea typeface="프리젠테이션 2 ExtraLight" pitchFamily="2" charset="-127"/>
              </a:rPr>
              <a:t>각 기능은 학습을 통해 익힌 기술을  최대한 적용하기 위해 노력하였습니다</a:t>
            </a:r>
            <a:r>
              <a:rPr lang="en-US" altLang="ko-KR" spc="100" dirty="0">
                <a:latin typeface="프리젠테이션 2 ExtraLight" pitchFamily="2" charset="-127"/>
                <a:ea typeface="프리젠테이션 2 ExtraLight" pitchFamily="2" charset="-127"/>
              </a:rPr>
              <a:t>.</a:t>
            </a:r>
            <a:endParaRPr lang="en-US" spc="10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6C8A678-BB81-756B-824B-A9E51D99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07228"/>
              </p:ext>
            </p:extLst>
          </p:nvPr>
        </p:nvGraphicFramePr>
        <p:xfrm>
          <a:off x="2520611" y="2429798"/>
          <a:ext cx="13227728" cy="7465754"/>
        </p:xfrm>
        <a:graphic>
          <a:graphicData uri="http://schemas.openxmlformats.org/drawingml/2006/table">
            <a:tbl>
              <a:tblPr/>
              <a:tblGrid>
                <a:gridCol w="4732445">
                  <a:extLst>
                    <a:ext uri="{9D8B030D-6E8A-4147-A177-3AD203B41FA5}">
                      <a16:colId xmlns:a16="http://schemas.microsoft.com/office/drawing/2014/main" val="3488671844"/>
                    </a:ext>
                  </a:extLst>
                </a:gridCol>
                <a:gridCol w="8495283">
                  <a:extLst>
                    <a:ext uri="{9D8B030D-6E8A-4147-A177-3AD203B41FA5}">
                      <a16:colId xmlns:a16="http://schemas.microsoft.com/office/drawing/2014/main" val="1966188299"/>
                    </a:ext>
                  </a:extLst>
                </a:gridCol>
              </a:tblGrid>
              <a:tr h="452594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기능 이름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설명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56619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반응형 미디어 쿼리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모바일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·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태블릿 대응 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CSS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적용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948529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카드 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UI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애니메이션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마우스 포인터가 위치한 부분이 떠오르는 애니메이션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010172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호버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자동 재생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썸네일에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마우스 올리면 영상 자동 재생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523984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댓글 좋아요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/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싫어요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댓글에 좋아요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·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싫어요 버튼 구현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73803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필터 기능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카테고리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·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정렬 필터링 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UI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적용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789442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정렬 기능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좋아요 개수 및 업로드 날짜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,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조회수로 영상 정렬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880004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미니 사이드바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상단바의 메뉴 버튼 클릭 시 기존 사이드바가 축소된 미니 사이드바로 전환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800992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테마 변경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다크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/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라이트 모드 </a:t>
                      </a:r>
                      <a:r>
                        <a:rPr lang="ko-KR" altLang="en-US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토글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 구현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0497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비디오 좋아요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/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싫어요 </a:t>
                      </a:r>
                      <a:r>
                        <a:rPr lang="en-US" altLang="ko-KR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&amp; </a:t>
                      </a:r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목록 페이지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좋아요 누른 영상 모아보기 페이지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26990"/>
                  </a:ext>
                </a:extLst>
              </a:tr>
              <a:tr h="701316"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구독 채널 영상 목록 페이지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구독 채널의 모든 영상 모아보기 페이지</a:t>
                      </a:r>
                    </a:p>
                  </a:txBody>
                  <a:tcPr marL="18000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0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62400" y="5248275"/>
            <a:ext cx="10363200" cy="19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859250" y="419100"/>
            <a:ext cx="10477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200"/>
              </a:lnSpc>
              <a:buNone/>
            </a:pPr>
            <a:r>
              <a:rPr lang="en-US" sz="1350" dirty="0">
                <a:solidFill>
                  <a:srgbClr val="2F80ED"/>
                </a:solidFill>
                <a:latin typeface="프리젠테이션 2 ExtraLight" pitchFamily="2" charset="-127"/>
                <a:ea typeface="프리젠테이션 2 ExtraLight" pitchFamily="2" charset="-127"/>
                <a:cs typeface="Noto Sans KR Regular" pitchFamily="34" charset="-120"/>
              </a:rPr>
              <a:t>주요 개발 내용</a:t>
            </a:r>
            <a:endParaRPr lang="en-US" sz="1350" dirty="0">
              <a:latin typeface="프리젠테이션 2 ExtraLight" pitchFamily="2" charset="-127"/>
              <a:ea typeface="프리젠테이션 2 ExtraLight" pitchFamily="2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3952875" y="4257675"/>
            <a:ext cx="103822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4800" dirty="0">
                <a:solidFill>
                  <a:srgbClr val="2F80ED"/>
                </a:solidFill>
                <a:latin typeface="프리젠테이션 7 Bold" pitchFamily="2" charset="-127"/>
                <a:ea typeface="프리젠테이션 7 Bold" pitchFamily="2" charset="-127"/>
                <a:cs typeface="Noto Sans KR Medium" pitchFamily="34" charset="-120"/>
              </a:rPr>
              <a:t>주요 개발 내용</a:t>
            </a:r>
            <a:endParaRPr lang="en-US" sz="4800" dirty="0">
              <a:latin typeface="프리젠테이션 7 Bold" pitchFamily="2" charset="-127"/>
              <a:ea typeface="프리젠테이션 7 Bold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46C52-FA9C-A8E4-CA9D-563D8A92703A}"/>
              </a:ext>
            </a:extLst>
          </p:cNvPr>
          <p:cNvSpPr txBox="1"/>
          <p:nvPr/>
        </p:nvSpPr>
        <p:spPr>
          <a:xfrm>
            <a:off x="6509084" y="5355147"/>
            <a:ext cx="5269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조원별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 주요 개발 기능 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/ 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프리젠테이션 3 Light" pitchFamily="2" charset="-127"/>
                <a:ea typeface="프리젠테이션 3 Light" pitchFamily="2" charset="-127"/>
              </a:rPr>
              <a:t>프로젝트 개발 기능 시연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1386</Words>
  <Application>Microsoft Office PowerPoint</Application>
  <PresentationFormat>사용자 지정</PresentationFormat>
  <Paragraphs>250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프리젠테이션 2 ExtraLight</vt:lpstr>
      <vt:lpstr>프리젠테이션 4 Regular</vt:lpstr>
      <vt:lpstr>프리젠테이션 3 Light</vt:lpstr>
      <vt:lpstr>프리젠테이션 7 Bold</vt:lpstr>
      <vt:lpstr>Arial</vt:lpstr>
      <vt:lpstr>프리젠테이션 8 ExtraBold</vt:lpstr>
      <vt:lpstr>프리젠테이션 5 Medium</vt:lpstr>
      <vt:lpstr>프리젠테이션 6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권정연</cp:lastModifiedBy>
  <cp:revision>22</cp:revision>
  <dcterms:created xsi:type="dcterms:W3CDTF">2023-07-31T02:26:35Z</dcterms:created>
  <dcterms:modified xsi:type="dcterms:W3CDTF">2025-05-13T01:24:36Z</dcterms:modified>
</cp:coreProperties>
</file>