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2EE5DC-9F23-4D93-ABAA-838CDD4043B3}">
  <a:tblStyle styleId="{262EE5DC-9F23-4D93-ABAA-838CDD4043B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736e157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736e157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736e157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5736e157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5736e157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5736e157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5736e157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5736e157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5786b50f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5786b50f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786b50f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786b50f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57fbc03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57fbc03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786b50f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786b50f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786b50f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786b50f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5786b50f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5786b50f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786b50f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786b50f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786b50f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786b50f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736e157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736e157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736e157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736e157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5736e157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5736e157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mt="12000"/>
          </a:blip>
          <a:stretch>
            <a:fillRect/>
          </a:stretch>
        </p:blipFill>
        <p:spPr>
          <a:xfrm>
            <a:off x="33602" y="-3"/>
            <a:ext cx="9144000" cy="5181603"/>
          </a:xfrm>
          <a:prstGeom prst="rect">
            <a:avLst/>
          </a:prstGeom>
          <a:noFill/>
          <a:ln>
            <a:noFill/>
          </a:ln>
        </p:spPr>
      </p:pic>
      <p:sp>
        <p:nvSpPr>
          <p:cNvPr id="60" name="Google Shape;60;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IntelliJ4Life - CHAD P3</a:t>
            </a:r>
            <a:endParaRPr/>
          </a:p>
        </p:txBody>
      </p:sp>
      <p:sp>
        <p:nvSpPr>
          <p:cNvPr id="61" name="Google Shape;61;p13"/>
          <p:cNvSpPr txBox="1"/>
          <p:nvPr>
            <p:ph idx="1" type="subTitle"/>
          </p:nvPr>
        </p:nvSpPr>
        <p:spPr>
          <a:xfrm>
            <a:off x="510450" y="3032519"/>
            <a:ext cx="8046000" cy="19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a:t>
            </a:r>
            <a:r>
              <a:rPr b="1" i="1" lang="en"/>
              <a:t>Sly</a:t>
            </a:r>
            <a:r>
              <a:rPr lang="en"/>
              <a:t>” Williams, </a:t>
            </a:r>
            <a:endParaRPr/>
          </a:p>
          <a:p>
            <a:pPr indent="0" lvl="0" marL="0" rtl="0" algn="l">
              <a:spcBef>
                <a:spcPts val="0"/>
              </a:spcBef>
              <a:spcAft>
                <a:spcPts val="0"/>
              </a:spcAft>
              <a:buNone/>
            </a:pPr>
            <a:r>
              <a:rPr lang="en"/>
              <a:t>Chris “</a:t>
            </a:r>
            <a:r>
              <a:rPr b="1" i="1" lang="en"/>
              <a:t>Chris</a:t>
            </a:r>
            <a:r>
              <a:rPr lang="en"/>
              <a:t>” Haynes, </a:t>
            </a:r>
            <a:endParaRPr/>
          </a:p>
          <a:p>
            <a:pPr indent="0" lvl="0" marL="0" rtl="0" algn="l">
              <a:spcBef>
                <a:spcPts val="0"/>
              </a:spcBef>
              <a:spcAft>
                <a:spcPts val="0"/>
              </a:spcAft>
              <a:buNone/>
            </a:pPr>
            <a:r>
              <a:rPr lang="en"/>
              <a:t>Scott “</a:t>
            </a:r>
            <a:r>
              <a:rPr b="1" i="1" lang="en"/>
              <a:t>Sweny</a:t>
            </a:r>
            <a:r>
              <a:rPr lang="en"/>
              <a:t>” Swensen,</a:t>
            </a:r>
            <a:endParaRPr/>
          </a:p>
          <a:p>
            <a:pPr indent="0" lvl="0" marL="0" rtl="0" algn="l">
              <a:spcBef>
                <a:spcPts val="0"/>
              </a:spcBef>
              <a:spcAft>
                <a:spcPts val="0"/>
              </a:spcAft>
              <a:buNone/>
            </a:pPr>
            <a:r>
              <a:rPr lang="en"/>
              <a:t>Colton “</a:t>
            </a:r>
            <a:r>
              <a:rPr b="1" i="1" lang="en"/>
              <a:t>Coltron</a:t>
            </a:r>
            <a:r>
              <a:rPr lang="en"/>
              <a:t>” Larson, </a:t>
            </a:r>
            <a:endParaRPr/>
          </a:p>
          <a:p>
            <a:pPr indent="0" lvl="0" marL="0" rtl="0" algn="l">
              <a:spcBef>
                <a:spcPts val="0"/>
              </a:spcBef>
              <a:spcAft>
                <a:spcPts val="0"/>
              </a:spcAft>
              <a:buNone/>
            </a:pPr>
            <a:r>
              <a:rPr lang="en"/>
              <a:t>Sandeep “</a:t>
            </a:r>
            <a:r>
              <a:rPr b="1" i="1" lang="en"/>
              <a:t>Sandman</a:t>
            </a:r>
            <a:r>
              <a:rPr lang="en"/>
              <a:t>” Chundru</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Class Diagram</a:t>
            </a:r>
            <a:endParaRPr sz="3000"/>
          </a:p>
          <a:p>
            <a:pPr indent="0" lvl="0" marL="0" rtl="0" algn="ctr">
              <a:spcBef>
                <a:spcPts val="0"/>
              </a:spcBef>
              <a:spcAft>
                <a:spcPts val="0"/>
              </a:spcAft>
              <a:buNone/>
            </a:pPr>
            <a:r>
              <a:rPr lang="en" sz="3000"/>
              <a:t>Parts</a:t>
            </a:r>
            <a:endParaRPr sz="3000"/>
          </a:p>
        </p:txBody>
      </p:sp>
      <p:pic>
        <p:nvPicPr>
          <p:cNvPr id="126" name="Google Shape;126;p22"/>
          <p:cNvPicPr preferRelativeResize="0"/>
          <p:nvPr/>
        </p:nvPicPr>
        <p:blipFill>
          <a:blip r:embed="rId3">
            <a:alphaModFix/>
          </a:blip>
          <a:stretch>
            <a:fillRect/>
          </a:stretch>
        </p:blipFill>
        <p:spPr>
          <a:xfrm>
            <a:off x="530975" y="2129850"/>
            <a:ext cx="2587506" cy="1846249"/>
          </a:xfrm>
          <a:prstGeom prst="rect">
            <a:avLst/>
          </a:prstGeom>
          <a:noFill/>
          <a:ln>
            <a:noFill/>
          </a:ln>
        </p:spPr>
      </p:pic>
      <p:sp>
        <p:nvSpPr>
          <p:cNvPr id="127" name="Google Shape;127;p22"/>
          <p:cNvSpPr/>
          <p:nvPr/>
        </p:nvSpPr>
        <p:spPr>
          <a:xfrm>
            <a:off x="1573825" y="2129850"/>
            <a:ext cx="1037700" cy="102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4">
            <a:alphaModFix/>
          </a:blip>
          <a:stretch>
            <a:fillRect/>
          </a:stretch>
        </p:blipFill>
        <p:spPr>
          <a:xfrm>
            <a:off x="250850" y="1983900"/>
            <a:ext cx="3010800" cy="2138148"/>
          </a:xfrm>
          <a:prstGeom prst="rect">
            <a:avLst/>
          </a:prstGeom>
          <a:noFill/>
          <a:ln>
            <a:noFill/>
          </a:ln>
        </p:spPr>
      </p:pic>
      <p:sp>
        <p:nvSpPr>
          <p:cNvPr id="129" name="Google Shape;129;p22"/>
          <p:cNvSpPr/>
          <p:nvPr/>
        </p:nvSpPr>
        <p:spPr>
          <a:xfrm>
            <a:off x="1450000" y="1998250"/>
            <a:ext cx="1103700" cy="143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2"/>
          <p:cNvPicPr preferRelativeResize="0"/>
          <p:nvPr/>
        </p:nvPicPr>
        <p:blipFill>
          <a:blip r:embed="rId5">
            <a:alphaModFix/>
          </a:blip>
          <a:stretch>
            <a:fillRect/>
          </a:stretch>
        </p:blipFill>
        <p:spPr>
          <a:xfrm>
            <a:off x="4247200" y="152400"/>
            <a:ext cx="3669348"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Class Diagram</a:t>
            </a:r>
            <a:endParaRPr sz="3000"/>
          </a:p>
          <a:p>
            <a:pPr indent="0" lvl="0" marL="0" rtl="0" algn="ctr">
              <a:spcBef>
                <a:spcPts val="0"/>
              </a:spcBef>
              <a:spcAft>
                <a:spcPts val="0"/>
              </a:spcAft>
              <a:buNone/>
            </a:pPr>
            <a:r>
              <a:rPr lang="en" sz="3000"/>
              <a:t>Parts</a:t>
            </a:r>
            <a:endParaRPr sz="3000"/>
          </a:p>
        </p:txBody>
      </p:sp>
      <p:pic>
        <p:nvPicPr>
          <p:cNvPr id="136" name="Google Shape;136;p23"/>
          <p:cNvPicPr preferRelativeResize="0"/>
          <p:nvPr/>
        </p:nvPicPr>
        <p:blipFill>
          <a:blip r:embed="rId3">
            <a:alphaModFix/>
          </a:blip>
          <a:stretch>
            <a:fillRect/>
          </a:stretch>
        </p:blipFill>
        <p:spPr>
          <a:xfrm>
            <a:off x="530975" y="2129850"/>
            <a:ext cx="2587506" cy="1846249"/>
          </a:xfrm>
          <a:prstGeom prst="rect">
            <a:avLst/>
          </a:prstGeom>
          <a:noFill/>
          <a:ln>
            <a:noFill/>
          </a:ln>
        </p:spPr>
      </p:pic>
      <p:sp>
        <p:nvSpPr>
          <p:cNvPr id="137" name="Google Shape;137;p23"/>
          <p:cNvSpPr/>
          <p:nvPr/>
        </p:nvSpPr>
        <p:spPr>
          <a:xfrm>
            <a:off x="1539600" y="2992450"/>
            <a:ext cx="1578900" cy="98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3"/>
          <p:cNvPicPr preferRelativeResize="0"/>
          <p:nvPr/>
        </p:nvPicPr>
        <p:blipFill>
          <a:blip r:embed="rId4">
            <a:alphaModFix/>
          </a:blip>
          <a:stretch>
            <a:fillRect/>
          </a:stretch>
        </p:blipFill>
        <p:spPr>
          <a:xfrm>
            <a:off x="250850" y="1983900"/>
            <a:ext cx="3010800" cy="2138148"/>
          </a:xfrm>
          <a:prstGeom prst="rect">
            <a:avLst/>
          </a:prstGeom>
          <a:noFill/>
          <a:ln>
            <a:noFill/>
          </a:ln>
        </p:spPr>
      </p:pic>
      <p:sp>
        <p:nvSpPr>
          <p:cNvPr id="139" name="Google Shape;139;p23"/>
          <p:cNvSpPr/>
          <p:nvPr/>
        </p:nvSpPr>
        <p:spPr>
          <a:xfrm>
            <a:off x="1486050" y="2950475"/>
            <a:ext cx="1724100" cy="115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3"/>
          <p:cNvPicPr preferRelativeResize="0"/>
          <p:nvPr/>
        </p:nvPicPr>
        <p:blipFill>
          <a:blip r:embed="rId5">
            <a:alphaModFix/>
          </a:blip>
          <a:stretch>
            <a:fillRect/>
          </a:stretch>
        </p:blipFill>
        <p:spPr>
          <a:xfrm>
            <a:off x="3482525" y="837725"/>
            <a:ext cx="5509075" cy="37561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Sequence</a:t>
            </a:r>
            <a:endParaRPr sz="3000"/>
          </a:p>
          <a:p>
            <a:pPr indent="0" lvl="0" marL="0" rtl="0" algn="ctr">
              <a:spcBef>
                <a:spcPts val="0"/>
              </a:spcBef>
              <a:spcAft>
                <a:spcPts val="0"/>
              </a:spcAft>
              <a:buNone/>
            </a:pPr>
            <a:r>
              <a:rPr lang="en" sz="3000"/>
              <a:t>Diagram:</a:t>
            </a:r>
            <a:endParaRPr sz="3000"/>
          </a:p>
          <a:p>
            <a:pPr indent="0" lvl="0" marL="0" rtl="0" algn="ctr">
              <a:spcBef>
                <a:spcPts val="0"/>
              </a:spcBef>
              <a:spcAft>
                <a:spcPts val="0"/>
              </a:spcAft>
              <a:buNone/>
            </a:pPr>
            <a:r>
              <a:rPr lang="en" sz="3000"/>
              <a:t>Mak</a:t>
            </a:r>
            <a:r>
              <a:rPr lang="en" sz="3000"/>
              <a:t>e</a:t>
            </a:r>
            <a:r>
              <a:rPr lang="en" sz="3000"/>
              <a:t> Move</a:t>
            </a:r>
            <a:endParaRPr sz="3000"/>
          </a:p>
        </p:txBody>
      </p:sp>
      <p:pic>
        <p:nvPicPr>
          <p:cNvPr id="146" name="Google Shape;146;p24"/>
          <p:cNvPicPr preferRelativeResize="0"/>
          <p:nvPr/>
        </p:nvPicPr>
        <p:blipFill>
          <a:blip r:embed="rId3">
            <a:alphaModFix/>
          </a:blip>
          <a:stretch>
            <a:fillRect/>
          </a:stretch>
        </p:blipFill>
        <p:spPr>
          <a:xfrm>
            <a:off x="4315075" y="152400"/>
            <a:ext cx="3956645"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Sequence</a:t>
            </a:r>
            <a:endParaRPr sz="3000"/>
          </a:p>
          <a:p>
            <a:pPr indent="0" lvl="0" marL="0" rtl="0" algn="ctr">
              <a:spcBef>
                <a:spcPts val="0"/>
              </a:spcBef>
              <a:spcAft>
                <a:spcPts val="0"/>
              </a:spcAft>
              <a:buNone/>
            </a:pPr>
            <a:r>
              <a:rPr lang="en" sz="3000"/>
              <a:t>Diagram:</a:t>
            </a:r>
            <a:endParaRPr sz="3000"/>
          </a:p>
          <a:p>
            <a:pPr indent="0" lvl="0" marL="0" rtl="0" algn="ctr">
              <a:spcBef>
                <a:spcPts val="0"/>
              </a:spcBef>
              <a:spcAft>
                <a:spcPts val="0"/>
              </a:spcAft>
              <a:buNone/>
            </a:pPr>
            <a:r>
              <a:rPr lang="en" sz="3000"/>
              <a:t>Send Invitation</a:t>
            </a:r>
            <a:endParaRPr sz="3000"/>
          </a:p>
        </p:txBody>
      </p:sp>
      <p:pic>
        <p:nvPicPr>
          <p:cNvPr id="152" name="Google Shape;152;p25"/>
          <p:cNvPicPr preferRelativeResize="0"/>
          <p:nvPr/>
        </p:nvPicPr>
        <p:blipFill rotWithShape="1">
          <a:blip r:embed="rId3">
            <a:alphaModFix/>
          </a:blip>
          <a:srcRect b="0" l="0" r="0" t="6463"/>
          <a:stretch/>
        </p:blipFill>
        <p:spPr>
          <a:xfrm>
            <a:off x="4086950" y="277525"/>
            <a:ext cx="3816475" cy="458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Sequence</a:t>
            </a:r>
            <a:endParaRPr sz="3000"/>
          </a:p>
          <a:p>
            <a:pPr indent="0" lvl="0" marL="0" rtl="0" algn="ctr">
              <a:spcBef>
                <a:spcPts val="0"/>
              </a:spcBef>
              <a:spcAft>
                <a:spcPts val="0"/>
              </a:spcAft>
              <a:buNone/>
            </a:pPr>
            <a:r>
              <a:rPr lang="en" sz="3000"/>
              <a:t>Diagram:</a:t>
            </a:r>
            <a:endParaRPr sz="3000"/>
          </a:p>
          <a:p>
            <a:pPr indent="0" lvl="0" marL="0" rtl="0" algn="ctr">
              <a:spcBef>
                <a:spcPts val="0"/>
              </a:spcBef>
              <a:spcAft>
                <a:spcPts val="0"/>
              </a:spcAft>
              <a:buNone/>
            </a:pPr>
            <a:r>
              <a:rPr lang="en" sz="3000"/>
              <a:t>Test Checkmate</a:t>
            </a:r>
            <a:endParaRPr sz="3000"/>
          </a:p>
        </p:txBody>
      </p:sp>
      <p:pic>
        <p:nvPicPr>
          <p:cNvPr id="158" name="Google Shape;158;p26"/>
          <p:cNvPicPr preferRelativeResize="0"/>
          <p:nvPr/>
        </p:nvPicPr>
        <p:blipFill>
          <a:blip r:embed="rId3">
            <a:alphaModFix/>
          </a:blip>
          <a:stretch>
            <a:fillRect/>
          </a:stretch>
        </p:blipFill>
        <p:spPr>
          <a:xfrm>
            <a:off x="3904500" y="152400"/>
            <a:ext cx="4531385"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Traceability</a:t>
            </a:r>
            <a:r>
              <a:rPr lang="en"/>
              <a:t> Matrix</a:t>
            </a:r>
            <a:endParaRPr/>
          </a:p>
        </p:txBody>
      </p:sp>
      <p:graphicFrame>
        <p:nvGraphicFramePr>
          <p:cNvPr id="164" name="Google Shape;164;p27"/>
          <p:cNvGraphicFramePr/>
          <p:nvPr/>
        </p:nvGraphicFramePr>
        <p:xfrm>
          <a:off x="109350" y="1017725"/>
          <a:ext cx="3000000" cy="3000000"/>
        </p:xfrm>
        <a:graphic>
          <a:graphicData uri="http://schemas.openxmlformats.org/drawingml/2006/table">
            <a:tbl>
              <a:tblPr>
                <a:noFill/>
                <a:tableStyleId>{262EE5DC-9F23-4D93-ABAA-838CDD4043B3}</a:tableStyleId>
              </a:tblPr>
              <a:tblGrid>
                <a:gridCol w="1108525"/>
                <a:gridCol w="491000"/>
                <a:gridCol w="491000"/>
                <a:gridCol w="491000"/>
                <a:gridCol w="491000"/>
                <a:gridCol w="491000"/>
                <a:gridCol w="491000"/>
                <a:gridCol w="491000"/>
                <a:gridCol w="491000"/>
                <a:gridCol w="491000"/>
                <a:gridCol w="491000"/>
                <a:gridCol w="491000"/>
                <a:gridCol w="491000"/>
                <a:gridCol w="491000"/>
                <a:gridCol w="491000"/>
                <a:gridCol w="491000"/>
                <a:gridCol w="491000"/>
              </a:tblGrid>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2</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3</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4</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5</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6</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7</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8</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9</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10</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11</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12</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13</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14</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15</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
                        <a:t>16</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Session</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User</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Profile</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Notification</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Invite</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Player</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Game</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Board</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b="1" lang="en"/>
                        <a:t>Piece</a:t>
                      </a:r>
                      <a:endParaRPr b="1"/>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X</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bl>
          </a:graphicData>
        </a:graphic>
      </p:graphicFrame>
      <p:sp>
        <p:nvSpPr>
          <p:cNvPr id="165" name="Google Shape;165;p27"/>
          <p:cNvSpPr txBox="1"/>
          <p:nvPr/>
        </p:nvSpPr>
        <p:spPr>
          <a:xfrm>
            <a:off x="372225" y="3880650"/>
            <a:ext cx="2286000" cy="7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Switch Game</a:t>
            </a:r>
            <a:endParaRPr/>
          </a:p>
          <a:p>
            <a:pPr indent="-317500" lvl="0" marL="457200" rtl="0" algn="l">
              <a:spcBef>
                <a:spcPts val="0"/>
              </a:spcBef>
              <a:spcAft>
                <a:spcPts val="0"/>
              </a:spcAft>
              <a:buSzPts val="1400"/>
              <a:buAutoNum type="arabicPeriod"/>
            </a:pPr>
            <a:r>
              <a:rPr lang="en"/>
              <a:t>Register User</a:t>
            </a:r>
            <a:endParaRPr/>
          </a:p>
          <a:p>
            <a:pPr indent="-317500" lvl="0" marL="457200" rtl="0" algn="l">
              <a:spcBef>
                <a:spcPts val="0"/>
              </a:spcBef>
              <a:spcAft>
                <a:spcPts val="0"/>
              </a:spcAft>
              <a:buSzPts val="1400"/>
              <a:buAutoNum type="arabicPeriod"/>
            </a:pPr>
            <a:r>
              <a:rPr lang="en"/>
              <a:t>Unregister User</a:t>
            </a:r>
            <a:endParaRPr/>
          </a:p>
          <a:p>
            <a:pPr indent="-317500" lvl="0" marL="457200" rtl="0" algn="l">
              <a:spcBef>
                <a:spcPts val="0"/>
              </a:spcBef>
              <a:spcAft>
                <a:spcPts val="0"/>
              </a:spcAft>
              <a:buSzPts val="1400"/>
              <a:buAutoNum type="arabicPeriod"/>
            </a:pPr>
            <a:r>
              <a:rPr lang="en"/>
              <a:t>Reject Invitation</a:t>
            </a:r>
            <a:endParaRPr/>
          </a:p>
        </p:txBody>
      </p:sp>
      <p:sp>
        <p:nvSpPr>
          <p:cNvPr id="166" name="Google Shape;166;p27"/>
          <p:cNvSpPr txBox="1"/>
          <p:nvPr/>
        </p:nvSpPr>
        <p:spPr>
          <a:xfrm>
            <a:off x="2679650" y="3880650"/>
            <a:ext cx="22860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   Create Game</a:t>
            </a:r>
            <a:endParaRPr/>
          </a:p>
          <a:p>
            <a:pPr indent="0" lvl="0" marL="0" rtl="0" algn="l">
              <a:spcBef>
                <a:spcPts val="0"/>
              </a:spcBef>
              <a:spcAft>
                <a:spcPts val="0"/>
              </a:spcAft>
              <a:buNone/>
            </a:pPr>
            <a:r>
              <a:rPr lang="en"/>
              <a:t>6.   Make Move</a:t>
            </a:r>
            <a:endParaRPr/>
          </a:p>
          <a:p>
            <a:pPr indent="0" lvl="0" marL="0" rtl="0" algn="l">
              <a:spcBef>
                <a:spcPts val="0"/>
              </a:spcBef>
              <a:spcAft>
                <a:spcPts val="0"/>
              </a:spcAft>
              <a:buNone/>
            </a:pPr>
            <a:r>
              <a:rPr lang="en"/>
              <a:t>7.   View Profile</a:t>
            </a:r>
            <a:endParaRPr/>
          </a:p>
          <a:p>
            <a:pPr indent="0" lvl="0" marL="0" rtl="0" algn="l">
              <a:spcBef>
                <a:spcPts val="0"/>
              </a:spcBef>
              <a:spcAft>
                <a:spcPts val="0"/>
              </a:spcAft>
              <a:buNone/>
            </a:pPr>
            <a:r>
              <a:rPr lang="en"/>
              <a:t>8.   End Game</a:t>
            </a:r>
            <a:endParaRPr/>
          </a:p>
          <a:p>
            <a:pPr indent="0" lvl="0" marL="0" rtl="0" algn="l">
              <a:spcBef>
                <a:spcPts val="0"/>
              </a:spcBef>
              <a:spcAft>
                <a:spcPts val="0"/>
              </a:spcAft>
              <a:buNone/>
            </a:pPr>
            <a:r>
              <a:t/>
            </a:r>
            <a:endParaRPr/>
          </a:p>
        </p:txBody>
      </p:sp>
      <p:sp>
        <p:nvSpPr>
          <p:cNvPr id="167" name="Google Shape;167;p27"/>
          <p:cNvSpPr txBox="1"/>
          <p:nvPr/>
        </p:nvSpPr>
        <p:spPr>
          <a:xfrm>
            <a:off x="4682275" y="3880650"/>
            <a:ext cx="22860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   Quit Game</a:t>
            </a:r>
            <a:endParaRPr/>
          </a:p>
          <a:p>
            <a:pPr indent="0" lvl="0" marL="0" rtl="0" algn="l">
              <a:spcBef>
                <a:spcPts val="0"/>
              </a:spcBef>
              <a:spcAft>
                <a:spcPts val="0"/>
              </a:spcAft>
              <a:buNone/>
            </a:pPr>
            <a:r>
              <a:rPr lang="en"/>
              <a:t>10. Join Game</a:t>
            </a:r>
            <a:endParaRPr/>
          </a:p>
          <a:p>
            <a:pPr indent="0" lvl="0" marL="0" rtl="0" algn="l">
              <a:spcBef>
                <a:spcPts val="0"/>
              </a:spcBef>
              <a:spcAft>
                <a:spcPts val="0"/>
              </a:spcAft>
              <a:buNone/>
            </a:pPr>
            <a:r>
              <a:rPr lang="en"/>
              <a:t>11. Play Game</a:t>
            </a:r>
            <a:endParaRPr/>
          </a:p>
          <a:p>
            <a:pPr indent="0" lvl="0" marL="0" rtl="0" algn="l">
              <a:spcBef>
                <a:spcPts val="0"/>
              </a:spcBef>
              <a:spcAft>
                <a:spcPts val="0"/>
              </a:spcAft>
              <a:buNone/>
            </a:pPr>
            <a:r>
              <a:rPr lang="en"/>
              <a:t>12. Log In</a:t>
            </a:r>
            <a:endParaRPr/>
          </a:p>
        </p:txBody>
      </p:sp>
      <p:sp>
        <p:nvSpPr>
          <p:cNvPr id="168" name="Google Shape;168;p27"/>
          <p:cNvSpPr txBox="1"/>
          <p:nvPr/>
        </p:nvSpPr>
        <p:spPr>
          <a:xfrm>
            <a:off x="5778425" y="4109250"/>
            <a:ext cx="20685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nvSpPr>
        <p:spPr>
          <a:xfrm>
            <a:off x="6380100" y="3880650"/>
            <a:ext cx="22860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13.  Cancel Invitation</a:t>
            </a:r>
            <a:endParaRPr/>
          </a:p>
          <a:p>
            <a:pPr indent="0" lvl="0" marL="0" rtl="0" algn="l">
              <a:spcBef>
                <a:spcPts val="0"/>
              </a:spcBef>
              <a:spcAft>
                <a:spcPts val="0"/>
              </a:spcAft>
              <a:buNone/>
            </a:pPr>
            <a:r>
              <a:rPr lang="en"/>
              <a:t>14.  Accept Invitation</a:t>
            </a:r>
            <a:endParaRPr/>
          </a:p>
          <a:p>
            <a:pPr indent="0" lvl="0" marL="0" rtl="0" algn="l">
              <a:spcBef>
                <a:spcPts val="0"/>
              </a:spcBef>
              <a:spcAft>
                <a:spcPts val="0"/>
              </a:spcAft>
              <a:buNone/>
            </a:pPr>
            <a:r>
              <a:rPr lang="en"/>
              <a:t>15.  Interact with Invitation</a:t>
            </a:r>
            <a:endParaRPr/>
          </a:p>
          <a:p>
            <a:pPr indent="0" lvl="0" marL="0" rtl="0" algn="l">
              <a:spcBef>
                <a:spcPts val="0"/>
              </a:spcBef>
              <a:spcAft>
                <a:spcPts val="0"/>
              </a:spcAft>
              <a:buNone/>
            </a:pPr>
            <a:r>
              <a:rPr lang="en"/>
              <a:t>16.  Invite Players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3">
            <a:alphaModFix amt="21000"/>
          </a:blip>
          <a:srcRect b="37256" l="0" r="0" t="0"/>
          <a:stretch/>
        </p:blipFill>
        <p:spPr>
          <a:xfrm>
            <a:off x="-179225" y="0"/>
            <a:ext cx="9323225" cy="5032500"/>
          </a:xfrm>
          <a:prstGeom prst="rect">
            <a:avLst/>
          </a:prstGeom>
          <a:noFill/>
          <a:ln>
            <a:noFill/>
          </a:ln>
        </p:spPr>
      </p:pic>
      <p:sp>
        <p:nvSpPr>
          <p:cNvPr id="175" name="Google Shape;175;p28"/>
          <p:cNvSpPr txBox="1"/>
          <p:nvPr>
            <p:ph type="title"/>
          </p:nvPr>
        </p:nvSpPr>
        <p:spPr>
          <a:xfrm>
            <a:off x="311700" y="1980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DEMO</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Chad (recap)</a:t>
            </a:r>
            <a:endParaRPr/>
          </a:p>
        </p:txBody>
      </p:sp>
      <p:sp>
        <p:nvSpPr>
          <p:cNvPr id="67" name="Google Shape;67;p14"/>
          <p:cNvSpPr txBox="1"/>
          <p:nvPr>
            <p:ph idx="1" type="body"/>
          </p:nvPr>
        </p:nvSpPr>
        <p:spPr>
          <a:xfrm>
            <a:off x="311700" y="1152475"/>
            <a:ext cx="4260300" cy="3464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Each player owns a 3x3 castle surrounded by 12 squares of walls.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Rooks and queens move unimpeded by castles and walls.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If a rook ends in an enemy castle, it is promoted to a Queen.</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The king can move and capture in the same way as a chess king or knight</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Kings cannot leave their castle and can capture any enemy piece in the castle.</a:t>
            </a:r>
            <a:endParaRPr sz="1700">
              <a:solidFill>
                <a:srgbClr val="000000"/>
              </a:solidFill>
            </a:endParaRPr>
          </a:p>
        </p:txBody>
      </p:sp>
      <p:pic>
        <p:nvPicPr>
          <p:cNvPr id="68" name="Google Shape;68;p14"/>
          <p:cNvPicPr preferRelativeResize="0"/>
          <p:nvPr/>
        </p:nvPicPr>
        <p:blipFill>
          <a:blip r:embed="rId3">
            <a:alphaModFix/>
          </a:blip>
          <a:stretch>
            <a:fillRect/>
          </a:stretch>
        </p:blipFill>
        <p:spPr>
          <a:xfrm>
            <a:off x="4906875" y="1017725"/>
            <a:ext cx="3429000" cy="339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Chad (recap)</a:t>
            </a:r>
            <a:endParaRPr/>
          </a:p>
        </p:txBody>
      </p:sp>
      <p:sp>
        <p:nvSpPr>
          <p:cNvPr id="74" name="Google Shape;74;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36550" lvl="0" marL="457200" rtl="0" algn="l">
              <a:spcBef>
                <a:spcPts val="300"/>
              </a:spcBef>
              <a:spcAft>
                <a:spcPts val="0"/>
              </a:spcAft>
              <a:buClr>
                <a:srgbClr val="000000"/>
              </a:buClr>
              <a:buSzPts val="1700"/>
              <a:buChar char="●"/>
            </a:pPr>
            <a:r>
              <a:rPr lang="en" sz="1700">
                <a:solidFill>
                  <a:srgbClr val="000000"/>
                </a:solidFill>
              </a:rPr>
              <a:t>A rook or queen may capture an opponent's rook or queen only when one of these pieces is on the enemy's wall, and the other piece is in its own castle. This is the only </a:t>
            </a:r>
            <a:r>
              <a:rPr lang="en" sz="1700">
                <a:solidFill>
                  <a:srgbClr val="000000"/>
                </a:solidFill>
              </a:rPr>
              <a:t>scenario</a:t>
            </a:r>
            <a:r>
              <a:rPr lang="en" sz="1700">
                <a:solidFill>
                  <a:srgbClr val="000000"/>
                </a:solidFill>
              </a:rPr>
              <a:t> in which rooks and </a:t>
            </a:r>
            <a:r>
              <a:rPr lang="en" sz="1700">
                <a:solidFill>
                  <a:srgbClr val="000000"/>
                </a:solidFill>
              </a:rPr>
              <a:t>queens</a:t>
            </a:r>
            <a:r>
              <a:rPr lang="en" sz="1700">
                <a:solidFill>
                  <a:srgbClr val="000000"/>
                </a:solidFill>
              </a:rPr>
              <a:t> can capture.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 other situations rooks and queens cannot capture, and simply block one another's movement.</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Castle walls do not block check</a:t>
            </a:r>
            <a:endParaRPr sz="1700">
              <a:solidFill>
                <a:srgbClr val="000000"/>
              </a:solidFill>
            </a:endParaRPr>
          </a:p>
        </p:txBody>
      </p:sp>
      <p:pic>
        <p:nvPicPr>
          <p:cNvPr id="75" name="Google Shape;75;p15"/>
          <p:cNvPicPr preferRelativeResize="0"/>
          <p:nvPr/>
        </p:nvPicPr>
        <p:blipFill>
          <a:blip r:embed="rId3">
            <a:alphaModFix/>
          </a:blip>
          <a:stretch>
            <a:fillRect/>
          </a:stretch>
        </p:blipFill>
        <p:spPr>
          <a:xfrm>
            <a:off x="4906875" y="1017725"/>
            <a:ext cx="3429000" cy="339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Tools/Technologies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Git / GitHub</a:t>
            </a:r>
            <a:endParaRPr sz="2100"/>
          </a:p>
          <a:p>
            <a:pPr indent="-361950" lvl="0" marL="457200" rtl="0" algn="l">
              <a:spcBef>
                <a:spcPts val="0"/>
              </a:spcBef>
              <a:spcAft>
                <a:spcPts val="0"/>
              </a:spcAft>
              <a:buSzPts val="2100"/>
              <a:buChar char="●"/>
            </a:pPr>
            <a:r>
              <a:rPr lang="en" sz="2100"/>
              <a:t>Java 1.8</a:t>
            </a:r>
            <a:endParaRPr sz="2100"/>
          </a:p>
          <a:p>
            <a:pPr indent="-361950" lvl="0" marL="457200" rtl="0" algn="l">
              <a:spcBef>
                <a:spcPts val="0"/>
              </a:spcBef>
              <a:spcAft>
                <a:spcPts val="0"/>
              </a:spcAft>
              <a:buSzPts val="2100"/>
              <a:buChar char="●"/>
            </a:pPr>
            <a:r>
              <a:rPr lang="en" sz="2100"/>
              <a:t>JUnit 5</a:t>
            </a:r>
            <a:endParaRPr sz="2100"/>
          </a:p>
          <a:p>
            <a:pPr indent="-361950" lvl="0" marL="457200" rtl="0" algn="l">
              <a:spcBef>
                <a:spcPts val="0"/>
              </a:spcBef>
              <a:spcAft>
                <a:spcPts val="0"/>
              </a:spcAft>
              <a:buSzPts val="2100"/>
              <a:buChar char="●"/>
            </a:pPr>
            <a:r>
              <a:rPr lang="en" sz="2100"/>
              <a:t>Maven</a:t>
            </a:r>
            <a:endParaRPr sz="2100"/>
          </a:p>
          <a:p>
            <a:pPr indent="-361950" lvl="0" marL="457200" rtl="0" algn="l">
              <a:spcBef>
                <a:spcPts val="0"/>
              </a:spcBef>
              <a:spcAft>
                <a:spcPts val="0"/>
              </a:spcAft>
              <a:buSzPts val="2100"/>
              <a:buChar char="●"/>
            </a:pPr>
            <a:r>
              <a:rPr lang="en" sz="2100"/>
              <a:t>React js</a:t>
            </a:r>
            <a:endParaRPr sz="2100"/>
          </a:p>
          <a:p>
            <a:pPr indent="-361950" lvl="0" marL="457200" rtl="0" algn="l">
              <a:spcBef>
                <a:spcPts val="0"/>
              </a:spcBef>
              <a:spcAft>
                <a:spcPts val="0"/>
              </a:spcAft>
              <a:buSzPts val="2100"/>
              <a:buChar char="●"/>
            </a:pPr>
            <a:r>
              <a:rPr lang="en" sz="2100"/>
              <a:t>Node js</a:t>
            </a:r>
            <a:endParaRPr sz="2100"/>
          </a:p>
          <a:p>
            <a:pPr indent="-361950" lvl="0" marL="457200" rtl="0" algn="l">
              <a:spcBef>
                <a:spcPts val="0"/>
              </a:spcBef>
              <a:spcAft>
                <a:spcPts val="0"/>
              </a:spcAft>
              <a:buSzPts val="2100"/>
              <a:buChar char="●"/>
            </a:pPr>
            <a:r>
              <a:rPr lang="en" sz="2100"/>
              <a:t>Intell</a:t>
            </a:r>
            <a:r>
              <a:rPr lang="en" sz="2100"/>
              <a:t>iJ</a:t>
            </a:r>
            <a:endParaRPr sz="21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mt="33000"/>
          </a:blip>
          <a:stretch>
            <a:fillRect/>
          </a:stretch>
        </p:blipFill>
        <p:spPr>
          <a:xfrm>
            <a:off x="-76200" y="514350"/>
            <a:ext cx="9144000" cy="4572000"/>
          </a:xfrm>
          <a:prstGeom prst="rect">
            <a:avLst/>
          </a:prstGeom>
          <a:noFill/>
          <a:ln>
            <a:noFill/>
          </a:ln>
        </p:spPr>
      </p:pic>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Important Tool</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7200"/>
              <a:t>Trying </a:t>
            </a:r>
            <a:endParaRPr sz="7200"/>
          </a:p>
          <a:p>
            <a:pPr indent="0" lvl="0" marL="0" rtl="0" algn="ctr">
              <a:lnSpc>
                <a:spcPct val="100000"/>
              </a:lnSpc>
              <a:spcBef>
                <a:spcPts val="0"/>
              </a:spcBef>
              <a:spcAft>
                <a:spcPts val="0"/>
              </a:spcAft>
              <a:buNone/>
            </a:pPr>
            <a:r>
              <a:rPr lang="en" sz="7200"/>
              <a:t>Your </a:t>
            </a:r>
            <a:endParaRPr sz="7200"/>
          </a:p>
          <a:p>
            <a:pPr indent="0" lvl="0" marL="0" rtl="0" algn="ctr">
              <a:lnSpc>
                <a:spcPct val="100000"/>
              </a:lnSpc>
              <a:spcBef>
                <a:spcPts val="0"/>
              </a:spcBef>
              <a:spcAft>
                <a:spcPts val="0"/>
              </a:spcAft>
              <a:buNone/>
            </a:pPr>
            <a:r>
              <a:rPr lang="en" sz="7200"/>
              <a:t>Best</a:t>
            </a:r>
            <a:endParaRPr sz="7200"/>
          </a:p>
          <a:p>
            <a:pPr indent="0" lvl="0" marL="457200" rtl="0" algn="ctr">
              <a:lnSpc>
                <a:spcPct val="100000"/>
              </a:lnSpc>
              <a:spcBef>
                <a:spcPts val="0"/>
              </a:spcBef>
              <a:spcAft>
                <a:spcPts val="0"/>
              </a:spcAft>
              <a:buNone/>
            </a:pPr>
            <a:r>
              <a:t/>
            </a:r>
            <a:endParaRPr sz="7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ppt_w</p:attrName>
                                        </p:attrNameLst>
                                      </p:cBhvr>
                                      <p:tavLst>
                                        <p:tav fmla="" tm="0">
                                          <p:val>
                                            <p:strVal val="0"/>
                                          </p:val>
                                        </p:tav>
                                        <p:tav fmla="" tm="100000">
                                          <p:val>
                                            <p:strVal val="#ppt_w"/>
                                          </p:val>
                                        </p:tav>
                                      </p:tavLst>
                                    </p:anim>
                                    <p:anim calcmode="lin" valueType="num">
                                      <p:cBhvr additive="base">
                                        <p:cTn dur="1000"/>
                                        <p:tgtEl>
                                          <p:spTgt spid="86"/>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86"/>
                                        </p:tgtEl>
                                        <p:attrNameLst>
                                          <p:attrName>r</p:attrName>
                                        </p:attrNameLst>
                                      </p:cBhvr>
                                    </p:animRo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 calcmode="lin" valueType="num">
                                      <p:cBhvr additive="base">
                                        <p:cTn dur="1000"/>
                                        <p:tgtEl>
                                          <p:spTgt spid="8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 calcmode="lin" valueType="num">
                                      <p:cBhvr additive="base">
                                        <p:cTn dur="1000"/>
                                        <p:tgtEl>
                                          <p:spTgt spid="8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 calcmode="lin" valueType="num">
                                      <p:cBhvr additive="base">
                                        <p:cTn dur="1000"/>
                                        <p:tgtEl>
                                          <p:spTgt spid="8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 calcmode="lin" valueType="num">
                                      <p:cBhvr additive="base">
                                        <p:cTn dur="1000"/>
                                        <p:tgtEl>
                                          <p:spTgt spid="8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9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Document</a:t>
            </a:r>
            <a:endParaRPr/>
          </a:p>
        </p:txBody>
      </p:sp>
      <p:pic>
        <p:nvPicPr>
          <p:cNvPr id="94" name="Google Shape;94;p18"/>
          <p:cNvPicPr preferRelativeResize="0"/>
          <p:nvPr/>
        </p:nvPicPr>
        <p:blipFill>
          <a:blip r:embed="rId3">
            <a:alphaModFix/>
          </a:blip>
          <a:stretch>
            <a:fillRect/>
          </a:stretch>
        </p:blipFill>
        <p:spPr>
          <a:xfrm>
            <a:off x="1530200" y="892275"/>
            <a:ext cx="6083600" cy="416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959450" y="28875"/>
            <a:ext cx="7069601" cy="502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Class Diagram</a:t>
            </a:r>
            <a:endParaRPr sz="3000"/>
          </a:p>
          <a:p>
            <a:pPr indent="0" lvl="0" marL="0" rtl="0" algn="ctr">
              <a:spcBef>
                <a:spcPts val="0"/>
              </a:spcBef>
              <a:spcAft>
                <a:spcPts val="0"/>
              </a:spcAft>
              <a:buNone/>
            </a:pPr>
            <a:r>
              <a:rPr lang="en" sz="3000"/>
              <a:t>Parts</a:t>
            </a:r>
            <a:endParaRPr sz="3000"/>
          </a:p>
        </p:txBody>
      </p:sp>
      <p:pic>
        <p:nvPicPr>
          <p:cNvPr id="105" name="Google Shape;105;p20"/>
          <p:cNvPicPr preferRelativeResize="0"/>
          <p:nvPr/>
        </p:nvPicPr>
        <p:blipFill>
          <a:blip r:embed="rId3">
            <a:alphaModFix/>
          </a:blip>
          <a:stretch>
            <a:fillRect/>
          </a:stretch>
        </p:blipFill>
        <p:spPr>
          <a:xfrm>
            <a:off x="530975" y="2129850"/>
            <a:ext cx="2587506" cy="1846249"/>
          </a:xfrm>
          <a:prstGeom prst="rect">
            <a:avLst/>
          </a:prstGeom>
          <a:noFill/>
          <a:ln>
            <a:noFill/>
          </a:ln>
        </p:spPr>
      </p:pic>
      <p:sp>
        <p:nvSpPr>
          <p:cNvPr id="106" name="Google Shape;106;p20"/>
          <p:cNvSpPr/>
          <p:nvPr/>
        </p:nvSpPr>
        <p:spPr>
          <a:xfrm>
            <a:off x="558825" y="2153200"/>
            <a:ext cx="1037700" cy="102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0"/>
          <p:cNvPicPr preferRelativeResize="0"/>
          <p:nvPr/>
        </p:nvPicPr>
        <p:blipFill>
          <a:blip r:embed="rId4">
            <a:alphaModFix/>
          </a:blip>
          <a:stretch>
            <a:fillRect/>
          </a:stretch>
        </p:blipFill>
        <p:spPr>
          <a:xfrm>
            <a:off x="250850" y="1983900"/>
            <a:ext cx="3010800" cy="2138148"/>
          </a:xfrm>
          <a:prstGeom prst="rect">
            <a:avLst/>
          </a:prstGeom>
          <a:noFill/>
          <a:ln>
            <a:noFill/>
          </a:ln>
        </p:spPr>
      </p:pic>
      <p:sp>
        <p:nvSpPr>
          <p:cNvPr id="108" name="Google Shape;108;p20"/>
          <p:cNvSpPr/>
          <p:nvPr/>
        </p:nvSpPr>
        <p:spPr>
          <a:xfrm>
            <a:off x="252475" y="1969400"/>
            <a:ext cx="1154100" cy="115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20"/>
          <p:cNvPicPr preferRelativeResize="0"/>
          <p:nvPr/>
        </p:nvPicPr>
        <p:blipFill rotWithShape="1">
          <a:blip r:embed="rId5">
            <a:alphaModFix/>
          </a:blip>
          <a:srcRect b="46598" l="2685" r="59166" t="4872"/>
          <a:stretch/>
        </p:blipFill>
        <p:spPr>
          <a:xfrm>
            <a:off x="4429350" y="1190175"/>
            <a:ext cx="2762900" cy="2496001"/>
          </a:xfrm>
          <a:prstGeom prst="rect">
            <a:avLst/>
          </a:prstGeom>
          <a:noFill/>
          <a:ln>
            <a:noFill/>
          </a:ln>
        </p:spPr>
      </p:pic>
      <p:pic>
        <p:nvPicPr>
          <p:cNvPr id="110" name="Google Shape;110;p20"/>
          <p:cNvPicPr preferRelativeResize="0"/>
          <p:nvPr/>
        </p:nvPicPr>
        <p:blipFill>
          <a:blip r:embed="rId6">
            <a:alphaModFix/>
          </a:blip>
          <a:stretch>
            <a:fillRect/>
          </a:stretch>
        </p:blipFill>
        <p:spPr>
          <a:xfrm>
            <a:off x="3528800" y="60450"/>
            <a:ext cx="5185574" cy="490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nvSpPr>
        <p:spPr>
          <a:xfrm>
            <a:off x="319325" y="437950"/>
            <a:ext cx="3010800" cy="25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Class Diagram</a:t>
            </a:r>
            <a:endParaRPr sz="3000"/>
          </a:p>
          <a:p>
            <a:pPr indent="0" lvl="0" marL="0" rtl="0" algn="ctr">
              <a:spcBef>
                <a:spcPts val="0"/>
              </a:spcBef>
              <a:spcAft>
                <a:spcPts val="0"/>
              </a:spcAft>
              <a:buNone/>
            </a:pPr>
            <a:r>
              <a:rPr lang="en" sz="3000"/>
              <a:t>Parts</a:t>
            </a:r>
            <a:endParaRPr sz="3000"/>
          </a:p>
        </p:txBody>
      </p:sp>
      <p:pic>
        <p:nvPicPr>
          <p:cNvPr id="116" name="Google Shape;116;p21"/>
          <p:cNvPicPr preferRelativeResize="0"/>
          <p:nvPr/>
        </p:nvPicPr>
        <p:blipFill>
          <a:blip r:embed="rId3">
            <a:alphaModFix/>
          </a:blip>
          <a:stretch>
            <a:fillRect/>
          </a:stretch>
        </p:blipFill>
        <p:spPr>
          <a:xfrm>
            <a:off x="530975" y="2129850"/>
            <a:ext cx="2587506" cy="1846249"/>
          </a:xfrm>
          <a:prstGeom prst="rect">
            <a:avLst/>
          </a:prstGeom>
          <a:noFill/>
          <a:ln>
            <a:noFill/>
          </a:ln>
        </p:spPr>
      </p:pic>
      <p:sp>
        <p:nvSpPr>
          <p:cNvPr id="117" name="Google Shape;117;p21"/>
          <p:cNvSpPr/>
          <p:nvPr/>
        </p:nvSpPr>
        <p:spPr>
          <a:xfrm>
            <a:off x="1035275" y="2734825"/>
            <a:ext cx="1051800" cy="92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1"/>
          <p:cNvPicPr preferRelativeResize="0"/>
          <p:nvPr/>
        </p:nvPicPr>
        <p:blipFill>
          <a:blip r:embed="rId4">
            <a:alphaModFix/>
          </a:blip>
          <a:stretch>
            <a:fillRect/>
          </a:stretch>
        </p:blipFill>
        <p:spPr>
          <a:xfrm>
            <a:off x="250850" y="1983900"/>
            <a:ext cx="3010800" cy="2138148"/>
          </a:xfrm>
          <a:prstGeom prst="rect">
            <a:avLst/>
          </a:prstGeom>
          <a:noFill/>
          <a:ln>
            <a:noFill/>
          </a:ln>
        </p:spPr>
      </p:pic>
      <p:sp>
        <p:nvSpPr>
          <p:cNvPr id="119" name="Google Shape;119;p21"/>
          <p:cNvSpPr/>
          <p:nvPr/>
        </p:nvSpPr>
        <p:spPr>
          <a:xfrm>
            <a:off x="952225" y="2676350"/>
            <a:ext cx="1053300" cy="101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1"/>
          <p:cNvPicPr preferRelativeResize="0"/>
          <p:nvPr/>
        </p:nvPicPr>
        <p:blipFill>
          <a:blip r:embed="rId5">
            <a:alphaModFix/>
          </a:blip>
          <a:stretch>
            <a:fillRect/>
          </a:stretch>
        </p:blipFill>
        <p:spPr>
          <a:xfrm>
            <a:off x="3796350" y="0"/>
            <a:ext cx="4791225" cy="5023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