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18"/>
  </p:handoutMasterIdLst>
  <p:sldIdLst>
    <p:sldId id="256" r:id="rId3"/>
    <p:sldId id="257" r:id="rId5"/>
    <p:sldId id="266" r:id="rId6"/>
    <p:sldId id="267" r:id="rId7"/>
    <p:sldId id="268" r:id="rId8"/>
    <p:sldId id="269" r:id="rId9"/>
    <p:sldId id="286" r:id="rId10"/>
    <p:sldId id="271" r:id="rId11"/>
    <p:sldId id="272" r:id="rId12"/>
    <p:sldId id="273" r:id="rId13"/>
    <p:sldId id="274" r:id="rId14"/>
    <p:sldId id="279" r:id="rId15"/>
    <p:sldId id="280" r:id="rId16"/>
    <p:sldId id="281" r:id="rId17"/>
  </p:sldIdLst>
  <p:sldSz cx="9144000" cy="5143500" type="screen16x9"/>
  <p:notesSz cx="6858000" cy="9144000"/>
  <p:embeddedFontLst>
    <p:embeddedFont>
      <p:font typeface="SimSun" panose="02010600030101010101" pitchFamily="2" charset="-122"/>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48"/>
  </p:normalViewPr>
  <p:slideViewPr>
    <p:cSldViewPr snapToGrid="0" showGuides="1">
      <p:cViewPr varScale="1">
        <p:scale>
          <a:sx n="150" d="100"/>
          <a:sy n="150" d="100"/>
        </p:scale>
        <p:origin x="424" y="1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11769e9afe9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1769e9afe9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11769e9afe9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1769e9afe9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11769e9afe9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1769e9afe9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11769e9afe9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1769e9afe9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11769e9afe9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1769e9afe9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11769e9afe9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1769e9afe9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11769e9afe9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1769e9afe9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11769e9afe9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1769e9afe9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11769e9afe9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1769e9afe9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11769e9afe9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1769e9afe9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11769e9afe9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1769e9afe9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11769e9afe9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1769e9afe9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11769e9afe9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1769e9afe9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1692275" y="3308747"/>
            <a:ext cx="1866900" cy="1747838"/>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sz="1050"/>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sz="1050"/>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sz="1050"/>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sz="1050"/>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sz="1050"/>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sz="1050"/>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sz="1050"/>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sz="1050"/>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sz="1050"/>
            </a:p>
          </p:txBody>
        </p:sp>
      </p:grpSp>
      <p:sp>
        <p:nvSpPr>
          <p:cNvPr id="2051" name="未知"/>
          <p:cNvSpPr>
            <a:spLocks noChangeAspect="1"/>
          </p:cNvSpPr>
          <p:nvPr/>
        </p:nvSpPr>
        <p:spPr>
          <a:xfrm>
            <a:off x="2282825" y="1720454"/>
            <a:ext cx="6897688" cy="3443288"/>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sz="1050"/>
          </a:p>
        </p:txBody>
      </p:sp>
      <p:sp>
        <p:nvSpPr>
          <p:cNvPr id="2061" name="Rectangle 13"/>
          <p:cNvSpPr>
            <a:spLocks noGrp="1" noChangeArrowheads="1"/>
          </p:cNvSpPr>
          <p:nvPr>
            <p:ph type="ctrTitle" sz="quarter"/>
          </p:nvPr>
        </p:nvSpPr>
        <p:spPr>
          <a:xfrm>
            <a:off x="396875" y="1600200"/>
            <a:ext cx="8423275" cy="1102519"/>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371600" y="2914650"/>
            <a:ext cx="6400800" cy="898922"/>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0" name="Rectangle 1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1" name="Rectangle 1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5262563" y="3057525"/>
            <a:ext cx="1397000" cy="1312069"/>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sz="1050"/>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sz="1050"/>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sz="1050"/>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sz="1050"/>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sz="1050"/>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sz="1050"/>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sz="1050"/>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sz="1050"/>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sz="1050"/>
            </a:p>
          </p:txBody>
        </p:sp>
      </p:grpSp>
      <p:sp>
        <p:nvSpPr>
          <p:cNvPr id="1027" name="未知"/>
          <p:cNvSpPr>
            <a:spLocks noChangeAspect="1"/>
          </p:cNvSpPr>
          <p:nvPr/>
        </p:nvSpPr>
        <p:spPr>
          <a:xfrm>
            <a:off x="2130425" y="3562350"/>
            <a:ext cx="7013575" cy="1601391"/>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sz="1050"/>
          </a:p>
        </p:txBody>
      </p:sp>
      <p:sp>
        <p:nvSpPr>
          <p:cNvPr id="1028" name="Rectangle 13"/>
          <p:cNvSpPr>
            <a:spLocks noGrp="1"/>
          </p:cNvSpPr>
          <p:nvPr>
            <p:ph type="title"/>
          </p:nvPr>
        </p:nvSpPr>
        <p:spPr>
          <a:xfrm>
            <a:off x="457200" y="205979"/>
            <a:ext cx="8229600" cy="85725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457200" y="1200150"/>
            <a:ext cx="8229600" cy="3394472"/>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Rectangle 1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Rectangle 1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lvl="0" indent="0" algn="r" rtl="0">
              <a:spcBef>
                <a:spcPts val="0"/>
              </a:spcBef>
              <a:spcAft>
                <a:spcPts val="0"/>
              </a:spcAft>
              <a:buNone/>
            </a:pPr>
            <a:fld id="{00000000-1234-1234-1234-123412341234}" type="slidenum">
              <a:rPr lang="en-GB"/>
            </a:fld>
            <a:endParaRPr lang="en-GB"/>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tags" Target="../tags/tag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tags" Target="../tags/tag11.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04414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endParaRPr lang="en-US" sz="3400" dirty="0"/>
          </a:p>
          <a:p>
            <a:pPr marL="0" lvl="0" indent="0" algn="ctr" rtl="0">
              <a:spcBef>
                <a:spcPts val="0"/>
              </a:spcBef>
              <a:spcAft>
                <a:spcPts val="0"/>
              </a:spcAft>
              <a:buSzPts val="990"/>
              <a:buNone/>
            </a:pPr>
            <a:r>
              <a:rPr lang="en-GB" sz="3400" dirty="0"/>
              <a:t>Analysis on Udemy online course data</a:t>
            </a:r>
            <a:endParaRPr sz="3400" dirty="0"/>
          </a:p>
        </p:txBody>
      </p:sp>
      <p:sp>
        <p:nvSpPr>
          <p:cNvPr id="64" name="Google Shape;64;p13"/>
          <p:cNvSpPr txBox="1">
            <a:spLocks noGrp="1"/>
          </p:cNvSpPr>
          <p:nvPr>
            <p:ph type="subTitle" idx="1"/>
          </p:nvPr>
        </p:nvSpPr>
        <p:spPr>
          <a:xfrm>
            <a:off x="1680302" y="26303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ltLang="en-GB" sz="3200"/>
              <a:t>Shreyas.C.R</a:t>
            </a:r>
            <a:endParaRPr lang="en-US" altLang="en-GB"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TextBox 2"/>
          <p:cNvSpPr txBox="1"/>
          <p:nvPr>
            <p:custDataLst>
              <p:tags r:id="rId1"/>
            </p:custDataLst>
          </p:nvPr>
        </p:nvSpPr>
        <p:spPr>
          <a:xfrm>
            <a:off x="674298" y="360129"/>
            <a:ext cx="5072332" cy="707886"/>
          </a:xfrm>
          <a:prstGeom prst="rect">
            <a:avLst/>
          </a:prstGeom>
          <a:noFill/>
        </p:spPr>
        <p:txBody>
          <a:bodyPr wrap="square" rtlCol="0">
            <a:spAutoFit/>
          </a:bodyPr>
          <a:p>
            <a:r>
              <a:rPr lang="en-GB" sz="4000" dirty="0">
                <a:solidFill>
                  <a:schemeClr val="tx1"/>
                </a:solidFill>
                <a:latin typeface="Rockwell" panose="02060603020205020403" pitchFamily="18" charset="0"/>
              </a:rPr>
              <a:t>Evaluation Metrics</a:t>
            </a:r>
            <a:endParaRPr lang="en-GB" sz="4000" dirty="0">
              <a:solidFill>
                <a:schemeClr val="tx1"/>
              </a:solidFill>
              <a:latin typeface="Rockwell" panose="02060603020205020403" pitchFamily="18" charset="0"/>
            </a:endParaRPr>
          </a:p>
        </p:txBody>
      </p:sp>
      <p:sp>
        <p:nvSpPr>
          <p:cNvPr id="4" name="Text Box 3"/>
          <p:cNvSpPr txBox="1"/>
          <p:nvPr/>
        </p:nvSpPr>
        <p:spPr>
          <a:xfrm>
            <a:off x="674370" y="3935095"/>
            <a:ext cx="7990205" cy="991870"/>
          </a:xfrm>
          <a:prstGeom prst="rect">
            <a:avLst/>
          </a:prstGeom>
        </p:spPr>
        <p:txBody>
          <a:bodyPr>
            <a:noAutofit/>
          </a:bodyPr>
          <a:p>
            <a:pPr marL="171450" indent="-171450">
              <a:buFont typeface="Arial" panose="020B0604020202020204" pitchFamily="34" charset="0"/>
              <a:buChar char="•"/>
            </a:pPr>
            <a:r>
              <a:rPr lang="en-US" altLang="zh-CN" sz="1200">
                <a:solidFill>
                  <a:schemeClr val="tx1"/>
                </a:solidFill>
              </a:rPr>
              <a:t>The table ranks the accuracy of various regression algorithms based on their R-squared scores, with Linear Regression achieving the highest accuracy. Random Forest Regressor (Grid Search CV) and XGBoost Regressor also perform well, while the standard Random Forest Regressor shows comparatively lower accuracy.</a:t>
            </a:r>
            <a:endParaRPr lang="en-US" altLang="zh-CN" sz="1200">
              <a:solidFill>
                <a:schemeClr val="tx1"/>
              </a:solidFill>
            </a:endParaRPr>
          </a:p>
        </p:txBody>
      </p:sp>
      <p:graphicFrame>
        <p:nvGraphicFramePr>
          <p:cNvPr id="5" name="Table 4"/>
          <p:cNvGraphicFramePr/>
          <p:nvPr>
            <p:custDataLst>
              <p:tags r:id="rId2"/>
            </p:custDataLst>
          </p:nvPr>
        </p:nvGraphicFramePr>
        <p:xfrm>
          <a:off x="726440" y="1266825"/>
          <a:ext cx="8161020" cy="2459990"/>
        </p:xfrm>
        <a:graphic>
          <a:graphicData uri="http://schemas.openxmlformats.org/drawingml/2006/table">
            <a:tbl>
              <a:tblPr/>
              <a:tblGrid>
                <a:gridCol w="2040255"/>
                <a:gridCol w="2040255"/>
                <a:gridCol w="2040255"/>
                <a:gridCol w="2040255"/>
              </a:tblGrid>
              <a:tr h="389890">
                <a:tc>
                  <a:txBody>
                    <a:bodyPr/>
                    <a:p>
                      <a:pPr algn="just"/>
                      <a:r>
                        <a:rPr lang="en-US" altLang="zh-CN" sz="1400" b="1"/>
                        <a:t>Model</a:t>
                      </a:r>
                      <a:endParaRPr lang="en-US" altLang="zh-CN" sz="1400" b="1"/>
                    </a:p>
                  </a:txBody>
                  <a:tcPr anchor="ctr" anchorCtr="0">
                    <a:lnL>
                      <a:noFill/>
                    </a:lnL>
                    <a:lnR>
                      <a:noFill/>
                    </a:lnR>
                    <a:lnT>
                      <a:noFill/>
                    </a:lnT>
                    <a:lnB>
                      <a:noFill/>
                    </a:lnB>
                    <a:noFill/>
                  </a:tcPr>
                </a:tc>
                <a:tc>
                  <a:txBody>
                    <a:bodyPr/>
                    <a:p>
                      <a:pPr algn="just"/>
                      <a:r>
                        <a:rPr lang="en-US" altLang="zh-CN" sz="1400" b="1"/>
                        <a:t>R-squared Score</a:t>
                      </a:r>
                      <a:endParaRPr lang="en-US" altLang="zh-CN" sz="1400" b="1"/>
                    </a:p>
                  </a:txBody>
                  <a:tcPr anchor="ctr" anchorCtr="0">
                    <a:lnL>
                      <a:noFill/>
                    </a:lnL>
                    <a:lnR>
                      <a:noFill/>
                    </a:lnR>
                    <a:lnT>
                      <a:noFill/>
                    </a:lnT>
                    <a:lnB>
                      <a:noFill/>
                    </a:lnB>
                    <a:noFill/>
                  </a:tcPr>
                </a:tc>
                <a:tc>
                  <a:txBody>
                    <a:bodyPr/>
                    <a:p>
                      <a:pPr algn="just"/>
                      <a:r>
                        <a:rPr lang="en-US" altLang="zh-CN" sz="1400" b="1"/>
                        <a:t>Mean Absolute Error</a:t>
                      </a:r>
                      <a:endParaRPr lang="en-US" altLang="zh-CN" sz="1400" b="1"/>
                    </a:p>
                  </a:txBody>
                  <a:tcPr anchor="ctr" anchorCtr="0">
                    <a:lnL>
                      <a:noFill/>
                    </a:lnL>
                    <a:lnR>
                      <a:noFill/>
                    </a:lnR>
                    <a:lnT>
                      <a:noFill/>
                    </a:lnT>
                    <a:lnB>
                      <a:noFill/>
                    </a:lnB>
                    <a:noFill/>
                  </a:tcPr>
                </a:tc>
                <a:tc>
                  <a:txBody>
                    <a:bodyPr/>
                    <a:p>
                      <a:pPr algn="just"/>
                      <a:r>
                        <a:rPr lang="en-US" altLang="zh-CN" sz="1400" b="1"/>
                        <a:t>Mean Squared Error</a:t>
                      </a:r>
                      <a:endParaRPr lang="en-US" altLang="zh-CN" sz="1400" b="1"/>
                    </a:p>
                  </a:txBody>
                  <a:tcPr anchor="ctr" anchorCtr="0">
                    <a:lnL>
                      <a:noFill/>
                    </a:lnL>
                    <a:lnR>
                      <a:noFill/>
                    </a:lnR>
                    <a:lnT>
                      <a:noFill/>
                    </a:lnT>
                    <a:lnB>
                      <a:noFill/>
                    </a:lnB>
                    <a:noFill/>
                  </a:tcPr>
                </a:tc>
              </a:tr>
              <a:tr h="391795">
                <a:tc>
                  <a:txBody>
                    <a:bodyPr/>
                    <a:p>
                      <a:r>
                        <a:rPr lang="en-US" altLang="zh-CN" sz="1200"/>
                        <a:t>XGBoost Regressor</a:t>
                      </a:r>
                      <a:endParaRPr lang="en-US" altLang="zh-CN" sz="1200"/>
                    </a:p>
                  </a:txBody>
                  <a:tcPr anchor="ctr" anchorCtr="0">
                    <a:lnL>
                      <a:noFill/>
                    </a:lnL>
                    <a:lnR>
                      <a:noFill/>
                    </a:lnR>
                    <a:lnT>
                      <a:noFill/>
                    </a:lnT>
                    <a:lnB>
                      <a:noFill/>
                    </a:lnB>
                    <a:noFill/>
                  </a:tcPr>
                </a:tc>
                <a:tc>
                  <a:txBody>
                    <a:bodyPr/>
                    <a:p>
                      <a:r>
                        <a:rPr lang="en-US" altLang="zh-CN" sz="1200"/>
                        <a:t>0.8459762216943133</a:t>
                      </a:r>
                      <a:endParaRPr lang="en-US" altLang="zh-CN" sz="1200"/>
                    </a:p>
                  </a:txBody>
                  <a:tcPr anchor="ctr" anchorCtr="0">
                    <a:lnL>
                      <a:noFill/>
                    </a:lnL>
                    <a:lnR>
                      <a:noFill/>
                    </a:lnR>
                    <a:lnT>
                      <a:noFill/>
                    </a:lnT>
                    <a:lnB>
                      <a:noFill/>
                    </a:lnB>
                    <a:noFill/>
                  </a:tcPr>
                </a:tc>
                <a:tc>
                  <a:txBody>
                    <a:bodyPr/>
                    <a:p>
                      <a:r>
                        <a:rPr lang="en-US" altLang="zh-CN" sz="1200"/>
                        <a:t>244.65262832516598</a:t>
                      </a:r>
                      <a:endParaRPr lang="en-US" altLang="zh-CN" sz="1200"/>
                    </a:p>
                  </a:txBody>
                  <a:tcPr anchor="ctr" anchorCtr="0">
                    <a:lnL>
                      <a:noFill/>
                    </a:lnL>
                    <a:lnR>
                      <a:noFill/>
                    </a:lnR>
                    <a:lnT>
                      <a:noFill/>
                    </a:lnT>
                    <a:lnB>
                      <a:noFill/>
                    </a:lnB>
                    <a:noFill/>
                  </a:tcPr>
                </a:tc>
                <a:tc>
                  <a:txBody>
                    <a:bodyPr/>
                    <a:p>
                      <a:r>
                        <a:rPr lang="en-US" altLang="zh-CN" sz="1200"/>
                        <a:t>16270964.233457373</a:t>
                      </a:r>
                      <a:endParaRPr lang="en-US" altLang="zh-CN" sz="1200"/>
                    </a:p>
                  </a:txBody>
                  <a:tcPr anchor="ctr" anchorCtr="0">
                    <a:lnL>
                      <a:noFill/>
                    </a:lnL>
                    <a:lnR>
                      <a:noFill/>
                    </a:lnR>
                    <a:lnT>
                      <a:noFill/>
                    </a:lnT>
                    <a:lnB>
                      <a:noFill/>
                    </a:lnB>
                    <a:noFill/>
                  </a:tcPr>
                </a:tc>
              </a:tr>
              <a:tr h="819785">
                <a:tc>
                  <a:txBody>
                    <a:bodyPr/>
                    <a:p>
                      <a:r>
                        <a:rPr lang="en-US" altLang="zh-CN" sz="1200"/>
                        <a:t>Best Random Forest Regressor (Grid Search CV)</a:t>
                      </a:r>
                      <a:endParaRPr lang="en-US" altLang="zh-CN" sz="1200"/>
                    </a:p>
                  </a:txBody>
                  <a:tcPr anchor="ctr" anchorCtr="0">
                    <a:lnL>
                      <a:noFill/>
                    </a:lnL>
                    <a:lnR>
                      <a:noFill/>
                    </a:lnR>
                    <a:lnT>
                      <a:noFill/>
                    </a:lnT>
                    <a:lnB>
                      <a:noFill/>
                    </a:lnB>
                    <a:noFill/>
                  </a:tcPr>
                </a:tc>
                <a:tc>
                  <a:txBody>
                    <a:bodyPr/>
                    <a:p>
                      <a:r>
                        <a:rPr lang="en-US" altLang="zh-CN" sz="1200"/>
                        <a:t>0.973542573880309</a:t>
                      </a:r>
                      <a:endParaRPr lang="en-US" altLang="zh-CN" sz="1200"/>
                    </a:p>
                  </a:txBody>
                  <a:tcPr anchor="ctr" anchorCtr="0">
                    <a:lnL>
                      <a:noFill/>
                    </a:lnL>
                    <a:lnR>
                      <a:noFill/>
                    </a:lnR>
                    <a:lnT>
                      <a:noFill/>
                    </a:lnT>
                    <a:lnB>
                      <a:noFill/>
                    </a:lnB>
                    <a:noFill/>
                  </a:tcPr>
                </a:tc>
                <a:tc>
                  <a:txBody>
                    <a:bodyPr/>
                    <a:p>
                      <a:r>
                        <a:rPr lang="en-US" altLang="zh-CN" sz="1200"/>
                        <a:t>84.77809077354986</a:t>
                      </a:r>
                      <a:endParaRPr lang="en-US" altLang="zh-CN" sz="1200"/>
                    </a:p>
                  </a:txBody>
                  <a:tcPr anchor="ctr" anchorCtr="0">
                    <a:lnL>
                      <a:noFill/>
                    </a:lnL>
                    <a:lnR>
                      <a:noFill/>
                    </a:lnR>
                    <a:lnT>
                      <a:noFill/>
                    </a:lnT>
                    <a:lnB>
                      <a:noFill/>
                    </a:lnB>
                    <a:noFill/>
                  </a:tcPr>
                </a:tc>
                <a:tc>
                  <a:txBody>
                    <a:bodyPr/>
                    <a:p>
                      <a:r>
                        <a:rPr lang="en-US" altLang="zh-CN" sz="1200"/>
                        <a:t>2794943.993962133</a:t>
                      </a:r>
                      <a:endParaRPr lang="en-US" altLang="zh-CN" sz="1200"/>
                    </a:p>
                  </a:txBody>
                  <a:tcPr anchor="ctr" anchorCtr="0">
                    <a:lnL>
                      <a:noFill/>
                    </a:lnL>
                    <a:lnR>
                      <a:noFill/>
                    </a:lnR>
                    <a:lnT>
                      <a:noFill/>
                    </a:lnT>
                    <a:lnB>
                      <a:noFill/>
                    </a:lnB>
                    <a:noFill/>
                  </a:tcPr>
                </a:tc>
              </a:tr>
              <a:tr h="468630">
                <a:tc>
                  <a:txBody>
                    <a:bodyPr/>
                    <a:p>
                      <a:r>
                        <a:rPr lang="en-US" altLang="zh-CN" sz="1200"/>
                        <a:t>Random Forest Regressor</a:t>
                      </a:r>
                      <a:endParaRPr lang="en-US" altLang="zh-CN" sz="1200"/>
                    </a:p>
                  </a:txBody>
                  <a:tcPr anchor="ctr" anchorCtr="0">
                    <a:lnL>
                      <a:noFill/>
                    </a:lnL>
                    <a:lnR>
                      <a:noFill/>
                    </a:lnR>
                    <a:lnT>
                      <a:noFill/>
                    </a:lnT>
                    <a:lnB>
                      <a:noFill/>
                    </a:lnB>
                    <a:noFill/>
                  </a:tcPr>
                </a:tc>
                <a:tc>
                  <a:txBody>
                    <a:bodyPr/>
                    <a:p>
                      <a:r>
                        <a:rPr lang="en-US" altLang="zh-CN" sz="1200"/>
                        <a:t>0.9750892898463961</a:t>
                      </a:r>
                      <a:endParaRPr lang="en-US" altLang="zh-CN" sz="1200"/>
                    </a:p>
                  </a:txBody>
                  <a:tcPr anchor="ctr" anchorCtr="0">
                    <a:lnL>
                      <a:noFill/>
                    </a:lnL>
                    <a:lnR>
                      <a:noFill/>
                    </a:lnR>
                    <a:lnT>
                      <a:noFill/>
                    </a:lnT>
                    <a:lnB>
                      <a:noFill/>
                    </a:lnB>
                    <a:noFill/>
                  </a:tcPr>
                </a:tc>
                <a:tc>
                  <a:txBody>
                    <a:bodyPr/>
                    <a:p>
                      <a:r>
                        <a:rPr lang="en-US" altLang="zh-CN" sz="1200"/>
                        <a:t>233.45110935853532</a:t>
                      </a:r>
                      <a:endParaRPr lang="en-US" altLang="zh-CN" sz="1200"/>
                    </a:p>
                  </a:txBody>
                  <a:tcPr anchor="ctr" anchorCtr="0">
                    <a:lnL>
                      <a:noFill/>
                    </a:lnL>
                    <a:lnR>
                      <a:noFill/>
                    </a:lnR>
                    <a:lnT>
                      <a:noFill/>
                    </a:lnT>
                    <a:lnB>
                      <a:noFill/>
                    </a:lnB>
                    <a:noFill/>
                  </a:tcPr>
                </a:tc>
                <a:tc>
                  <a:txBody>
                    <a:bodyPr/>
                    <a:p>
                      <a:r>
                        <a:rPr lang="en-US" altLang="zh-CN" sz="1200"/>
                        <a:t>2631550.0009023487</a:t>
                      </a:r>
                      <a:endParaRPr lang="en-US" altLang="zh-CN" sz="1200"/>
                    </a:p>
                  </a:txBody>
                  <a:tcPr anchor="ctr" anchorCtr="0">
                    <a:lnL>
                      <a:noFill/>
                    </a:lnL>
                    <a:lnR>
                      <a:noFill/>
                    </a:lnR>
                    <a:lnT>
                      <a:noFill/>
                    </a:lnT>
                    <a:lnB>
                      <a:noFill/>
                    </a:lnB>
                    <a:noFill/>
                  </a:tcPr>
                </a:tc>
              </a:tr>
              <a:tr h="389890">
                <a:tc>
                  <a:txBody>
                    <a:bodyPr/>
                    <a:p>
                      <a:r>
                        <a:rPr lang="en-US" altLang="zh-CN" sz="1200"/>
                        <a:t>Linear Regression</a:t>
                      </a:r>
                      <a:endParaRPr lang="en-US" altLang="zh-CN" sz="1200"/>
                    </a:p>
                  </a:txBody>
                  <a:tcPr anchor="ctr" anchorCtr="0">
                    <a:lnL>
                      <a:noFill/>
                    </a:lnL>
                    <a:lnR>
                      <a:noFill/>
                    </a:lnR>
                    <a:lnT>
                      <a:noFill/>
                    </a:lnT>
                    <a:lnB>
                      <a:noFill/>
                    </a:lnB>
                    <a:noFill/>
                  </a:tcPr>
                </a:tc>
                <a:tc>
                  <a:txBody>
                    <a:bodyPr/>
                    <a:p>
                      <a:r>
                        <a:rPr lang="en-US" altLang="zh-CN" sz="1200"/>
                        <a:t>0.9999998840820523</a:t>
                      </a:r>
                      <a:endParaRPr lang="en-US" altLang="zh-CN" sz="1200"/>
                    </a:p>
                  </a:txBody>
                  <a:tcPr anchor="ctr" anchorCtr="0">
                    <a:lnL>
                      <a:noFill/>
                    </a:lnL>
                    <a:lnR>
                      <a:noFill/>
                    </a:lnR>
                    <a:lnT>
                      <a:noFill/>
                    </a:lnT>
                    <a:lnB>
                      <a:noFill/>
                    </a:lnB>
                    <a:noFill/>
                  </a:tcPr>
                </a:tc>
                <a:tc>
                  <a:txBody>
                    <a:bodyPr/>
                    <a:p>
                      <a:r>
                        <a:rPr lang="en-US" altLang="zh-CN" sz="1200"/>
                        <a:t>1.4686731037105132</a:t>
                      </a:r>
                      <a:endParaRPr lang="en-US" altLang="zh-CN" sz="1200"/>
                    </a:p>
                  </a:txBody>
                  <a:tcPr anchor="ctr" anchorCtr="0">
                    <a:lnL>
                      <a:noFill/>
                    </a:lnL>
                    <a:lnR>
                      <a:noFill/>
                    </a:lnR>
                    <a:lnT>
                      <a:noFill/>
                    </a:lnT>
                    <a:lnB>
                      <a:noFill/>
                    </a:lnB>
                    <a:noFill/>
                  </a:tcPr>
                </a:tc>
                <a:tc>
                  <a:txBody>
                    <a:bodyPr/>
                    <a:p>
                      <a:r>
                        <a:rPr lang="en-US" altLang="zh-CN" sz="1200"/>
                        <a:t>12.245490933381875</a:t>
                      </a:r>
                      <a:endParaRPr lang="en-US" altLang="zh-CN" sz="1200"/>
                    </a:p>
                  </a:txBody>
                  <a:tcPr anchor="ctr" anchorCtr="0">
                    <a:lnL>
                      <a:noFill/>
                    </a:lnL>
                    <a:lnR>
                      <a:noFill/>
                    </a:lnR>
                    <a:lnT>
                      <a:noFill/>
                    </a:lnT>
                    <a:lnB>
                      <a:noFill/>
                    </a:lnB>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8"/>
        <p:cNvGrpSpPr/>
        <p:nvPr/>
      </p:nvGrpSpPr>
      <p:grpSpPr>
        <a:xfrm>
          <a:off x="0" y="0"/>
          <a:ext cx="0" cy="0"/>
          <a:chOff x="0" y="0"/>
          <a:chExt cx="0" cy="0"/>
        </a:xfrm>
      </p:grpSpPr>
      <p:sp useBgFill="1">
        <p:nvSpPr>
          <p:cNvPr id="5" name="Rectangles 4"/>
          <p:cNvSpPr/>
          <p:nvPr/>
        </p:nvSpPr>
        <p:spPr>
          <a:xfrm>
            <a:off x="411480" y="1203960"/>
            <a:ext cx="609600" cy="17526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Text Box 2"/>
          <p:cNvSpPr txBox="1"/>
          <p:nvPr/>
        </p:nvSpPr>
        <p:spPr>
          <a:xfrm>
            <a:off x="411480" y="219710"/>
            <a:ext cx="7878445" cy="4892675"/>
          </a:xfrm>
          <a:prstGeom prst="rect">
            <a:avLst/>
          </a:prstGeom>
          <a:noFill/>
        </p:spPr>
        <p:txBody>
          <a:bodyPr wrap="square" rtlCol="0" anchor="t">
            <a:spAutoFit/>
          </a:bodyPr>
          <a:p>
            <a:pPr algn="ctr"/>
            <a:r>
              <a:rPr lang="en-US" sz="2400">
                <a:solidFill>
                  <a:schemeClr val="tx1"/>
                </a:solidFill>
              </a:rPr>
              <a:t>Model Selection and Considerations</a:t>
            </a:r>
            <a:endParaRPr lang="en-US" sz="2400">
              <a:solidFill>
                <a:schemeClr val="tx1"/>
              </a:solidFill>
            </a:endParaRPr>
          </a:p>
          <a:p>
            <a:endParaRPr lang="en-US" sz="1200">
              <a:solidFill>
                <a:schemeClr val="tx1"/>
              </a:solidFill>
            </a:endParaRPr>
          </a:p>
          <a:p>
            <a:r>
              <a:rPr lang="en-US" sz="1200">
                <a:solidFill>
                  <a:schemeClr val="tx1"/>
                </a:solidFill>
              </a:rPr>
              <a:t>1. Linear Regression:</a:t>
            </a:r>
            <a:endParaRPr lang="en-US" sz="1200">
              <a:solidFill>
                <a:schemeClr val="tx1"/>
              </a:solidFill>
            </a:endParaRPr>
          </a:p>
          <a:p>
            <a:r>
              <a:rPr lang="en-US" sz="1200">
                <a:solidFill>
                  <a:schemeClr val="tx1"/>
                </a:solidFill>
              </a:rPr>
              <a:t>   - Simplicity: Straightforward to implement and interpret.</a:t>
            </a:r>
            <a:endParaRPr lang="en-US" sz="1200">
              <a:solidFill>
                <a:schemeClr val="tx1"/>
              </a:solidFill>
            </a:endParaRPr>
          </a:p>
          <a:p>
            <a:r>
              <a:rPr lang="en-US" sz="1200">
                <a:solidFill>
                  <a:schemeClr val="tx1"/>
                </a:solidFill>
              </a:rPr>
              <a:t>   - Assumptions: Requires linear relationship between features and target variable.</a:t>
            </a:r>
            <a:endParaRPr lang="en-US" sz="1200">
              <a:solidFill>
                <a:schemeClr val="tx1"/>
              </a:solidFill>
            </a:endParaRPr>
          </a:p>
          <a:p>
            <a:r>
              <a:rPr lang="en-US" sz="1200">
                <a:solidFill>
                  <a:schemeClr val="tx1"/>
                </a:solidFill>
              </a:rPr>
              <a:t>   - Performance: Achieved the highest R-squared score in this project, indicating excellent accuracy.</a:t>
            </a:r>
            <a:endParaRPr lang="en-US" sz="1200">
              <a:solidFill>
                <a:schemeClr val="tx1"/>
              </a:solidFill>
            </a:endParaRPr>
          </a:p>
          <a:p>
            <a:endParaRPr lang="en-US" sz="1200">
              <a:solidFill>
                <a:schemeClr val="tx1"/>
              </a:solidFill>
            </a:endParaRPr>
          </a:p>
          <a:p>
            <a:r>
              <a:rPr lang="en-US" sz="1200">
                <a:solidFill>
                  <a:schemeClr val="tx1"/>
                </a:solidFill>
              </a:rPr>
              <a:t>2. Random Forest:</a:t>
            </a:r>
            <a:endParaRPr lang="en-US" sz="1200">
              <a:solidFill>
                <a:schemeClr val="tx1"/>
              </a:solidFill>
            </a:endParaRPr>
          </a:p>
          <a:p>
            <a:r>
              <a:rPr lang="en-US" sz="1200">
                <a:solidFill>
                  <a:schemeClr val="tx1"/>
                </a:solidFill>
              </a:rPr>
              <a:t>   - Ensemble Method: Combines multiple decision trees to improve accuracy and control overfitting.</a:t>
            </a:r>
            <a:endParaRPr lang="en-US" sz="1200">
              <a:solidFill>
                <a:schemeClr val="tx1"/>
              </a:solidFill>
            </a:endParaRPr>
          </a:p>
          <a:p>
            <a:r>
              <a:rPr lang="en-US" sz="1200">
                <a:solidFill>
                  <a:schemeClr val="tx1"/>
                </a:solidFill>
              </a:rPr>
              <a:t>   - Parameter Tuning: Grid Search CV was used to find the best parameters for optimal performance.</a:t>
            </a:r>
            <a:endParaRPr lang="en-US" sz="1200">
              <a:solidFill>
                <a:schemeClr val="tx1"/>
              </a:solidFill>
            </a:endParaRPr>
          </a:p>
          <a:p>
            <a:r>
              <a:rPr lang="en-US" sz="1200">
                <a:solidFill>
                  <a:schemeClr val="tx1"/>
                </a:solidFill>
              </a:rPr>
              <a:t>   - Performance: The tuned model performed slightly better than the standard implementation.</a:t>
            </a:r>
            <a:endParaRPr lang="en-US" sz="1200">
              <a:solidFill>
                <a:schemeClr val="tx1"/>
              </a:solidFill>
            </a:endParaRPr>
          </a:p>
          <a:p>
            <a:endParaRPr lang="en-US" sz="1200">
              <a:solidFill>
                <a:schemeClr val="tx1"/>
              </a:solidFill>
            </a:endParaRPr>
          </a:p>
          <a:p>
            <a:r>
              <a:rPr lang="en-US" sz="1200">
                <a:solidFill>
                  <a:schemeClr val="tx1"/>
                </a:solidFill>
              </a:rPr>
              <a:t>3. XGBoost:</a:t>
            </a:r>
            <a:endParaRPr lang="en-US" sz="1200">
              <a:solidFill>
                <a:schemeClr val="tx1"/>
              </a:solidFill>
            </a:endParaRPr>
          </a:p>
          <a:p>
            <a:r>
              <a:rPr lang="en-US" sz="1200">
                <a:solidFill>
                  <a:schemeClr val="tx1"/>
                </a:solidFill>
              </a:rPr>
              <a:t>   - Gradient Boosting: Combines the predictions of multiple weak learners to produce a strong learner.</a:t>
            </a:r>
            <a:endParaRPr lang="en-US" sz="1200">
              <a:solidFill>
                <a:schemeClr val="tx1"/>
              </a:solidFill>
            </a:endParaRPr>
          </a:p>
          <a:p>
            <a:r>
              <a:rPr lang="en-US" sz="1200">
                <a:solidFill>
                  <a:schemeClr val="tx1"/>
                </a:solidFill>
              </a:rPr>
              <a:t>   - Regularization: Includes techniques to prevent overfitting.</a:t>
            </a:r>
            <a:endParaRPr lang="en-US" sz="1200">
              <a:solidFill>
                <a:schemeClr val="tx1"/>
              </a:solidFill>
            </a:endParaRPr>
          </a:p>
          <a:p>
            <a:r>
              <a:rPr lang="en-US" sz="1200">
                <a:solidFill>
                  <a:schemeClr val="tx1"/>
                </a:solidFill>
              </a:rPr>
              <a:t>   - Performance: Achieved high accuracy, slightly outperforming Random Forest Regressor.</a:t>
            </a:r>
            <a:endParaRPr lang="en-US" sz="1200">
              <a:solidFill>
                <a:schemeClr val="tx1"/>
              </a:solidFill>
            </a:endParaRPr>
          </a:p>
          <a:p>
            <a:endParaRPr lang="en-US" sz="1200">
              <a:solidFill>
                <a:schemeClr val="tx1"/>
              </a:solidFill>
            </a:endParaRPr>
          </a:p>
          <a:p>
            <a:r>
              <a:rPr lang="en-US" sz="1200">
                <a:solidFill>
                  <a:schemeClr val="tx1"/>
                </a:solidFill>
              </a:rPr>
              <a:t>4. Grid Search CV:</a:t>
            </a:r>
            <a:endParaRPr lang="en-US" sz="1200">
              <a:solidFill>
                <a:schemeClr val="tx1"/>
              </a:solidFill>
            </a:endParaRPr>
          </a:p>
          <a:p>
            <a:r>
              <a:rPr lang="en-US" sz="1200">
                <a:solidFill>
                  <a:schemeClr val="tx1"/>
                </a:solidFill>
              </a:rPr>
              <a:t>   - Hyperparameter Optimization: Systematic approach to finding the best parameters for model performance.</a:t>
            </a:r>
            <a:endParaRPr lang="en-US" sz="1200">
              <a:solidFill>
                <a:schemeClr val="tx1"/>
              </a:solidFill>
            </a:endParaRPr>
          </a:p>
          <a:p>
            <a:r>
              <a:rPr lang="en-US" sz="1200">
                <a:solidFill>
                  <a:schemeClr val="tx1"/>
                </a:solidFill>
              </a:rPr>
              <a:t>   - Cross-Validation: Ensures that the model generalizes well to unseen data.</a:t>
            </a:r>
            <a:endParaRPr lang="en-US" sz="1200">
              <a:solidFill>
                <a:schemeClr val="tx1"/>
              </a:solidFill>
            </a:endParaRPr>
          </a:p>
          <a:p>
            <a:endParaRPr lang="en-US" sz="1200">
              <a:solidFill>
                <a:schemeClr val="tx1"/>
              </a:solidFill>
            </a:endParaRPr>
          </a:p>
          <a:p>
            <a:r>
              <a:rPr lang="en-US" sz="1200">
                <a:solidFill>
                  <a:schemeClr val="tx1"/>
                </a:solidFill>
              </a:rPr>
              <a:t>5. Regularization in XGBoost:</a:t>
            </a:r>
            <a:endParaRPr lang="en-US" sz="1200">
              <a:solidFill>
                <a:schemeClr val="tx1"/>
              </a:solidFill>
            </a:endParaRPr>
          </a:p>
          <a:p>
            <a:r>
              <a:rPr lang="en-US" sz="1200">
                <a:solidFill>
                  <a:schemeClr val="tx1"/>
                </a:solidFill>
              </a:rPr>
              <a:t>   - Prevents Overfitting: Adds a penalty to the model complexity to ensure it generalizes better.</a:t>
            </a:r>
            <a:endParaRPr lang="en-US" sz="1200">
              <a:solidFill>
                <a:schemeClr val="tx1"/>
              </a:solidFill>
            </a:endParaRPr>
          </a:p>
          <a:p>
            <a:r>
              <a:rPr lang="en-US" sz="1200">
                <a:solidFill>
                  <a:schemeClr val="tx1"/>
                </a:solidFill>
              </a:rPr>
              <a:t>   - Code Implementation: Includes L1 (Lasso) and L2 (Ridge) regularization techniques.</a:t>
            </a:r>
            <a:endParaRPr lang="en-US" sz="1200">
              <a:solidFill>
                <a:schemeClr val="tx1"/>
              </a:solidFill>
            </a:endParaRPr>
          </a:p>
          <a:p>
            <a:endParaRPr lang="en-US" sz="120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8"/>
        <p:cNvGrpSpPr/>
        <p:nvPr/>
      </p:nvGrpSpPr>
      <p:grpSpPr>
        <a:xfrm>
          <a:off x="0" y="0"/>
          <a:ext cx="0" cy="0"/>
          <a:chOff x="0" y="0"/>
          <a:chExt cx="0" cy="0"/>
        </a:xfrm>
      </p:grpSpPr>
      <p:sp useBgFill="1">
        <p:nvSpPr>
          <p:cNvPr id="5" name="Rectangles 4"/>
          <p:cNvSpPr/>
          <p:nvPr/>
        </p:nvSpPr>
        <p:spPr>
          <a:xfrm>
            <a:off x="411480" y="1203960"/>
            <a:ext cx="609600" cy="17526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ext Box 1"/>
          <p:cNvSpPr txBox="1"/>
          <p:nvPr/>
        </p:nvSpPr>
        <p:spPr>
          <a:xfrm>
            <a:off x="411480" y="376555"/>
            <a:ext cx="7947660" cy="3723005"/>
          </a:xfrm>
          <a:prstGeom prst="rect">
            <a:avLst/>
          </a:prstGeom>
          <a:noFill/>
        </p:spPr>
        <p:txBody>
          <a:bodyPr wrap="square" rtlCol="0" anchor="t">
            <a:spAutoFit/>
          </a:bodyPr>
          <a:p>
            <a:pPr algn="ctr"/>
            <a:r>
              <a:rPr lang="en-US" sz="2800">
                <a:solidFill>
                  <a:schemeClr val="tx1"/>
                </a:solidFill>
              </a:rPr>
              <a:t> Conclusion of the Project</a:t>
            </a:r>
            <a:endParaRPr lang="en-US" sz="2800">
              <a:solidFill>
                <a:schemeClr val="tx1"/>
              </a:solidFill>
            </a:endParaRPr>
          </a:p>
          <a:p>
            <a:pPr algn="ctr"/>
            <a:endParaRPr lang="en-US" sz="2800">
              <a:solidFill>
                <a:schemeClr val="tx1"/>
              </a:solidFill>
            </a:endParaRPr>
          </a:p>
          <a:p>
            <a:pPr marL="171450" indent="-171450">
              <a:buFont typeface="Arial" panose="020B0604020202020204" pitchFamily="34" charset="0"/>
              <a:buChar char="•"/>
            </a:pPr>
            <a:r>
              <a:rPr lang="en-US" sz="1200">
                <a:solidFill>
                  <a:schemeClr val="tx1"/>
                </a:solidFill>
              </a:rPr>
              <a:t>Highest R-squared Score (0.99999988): R-squared indicates the proportion of variance explained by the model. A value closer to 1 suggests a better fit. Linear Regression has the highest R-squared score, signifying a strong correlation between predicted and actual values.</a:t>
            </a:r>
            <a:endParaRPr lang="en-US" sz="1200">
              <a:solidFill>
                <a:schemeClr val="tx1"/>
              </a:solidFill>
            </a:endParaRPr>
          </a:p>
          <a:p>
            <a:pPr marL="171450" indent="-171450">
              <a:buFont typeface="Arial" panose="020B0604020202020204" pitchFamily="34" charset="0"/>
              <a:buChar char="•"/>
            </a:pPr>
            <a:r>
              <a:rPr lang="en-US" sz="1200">
                <a:solidFill>
                  <a:schemeClr val="tx1"/>
                </a:solidFill>
              </a:rPr>
              <a:t>Lowest Mean Absolute Error (1.4687): MAE represents the average difference between predicted and actual values. Lower MAE indicates better model accuracy. Linear Regression has the lowest MAE, implying high prediction accuracy.</a:t>
            </a:r>
            <a:endParaRPr lang="en-US" sz="1200">
              <a:solidFill>
                <a:schemeClr val="tx1"/>
              </a:solidFill>
            </a:endParaRPr>
          </a:p>
          <a:p>
            <a:pPr marL="171450" indent="-171450">
              <a:buFont typeface="Arial" panose="020B0604020202020204" pitchFamily="34" charset="0"/>
              <a:buChar char="•"/>
            </a:pPr>
            <a:r>
              <a:rPr lang="en-US" sz="1200">
                <a:solidFill>
                  <a:schemeClr val="tx1"/>
                </a:solidFill>
              </a:rPr>
              <a:t>Lowest Mean Squared Error (12.2455): MSE squares the MAE, further penalizing larger errors. Linear Regression has the lowest MSE, again highlighting its strong performance.</a:t>
            </a:r>
            <a:endParaRPr lang="en-US" sz="1200">
              <a:solidFill>
                <a:schemeClr val="tx1"/>
              </a:solidFill>
            </a:endParaRPr>
          </a:p>
          <a:p>
            <a:pPr marL="0" indent="0">
              <a:buFont typeface="Arial" panose="020B0604020202020204" pitchFamily="34" charset="0"/>
              <a:buNone/>
            </a:pPr>
            <a:endParaRPr lang="en-US" sz="1200">
              <a:solidFill>
                <a:schemeClr val="tx1"/>
              </a:solidFill>
            </a:endParaRPr>
          </a:p>
          <a:p>
            <a:pPr marL="0" indent="0">
              <a:buFont typeface="Arial" panose="020B0604020202020204" pitchFamily="34" charset="0"/>
              <a:buNone/>
            </a:pPr>
            <a:r>
              <a:rPr lang="en-US" sz="1200">
                <a:solidFill>
                  <a:schemeClr val="tx1"/>
                </a:solidFill>
              </a:rPr>
              <a:t>It's important to note that:</a:t>
            </a:r>
            <a:endParaRPr lang="en-US" sz="1200">
              <a:solidFill>
                <a:schemeClr val="tx1"/>
              </a:solidFill>
            </a:endParaRPr>
          </a:p>
          <a:p>
            <a:pPr marL="171450" indent="-171450">
              <a:buFont typeface="Arial" panose="020B0604020202020204" pitchFamily="34" charset="0"/>
              <a:buChar char="•"/>
            </a:pPr>
            <a:endParaRPr lang="en-US" sz="1200">
              <a:solidFill>
                <a:schemeClr val="tx1"/>
              </a:solidFill>
            </a:endParaRPr>
          </a:p>
          <a:p>
            <a:pPr marL="171450" indent="-171450">
              <a:buFont typeface="Arial" panose="020B0604020202020204" pitchFamily="34" charset="0"/>
              <a:buChar char="•"/>
            </a:pPr>
            <a:r>
              <a:rPr lang="en-US" sz="1200">
                <a:solidFill>
                  <a:schemeClr val="tx1"/>
                </a:solidFill>
              </a:rPr>
              <a:t>While Linear Regression has the best metrics here, this might not always be the case. The choice of algorithm can depend on the specific dataset and problem.</a:t>
            </a:r>
            <a:endParaRPr lang="en-US" sz="1200">
              <a:solidFill>
                <a:schemeClr val="tx1"/>
              </a:solidFill>
            </a:endParaRPr>
          </a:p>
          <a:p>
            <a:pPr marL="171450" indent="-171450">
              <a:buFont typeface="Arial" panose="020B0604020202020204" pitchFamily="34" charset="0"/>
              <a:buChar char="•"/>
            </a:pPr>
            <a:r>
              <a:rPr lang="en-US" sz="1200">
                <a:solidFill>
                  <a:schemeClr val="tx1"/>
                </a:solidFill>
              </a:rPr>
              <a:t>Consider factors like model interpretability (Linear Regression is generally easier to interpret) and potential overfitting (especially with a very high R-squared) when making the final decision.</a:t>
            </a:r>
            <a:endParaRPr lang="en-US" sz="120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8"/>
        <p:cNvGrpSpPr/>
        <p:nvPr/>
      </p:nvGrpSpPr>
      <p:grpSpPr>
        <a:xfrm>
          <a:off x="0" y="0"/>
          <a:ext cx="0" cy="0"/>
          <a:chOff x="0" y="0"/>
          <a:chExt cx="0" cy="0"/>
        </a:xfrm>
      </p:grpSpPr>
      <p:sp useBgFill="1">
        <p:nvSpPr>
          <p:cNvPr id="5" name="Rectangles 4"/>
          <p:cNvSpPr/>
          <p:nvPr/>
        </p:nvSpPr>
        <p:spPr>
          <a:xfrm>
            <a:off x="411480" y="1203960"/>
            <a:ext cx="609600" cy="17526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TextBox 2"/>
          <p:cNvSpPr txBox="1"/>
          <p:nvPr>
            <p:custDataLst>
              <p:tags r:id="rId1"/>
            </p:custDataLst>
          </p:nvPr>
        </p:nvSpPr>
        <p:spPr>
          <a:xfrm>
            <a:off x="879583" y="1668805"/>
            <a:ext cx="7384212" cy="1569660"/>
          </a:xfrm>
          <a:prstGeom prst="rect">
            <a:avLst/>
          </a:prstGeom>
          <a:noFill/>
        </p:spPr>
        <p:txBody>
          <a:bodyPr wrap="square" rtlCol="0">
            <a:spAutoFit/>
          </a:bodyPr>
          <a:p>
            <a:r>
              <a:rPr lang="en-GB" sz="9600" dirty="0">
                <a:solidFill>
                  <a:schemeClr val="tx1"/>
                </a:solidFill>
                <a:latin typeface="Rockwell" panose="02060603020205020403" pitchFamily="18" charset="0"/>
              </a:rPr>
              <a:t>Thank You !</a:t>
            </a:r>
            <a:endParaRPr lang="en-GB" sz="9600" dirty="0">
              <a:solidFill>
                <a:schemeClr val="tx1"/>
              </a:solidFill>
              <a:latin typeface="Rockwell" panose="02060603020205020403"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8"/>
        <p:cNvGrpSpPr/>
        <p:nvPr/>
      </p:nvGrpSpPr>
      <p:grpSpPr>
        <a:xfrm>
          <a:off x="0" y="0"/>
          <a:ext cx="0" cy="0"/>
          <a:chOff x="0" y="0"/>
          <a:chExt cx="0" cy="0"/>
        </a:xfrm>
      </p:grpSpPr>
      <p:sp useBgFill="1">
        <p:nvSpPr>
          <p:cNvPr id="5" name="Rectangles 4"/>
          <p:cNvSpPr/>
          <p:nvPr/>
        </p:nvSpPr>
        <p:spPr>
          <a:xfrm>
            <a:off x="411480" y="1203960"/>
            <a:ext cx="609600" cy="17526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Task</a:t>
            </a:r>
            <a:endParaRPr lang="en-GB"/>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GB"/>
              <a:t>Goal: </a:t>
            </a:r>
            <a:endParaRPr lang="en-GB"/>
          </a:p>
          <a:p>
            <a:pPr marL="457200" lvl="0" indent="-342900" algn="l" rtl="0">
              <a:lnSpc>
                <a:spcPct val="150000"/>
              </a:lnSpc>
              <a:spcBef>
                <a:spcPts val="0"/>
              </a:spcBef>
              <a:spcAft>
                <a:spcPts val="0"/>
              </a:spcAft>
              <a:buSzPts val="1800"/>
              <a:buChar char="●"/>
            </a:pPr>
            <a:r>
              <a:rPr lang="en-GB"/>
              <a:t>Tasks</a:t>
            </a:r>
            <a:endParaRPr lang="en-GB"/>
          </a:p>
          <a:p>
            <a:pPr marL="914400" lvl="1" indent="-323850" algn="l" rtl="0">
              <a:lnSpc>
                <a:spcPct val="150000"/>
              </a:lnSpc>
              <a:spcBef>
                <a:spcPts val="0"/>
              </a:spcBef>
              <a:spcAft>
                <a:spcPts val="0"/>
              </a:spcAft>
              <a:buSzPts val="1500"/>
              <a:buChar char="○"/>
            </a:pPr>
            <a:r>
              <a:rPr lang="en-GB" sz="1500"/>
              <a:t>Data preprocessing</a:t>
            </a:r>
            <a:endParaRPr sz="1500"/>
          </a:p>
          <a:p>
            <a:pPr marL="914400" lvl="1" indent="-323850" algn="l" rtl="0">
              <a:lnSpc>
                <a:spcPct val="150000"/>
              </a:lnSpc>
              <a:spcBef>
                <a:spcPts val="0"/>
              </a:spcBef>
              <a:spcAft>
                <a:spcPts val="0"/>
              </a:spcAft>
              <a:buSzPts val="1500"/>
              <a:buChar char="○"/>
            </a:pPr>
            <a:r>
              <a:rPr lang="en-GB" sz="1500"/>
              <a:t>Build different regression models</a:t>
            </a:r>
            <a:endParaRPr sz="1500"/>
          </a:p>
          <a:p>
            <a:pPr marL="914400" lvl="1" indent="-323850" algn="l" rtl="0">
              <a:lnSpc>
                <a:spcPct val="150000"/>
              </a:lnSpc>
              <a:spcBef>
                <a:spcPts val="0"/>
              </a:spcBef>
              <a:spcAft>
                <a:spcPts val="0"/>
              </a:spcAft>
              <a:buSzPts val="1500"/>
              <a:buChar char="○"/>
            </a:pPr>
            <a:r>
              <a:rPr lang="en-GB" sz="1500"/>
              <a:t>Predict number of subscribers</a:t>
            </a:r>
            <a:endParaRPr lang="en-GB"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 name="TextBox 6"/>
          <p:cNvSpPr txBox="1"/>
          <p:nvPr>
            <p:custDataLst>
              <p:tags r:id="rId1"/>
            </p:custDataLst>
          </p:nvPr>
        </p:nvSpPr>
        <p:spPr>
          <a:xfrm>
            <a:off x="307340" y="405765"/>
            <a:ext cx="4756785" cy="583565"/>
          </a:xfrm>
          <a:prstGeom prst="rect">
            <a:avLst/>
          </a:prstGeom>
          <a:noFill/>
        </p:spPr>
        <p:txBody>
          <a:bodyPr wrap="square" rtlCol="0">
            <a:spAutoFit/>
          </a:bodyPr>
          <a:lstStyle/>
          <a:p>
            <a:r>
              <a:rPr lang="en-GB" sz="3200" dirty="0">
                <a:solidFill>
                  <a:schemeClr val="tx1"/>
                </a:solidFill>
                <a:latin typeface="Rockwell" panose="02060603020205020403" pitchFamily="18" charset="0"/>
              </a:rPr>
              <a:t>Why BFSI Domain? </a:t>
            </a:r>
            <a:endParaRPr lang="en-GB" sz="3200" dirty="0">
              <a:solidFill>
                <a:schemeClr val="tx1"/>
              </a:solidFill>
              <a:latin typeface="Rockwell" panose="02060603020205020403" pitchFamily="18" charset="0"/>
            </a:endParaRPr>
          </a:p>
        </p:txBody>
      </p:sp>
      <p:sp>
        <p:nvSpPr>
          <p:cNvPr id="8" name="TextBox 7"/>
          <p:cNvSpPr txBox="1"/>
          <p:nvPr>
            <p:custDataLst>
              <p:tags r:id="rId2"/>
            </p:custDataLst>
          </p:nvPr>
        </p:nvSpPr>
        <p:spPr>
          <a:xfrm>
            <a:off x="307340" y="1356360"/>
            <a:ext cx="8282940" cy="460375"/>
          </a:xfrm>
          <a:prstGeom prst="rect">
            <a:avLst/>
          </a:prstGeom>
          <a:noFill/>
        </p:spPr>
        <p:txBody>
          <a:bodyPr wrap="square" rtlCol="0">
            <a:spAutoFit/>
          </a:bodyPr>
          <a:lstStyle/>
          <a:p>
            <a:r>
              <a:rPr lang="en-GB" sz="1200" dirty="0">
                <a:solidFill>
                  <a:schemeClr val="tx1"/>
                </a:solidFill>
                <a:latin typeface="Rockwell" panose="02060603020205020403" pitchFamily="18" charset="0"/>
              </a:rPr>
              <a:t>The Banking, Financial Services, and Insurance sector is a unique blend of Money, Technology and Rules and it's not shy to present its own set of distinct challenges and opportunities. </a:t>
            </a:r>
            <a:endParaRPr lang="en-GB" sz="1200" dirty="0">
              <a:solidFill>
                <a:schemeClr val="tx1"/>
              </a:solidFill>
              <a:latin typeface="Rockwell" panose="02060603020205020403" pitchFamily="18" charset="0"/>
            </a:endParaRPr>
          </a:p>
        </p:txBody>
      </p:sp>
      <p:sp>
        <p:nvSpPr>
          <p:cNvPr id="9" name="TextBox 8"/>
          <p:cNvSpPr txBox="1"/>
          <p:nvPr>
            <p:custDataLst>
              <p:tags r:id="rId3"/>
            </p:custDataLst>
          </p:nvPr>
        </p:nvSpPr>
        <p:spPr>
          <a:xfrm>
            <a:off x="361950" y="1863725"/>
            <a:ext cx="8282940" cy="2768600"/>
          </a:xfrm>
          <a:prstGeom prst="rect">
            <a:avLst/>
          </a:prstGeom>
          <a:noFill/>
        </p:spPr>
        <p:txBody>
          <a:bodyPr wrap="square" rtlCol="0">
            <a:spAutoFit/>
          </a:bodyPr>
          <a:lstStyle/>
          <a:p>
            <a:r>
              <a:rPr lang="en-GB" sz="1200" dirty="0">
                <a:solidFill>
                  <a:schemeClr val="tx1"/>
                </a:solidFill>
                <a:latin typeface="Rockwell" panose="02060603020205020403" pitchFamily="18" charset="0"/>
              </a:rPr>
              <a:t>I chose BFSI Domain for my Capstone Project because : </a:t>
            </a:r>
            <a:endParaRPr lang="en-GB" sz="1200" dirty="0">
              <a:solidFill>
                <a:schemeClr val="tx1"/>
              </a:solidFill>
              <a:latin typeface="Rockwell" panose="02060603020205020403" pitchFamily="18" charset="0"/>
            </a:endParaRPr>
          </a:p>
          <a:p>
            <a:endParaRPr lang="en-GB" sz="1200" dirty="0">
              <a:solidFill>
                <a:schemeClr val="tx1"/>
              </a:solidFill>
              <a:latin typeface="Rockwell" panose="02060603020205020403" pitchFamily="18" charset="0"/>
            </a:endParaRPr>
          </a:p>
          <a:p>
            <a:pPr marL="742950" lvl="1" indent="-285750">
              <a:buFont typeface="Arial" panose="020B0604020202020204" pitchFamily="34" charset="0"/>
              <a:buChar char="•"/>
            </a:pPr>
            <a:r>
              <a:rPr lang="en-GB" sz="1000" b="1" dirty="0">
                <a:solidFill>
                  <a:schemeClr val="tx1"/>
                </a:solidFill>
                <a:latin typeface="Rockwell" panose="02060603020205020403" pitchFamily="18" charset="0"/>
              </a:rPr>
              <a:t>Money Matters:  </a:t>
            </a:r>
            <a:r>
              <a:rPr lang="en-US" sz="1000" dirty="0">
                <a:solidFill>
                  <a:schemeClr val="tx1"/>
                </a:solidFill>
                <a:latin typeface="Rockwell" panose="02060603020205020403" pitchFamily="18" charset="0"/>
              </a:rPr>
              <a:t>BFSI handles tricky money stuff, so understanding how people use their money and predicting their actions is like solving a puzzle. BFSI handles tricky money stuff, so understanding how people use their money and predicting their actions is like solving a puzzle.</a:t>
            </a:r>
            <a:endParaRPr lang="en-US" sz="1000" dirty="0">
              <a:solidFill>
                <a:schemeClr val="tx1"/>
              </a:solidFill>
              <a:latin typeface="Rockwell" panose="02060603020205020403" pitchFamily="18" charset="0"/>
            </a:endParaRPr>
          </a:p>
          <a:p>
            <a:pPr marL="742950" lvl="1" indent="-285750">
              <a:buFont typeface="Arial" panose="020B0604020202020204" pitchFamily="34" charset="0"/>
              <a:buChar char="•"/>
            </a:pPr>
            <a:endParaRPr lang="en-US" sz="1000" dirty="0">
              <a:solidFill>
                <a:schemeClr val="tx1"/>
              </a:solidFill>
              <a:latin typeface="Rockwell" panose="02060603020205020403" pitchFamily="18" charset="0"/>
            </a:endParaRPr>
          </a:p>
          <a:p>
            <a:pPr marL="742950" lvl="1" indent="-285750">
              <a:buFont typeface="Arial" panose="020B0604020202020204" pitchFamily="34" charset="0"/>
              <a:buChar char="•"/>
            </a:pPr>
            <a:r>
              <a:rPr lang="en-US" sz="1000" b="1" dirty="0">
                <a:solidFill>
                  <a:schemeClr val="tx1"/>
                </a:solidFill>
                <a:latin typeface="Rockwell" panose="02060603020205020403" pitchFamily="18" charset="0"/>
              </a:rPr>
              <a:t>Rules Everywhere:  </a:t>
            </a:r>
            <a:r>
              <a:rPr lang="en-US" sz="1000" dirty="0">
                <a:solidFill>
                  <a:schemeClr val="tx1"/>
                </a:solidFill>
                <a:latin typeface="Rockwell" panose="02060603020205020403" pitchFamily="18" charset="0"/>
              </a:rPr>
              <a:t>There are lots of rules in BFSI. We have to play by these rules, and they keep changing. It's a challenge, but it also keeps things interesting.</a:t>
            </a:r>
            <a:endParaRPr lang="en-US" sz="1000" dirty="0">
              <a:solidFill>
                <a:schemeClr val="tx1"/>
              </a:solidFill>
              <a:latin typeface="Rockwell" panose="02060603020205020403" pitchFamily="18" charset="0"/>
            </a:endParaRPr>
          </a:p>
          <a:p>
            <a:pPr marL="742950" lvl="1" indent="-285750">
              <a:buFont typeface="Arial" panose="020B0604020202020204" pitchFamily="34" charset="0"/>
              <a:buChar char="•"/>
            </a:pPr>
            <a:endParaRPr lang="en-US" sz="1000" dirty="0">
              <a:solidFill>
                <a:schemeClr val="tx1"/>
              </a:solidFill>
              <a:latin typeface="Rockwell" panose="02060603020205020403" pitchFamily="18" charset="0"/>
            </a:endParaRPr>
          </a:p>
          <a:p>
            <a:pPr marL="742950" lvl="1" indent="-285750">
              <a:buFont typeface="Arial" panose="020B0604020202020204" pitchFamily="34" charset="0"/>
              <a:buChar char="•"/>
            </a:pPr>
            <a:r>
              <a:rPr lang="en-US" sz="1000" b="1" dirty="0">
                <a:solidFill>
                  <a:schemeClr val="tx1"/>
                </a:solidFill>
                <a:latin typeface="Rockwell" panose="02060603020205020403" pitchFamily="18" charset="0"/>
              </a:rPr>
              <a:t>Security:  </a:t>
            </a:r>
            <a:r>
              <a:rPr lang="en-US" sz="1000" dirty="0">
                <a:solidFill>
                  <a:schemeClr val="tx1"/>
                </a:solidFill>
                <a:latin typeface="Rockwell" panose="02060603020205020403" pitchFamily="18" charset="0"/>
              </a:rPr>
              <a:t>People's money info is super secret. We need to figure out how to analyze it without spilling the beans, making it a tricky but fascinating task.</a:t>
            </a:r>
            <a:endParaRPr lang="en-US" sz="1000" dirty="0">
              <a:solidFill>
                <a:schemeClr val="tx1"/>
              </a:solidFill>
              <a:latin typeface="Rockwell" panose="02060603020205020403" pitchFamily="18" charset="0"/>
            </a:endParaRPr>
          </a:p>
          <a:p>
            <a:pPr marL="742950" lvl="1" indent="-285750">
              <a:buFont typeface="Arial" panose="020B0604020202020204" pitchFamily="34" charset="0"/>
              <a:buChar char="•"/>
            </a:pPr>
            <a:endParaRPr lang="en-US" sz="1000" dirty="0">
              <a:solidFill>
                <a:schemeClr val="tx1"/>
              </a:solidFill>
              <a:latin typeface="Rockwell" panose="02060603020205020403" pitchFamily="18" charset="0"/>
            </a:endParaRPr>
          </a:p>
          <a:p>
            <a:pPr marL="742950" lvl="1" indent="-285750">
              <a:buFont typeface="Arial" panose="020B0604020202020204" pitchFamily="34" charset="0"/>
              <a:buChar char="•"/>
            </a:pPr>
            <a:r>
              <a:rPr lang="en-US" sz="1000" b="1" dirty="0">
                <a:solidFill>
                  <a:schemeClr val="tx1"/>
                </a:solidFill>
                <a:latin typeface="Rockwell" panose="02060603020205020403" pitchFamily="18" charset="0"/>
              </a:rPr>
              <a:t>Customers are unique:  </a:t>
            </a:r>
            <a:r>
              <a:rPr lang="en-US" sz="1000" dirty="0">
                <a:solidFill>
                  <a:schemeClr val="tx1"/>
                </a:solidFill>
                <a:latin typeface="Rockwell" panose="02060603020205020403" pitchFamily="18" charset="0"/>
              </a:rPr>
              <a:t>Everyone's money needs are different. Managing relationships with all kinds of customers adds another layer of complexity.</a:t>
            </a:r>
            <a:endParaRPr lang="en-US" sz="1000" dirty="0">
              <a:solidFill>
                <a:schemeClr val="tx1"/>
              </a:solidFill>
              <a:latin typeface="Rockwell" panose="02060603020205020403" pitchFamily="18" charset="0"/>
            </a:endParaRPr>
          </a:p>
          <a:p>
            <a:pPr marL="742950" lvl="1" indent="-285750">
              <a:buFont typeface="Arial" panose="020B0604020202020204" pitchFamily="34" charset="0"/>
              <a:buChar char="•"/>
            </a:pPr>
            <a:endParaRPr lang="en-US" sz="1000" dirty="0">
              <a:solidFill>
                <a:schemeClr val="tx1"/>
              </a:solidFill>
              <a:latin typeface="Rockwell" panose="02060603020205020403" pitchFamily="18" charset="0"/>
            </a:endParaRPr>
          </a:p>
          <a:p>
            <a:pPr marL="742950" lvl="1" indent="-285750">
              <a:buFont typeface="Arial" panose="020B0604020202020204" pitchFamily="34" charset="0"/>
              <a:buChar char="•"/>
            </a:pPr>
            <a:r>
              <a:rPr lang="en-US" sz="1000" b="1" dirty="0">
                <a:solidFill>
                  <a:schemeClr val="tx1"/>
                </a:solidFill>
                <a:latin typeface="Rockwell" panose="02060603020205020403" pitchFamily="18" charset="0"/>
              </a:rPr>
              <a:t>Tech is always changing:  </a:t>
            </a:r>
            <a:r>
              <a:rPr lang="en-US" sz="1000" dirty="0">
                <a:solidFill>
                  <a:schemeClr val="tx1"/>
                </a:solidFill>
                <a:latin typeface="Rockwell" panose="02060603020205020403" pitchFamily="18" charset="0"/>
              </a:rPr>
              <a:t>New tech stuff is always popping up, especially in finance. Figuring out how to use these tech innovations to help customers is part of the adventure.</a:t>
            </a:r>
            <a:endParaRPr lang="en-US" sz="1000" dirty="0">
              <a:solidFill>
                <a:schemeClr val="tx1"/>
              </a:solidFill>
              <a:latin typeface="Rockwell" panose="020606030202050204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 name="TextBox 6"/>
          <p:cNvSpPr txBox="1"/>
          <p:nvPr>
            <p:custDataLst>
              <p:tags r:id="rId1"/>
            </p:custDataLst>
          </p:nvPr>
        </p:nvSpPr>
        <p:spPr>
          <a:xfrm>
            <a:off x="621665" y="253365"/>
            <a:ext cx="6268085" cy="706755"/>
          </a:xfrm>
          <a:prstGeom prst="rect">
            <a:avLst/>
          </a:prstGeom>
          <a:noFill/>
        </p:spPr>
        <p:txBody>
          <a:bodyPr wrap="square" rtlCol="0">
            <a:spAutoFit/>
          </a:bodyPr>
          <a:p>
            <a:r>
              <a:rPr lang="en-GB" sz="4000" dirty="0">
                <a:solidFill>
                  <a:schemeClr val="tx1"/>
                </a:solidFill>
                <a:latin typeface="Rockwell" panose="02060603020205020403" pitchFamily="18" charset="0"/>
              </a:rPr>
              <a:t>Dataset Information</a:t>
            </a:r>
            <a:endParaRPr lang="en-GB" sz="4000" dirty="0">
              <a:solidFill>
                <a:schemeClr val="tx1"/>
              </a:solidFill>
              <a:latin typeface="Rockwell" panose="02060603020205020403" pitchFamily="18" charset="0"/>
            </a:endParaRPr>
          </a:p>
        </p:txBody>
      </p:sp>
      <p:sp>
        <p:nvSpPr>
          <p:cNvPr id="3" name="TextBox 7"/>
          <p:cNvSpPr txBox="1"/>
          <p:nvPr>
            <p:custDataLst>
              <p:tags r:id="rId2"/>
            </p:custDataLst>
          </p:nvPr>
        </p:nvSpPr>
        <p:spPr>
          <a:xfrm>
            <a:off x="235585" y="1447165"/>
            <a:ext cx="8283575" cy="3538220"/>
          </a:xfrm>
          <a:prstGeom prst="rect">
            <a:avLst/>
          </a:prstGeom>
          <a:noFill/>
        </p:spPr>
        <p:txBody>
          <a:bodyPr wrap="square" rtlCol="0">
            <a:spAutoFit/>
          </a:bodyPr>
          <a:p>
            <a:r>
              <a:rPr lang="en-US" sz="1400" dirty="0">
                <a:solidFill>
                  <a:schemeClr val="tx1"/>
                </a:solidFill>
                <a:latin typeface="Rockwell" panose="02060603020205020403" pitchFamily="18" charset="0"/>
              </a:rPr>
              <a:t>Here are the key details about the dataset used in this project:</a:t>
            </a:r>
            <a:endParaRPr lang="en-US" sz="1400" dirty="0">
              <a:solidFill>
                <a:schemeClr val="tx1"/>
              </a:solidFill>
              <a:latin typeface="Rockwell" panose="02060603020205020403" pitchFamily="18" charset="0"/>
            </a:endParaRPr>
          </a:p>
          <a:p>
            <a:endParaRPr lang="en-US" sz="1400" dirty="0">
              <a:solidFill>
                <a:schemeClr val="tx1"/>
              </a:solidFill>
              <a:latin typeface="Rockwell" panose="02060603020205020403" pitchFamily="18" charset="0"/>
            </a:endParaRPr>
          </a:p>
          <a:p>
            <a:endParaRPr lang="en-GB" sz="1400" dirty="0">
              <a:solidFill>
                <a:schemeClr val="tx1"/>
              </a:solidFill>
              <a:latin typeface="Rockwell" panose="02060603020205020403" pitchFamily="18" charset="0"/>
            </a:endParaRPr>
          </a:p>
          <a:p>
            <a:pPr marL="742950" lvl="1" indent="-285750">
              <a:buFont typeface="Arial" panose="020B0604020202020204" pitchFamily="34" charset="0"/>
              <a:buChar char="•"/>
            </a:pPr>
            <a:r>
              <a:rPr lang="en-GB" sz="1400" b="1" dirty="0">
                <a:solidFill>
                  <a:schemeClr val="tx1"/>
                </a:solidFill>
                <a:latin typeface="Rockwell" panose="02060603020205020403" pitchFamily="18" charset="0"/>
              </a:rPr>
              <a:t>Number of records:  </a:t>
            </a:r>
            <a:r>
              <a:rPr lang="en-US" sz="1400" dirty="0">
                <a:solidFill>
                  <a:schemeClr val="tx1"/>
                </a:solidFill>
                <a:latin typeface="Rockwell" panose="02060603020205020403" pitchFamily="18" charset="0"/>
              </a:rPr>
              <a:t>Our dataset comprises a robust collection of data, consisting of 10,000 records. Each record represents a unique entry, contributing to the richness and depth of our analysis.</a:t>
            </a:r>
            <a:endParaRPr lang="en-US" sz="1400" dirty="0">
              <a:solidFill>
                <a:schemeClr val="tx1"/>
              </a:solidFill>
              <a:latin typeface="Rockwell" panose="02060603020205020403" pitchFamily="18" charset="0"/>
            </a:endParaRPr>
          </a:p>
          <a:p>
            <a:pPr marL="742950" lvl="1" indent="-285750">
              <a:buFont typeface="Arial" panose="020B0604020202020204" pitchFamily="34" charset="0"/>
              <a:buChar char="•"/>
            </a:pPr>
            <a:endParaRPr lang="en-US" sz="1400" dirty="0">
              <a:solidFill>
                <a:schemeClr val="tx1"/>
              </a:solidFill>
              <a:latin typeface="Rockwell" panose="02060603020205020403" pitchFamily="18" charset="0"/>
            </a:endParaRPr>
          </a:p>
          <a:p>
            <a:pPr marL="742950" lvl="1" indent="-285750">
              <a:buFont typeface="Arial" panose="020B0604020202020204" pitchFamily="34" charset="0"/>
              <a:buChar char="•"/>
            </a:pPr>
            <a:r>
              <a:rPr lang="en-US" sz="1400" b="1" dirty="0">
                <a:solidFill>
                  <a:schemeClr val="tx1"/>
                </a:solidFill>
                <a:latin typeface="Rockwell" panose="02060603020205020403" pitchFamily="18" charset="0"/>
              </a:rPr>
              <a:t>Features/Columns:  </a:t>
            </a:r>
            <a:r>
              <a:rPr lang="en-US" sz="1400" dirty="0">
                <a:solidFill>
                  <a:schemeClr val="tx1"/>
                </a:solidFill>
                <a:latin typeface="Rockwell" panose="02060603020205020403" pitchFamily="18" charset="0"/>
              </a:rPr>
              <a:t>The dataset is characterized by a diverse set of features, each providing valuable insights into customer behavior, preferences, and interactions. In total, there are 14 features/columns that form the basis of our predictive modeling.</a:t>
            </a:r>
            <a:endParaRPr lang="en-US" sz="1400" dirty="0">
              <a:solidFill>
                <a:schemeClr val="tx1"/>
              </a:solidFill>
              <a:latin typeface="Rockwell" panose="02060603020205020403" pitchFamily="18" charset="0"/>
            </a:endParaRPr>
          </a:p>
          <a:p>
            <a:pPr marL="742950" lvl="1" indent="-285750">
              <a:buFont typeface="Arial" panose="020B0604020202020204" pitchFamily="34" charset="0"/>
              <a:buChar char="•"/>
            </a:pPr>
            <a:endParaRPr lang="en-US" sz="1400" dirty="0">
              <a:solidFill>
                <a:schemeClr val="tx1"/>
              </a:solidFill>
              <a:latin typeface="Rockwell" panose="02060603020205020403" pitchFamily="18" charset="0"/>
            </a:endParaRPr>
          </a:p>
          <a:p>
            <a:pPr marL="742950" lvl="1" indent="-285750">
              <a:buFont typeface="Arial" panose="020B0604020202020204" pitchFamily="34" charset="0"/>
              <a:buChar char="•"/>
            </a:pPr>
            <a:r>
              <a:rPr lang="en-US" sz="1400" b="1" dirty="0">
                <a:solidFill>
                  <a:schemeClr val="tx1"/>
                </a:solidFill>
                <a:latin typeface="Rockwell" panose="02060603020205020403" pitchFamily="18" charset="0"/>
              </a:rPr>
              <a:t>Source of the Data:  </a:t>
            </a:r>
            <a:r>
              <a:rPr lang="en-US" sz="1400" dirty="0">
                <a:solidFill>
                  <a:schemeClr val="tx1"/>
                </a:solidFill>
                <a:latin typeface="Rockwell" panose="02060603020205020403" pitchFamily="18" charset="0"/>
              </a:rPr>
              <a:t>The dataset is sourced from Kaggle, ensuring reliability and relevance. The data's origin plays a crucial role in shaping the context and ensuring that our analysis is grounded in real-world scenarios and industry dynamics.</a:t>
            </a:r>
            <a:endParaRPr lang="en-US" sz="1400" dirty="0">
              <a:solidFill>
                <a:schemeClr val="tx1"/>
              </a:solidFill>
              <a:latin typeface="Rockwell" panose="020606030202050204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 name="TextBox 6"/>
          <p:cNvSpPr txBox="1"/>
          <p:nvPr>
            <p:custDataLst>
              <p:tags r:id="rId1"/>
            </p:custDataLst>
          </p:nvPr>
        </p:nvSpPr>
        <p:spPr>
          <a:xfrm>
            <a:off x="610870" y="339725"/>
            <a:ext cx="8307705" cy="706755"/>
          </a:xfrm>
          <a:prstGeom prst="rect">
            <a:avLst/>
          </a:prstGeom>
          <a:noFill/>
        </p:spPr>
        <p:txBody>
          <a:bodyPr wrap="square" rtlCol="0">
            <a:spAutoFit/>
          </a:bodyPr>
          <a:lstStyle/>
          <a:p>
            <a:r>
              <a:rPr lang="en-GB" sz="4000" dirty="0">
                <a:solidFill>
                  <a:schemeClr val="tx1"/>
                </a:solidFill>
                <a:latin typeface="Rockwell" panose="02060603020205020403" pitchFamily="18" charset="0"/>
              </a:rPr>
              <a:t>Exploratory Data Analysis (EDA)</a:t>
            </a:r>
            <a:endParaRPr lang="en-GB" sz="4000" dirty="0">
              <a:solidFill>
                <a:schemeClr val="tx1"/>
              </a:solidFill>
              <a:latin typeface="Rockwell" panose="02060603020205020403" pitchFamily="18" charset="0"/>
            </a:endParaRPr>
          </a:p>
        </p:txBody>
      </p:sp>
      <p:sp>
        <p:nvSpPr>
          <p:cNvPr id="8" name="TextBox 7"/>
          <p:cNvSpPr txBox="1"/>
          <p:nvPr>
            <p:custDataLst>
              <p:tags r:id="rId2"/>
            </p:custDataLst>
          </p:nvPr>
        </p:nvSpPr>
        <p:spPr>
          <a:xfrm>
            <a:off x="718820" y="1803400"/>
            <a:ext cx="6579235" cy="289179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1"/>
                </a:solidFill>
                <a:latin typeface="Rockwell" panose="02060603020205020403" pitchFamily="18" charset="0"/>
              </a:rPr>
              <a:t>Exploring the data allowed us to gain a comprehensive overview of the data's structure. It uncovered potential patterns, helped us identify key trends and get essential insights from the dataset. </a:t>
            </a:r>
            <a:endParaRPr lang="en-US" sz="1400" dirty="0">
              <a:solidFill>
                <a:schemeClr val="tx1"/>
              </a:solidFill>
              <a:latin typeface="Rockwell" panose="02060603020205020403" pitchFamily="18" charset="0"/>
            </a:endParaRPr>
          </a:p>
          <a:p>
            <a:endParaRPr lang="en-US" sz="1400" dirty="0">
              <a:solidFill>
                <a:schemeClr val="tx1"/>
              </a:solidFill>
              <a:latin typeface="Rockwell" panose="02060603020205020403" pitchFamily="18" charset="0"/>
            </a:endParaRPr>
          </a:p>
          <a:p>
            <a:pPr marL="285750" indent="-285750">
              <a:buFont typeface="Arial" panose="020B0604020202020204" pitchFamily="34" charset="0"/>
              <a:buChar char="•"/>
            </a:pPr>
            <a:endParaRPr lang="en-US" sz="1400" dirty="0">
              <a:solidFill>
                <a:schemeClr val="tx1"/>
              </a:solidFill>
              <a:latin typeface="Rockwell" panose="02060603020205020403" pitchFamily="18" charset="0"/>
            </a:endParaRPr>
          </a:p>
          <a:p>
            <a:pPr marL="285750" indent="-285750">
              <a:buFont typeface="Arial" panose="020B0604020202020204" pitchFamily="34" charset="0"/>
              <a:buChar char="•"/>
            </a:pPr>
            <a:r>
              <a:rPr lang="en-US" sz="1400" dirty="0">
                <a:solidFill>
                  <a:schemeClr val="tx1"/>
                </a:solidFill>
                <a:latin typeface="Rockwell" panose="02060603020205020403" pitchFamily="18" charset="0"/>
              </a:rPr>
              <a:t>Throughout the EDA process, we analyzed the distribution of individual features, investigated correlations, and explored any inherent relationships between variables.</a:t>
            </a:r>
            <a:endParaRPr lang="en-US" sz="1400" dirty="0">
              <a:solidFill>
                <a:schemeClr val="tx1"/>
              </a:solidFill>
              <a:latin typeface="Rockwell" panose="02060603020205020403" pitchFamily="18" charset="0"/>
            </a:endParaRPr>
          </a:p>
          <a:p>
            <a:endParaRPr lang="en-US" sz="1400" dirty="0">
              <a:solidFill>
                <a:schemeClr val="tx1"/>
              </a:solidFill>
              <a:latin typeface="Rockwell" panose="02060603020205020403" pitchFamily="18" charset="0"/>
            </a:endParaRPr>
          </a:p>
          <a:p>
            <a:pPr marL="285750" indent="-285750">
              <a:buFont typeface="Arial" panose="020B0604020202020204" pitchFamily="34" charset="0"/>
              <a:buChar char="•"/>
            </a:pPr>
            <a:endParaRPr lang="en-US" sz="1400" dirty="0">
              <a:solidFill>
                <a:schemeClr val="tx1"/>
              </a:solidFill>
              <a:latin typeface="Rockwell" panose="02060603020205020403" pitchFamily="18" charset="0"/>
            </a:endParaRPr>
          </a:p>
          <a:p>
            <a:pPr marL="285750" indent="-285750">
              <a:buFont typeface="Arial" panose="020B0604020202020204" pitchFamily="34" charset="0"/>
              <a:buChar char="•"/>
            </a:pPr>
            <a:r>
              <a:rPr lang="en-US" sz="1400" dirty="0">
                <a:solidFill>
                  <a:schemeClr val="tx1"/>
                </a:solidFill>
                <a:latin typeface="Rockwell" panose="02060603020205020403" pitchFamily="18" charset="0"/>
              </a:rPr>
              <a:t>Visualizations also played a crucial role in providing a clear representation of the data, offering insights into customer behavior and identifying the factors that may contribute to customer churn.</a:t>
            </a:r>
            <a:endParaRPr lang="en-US" sz="1400" dirty="0">
              <a:solidFill>
                <a:schemeClr val="tx1"/>
              </a:solidFill>
              <a:latin typeface="Rockwell" panose="020606030202050204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 name="TextBox 6"/>
          <p:cNvSpPr txBox="1"/>
          <p:nvPr>
            <p:custDataLst>
              <p:tags r:id="rId1"/>
            </p:custDataLst>
          </p:nvPr>
        </p:nvSpPr>
        <p:spPr>
          <a:xfrm>
            <a:off x="407035" y="1344295"/>
            <a:ext cx="8251825" cy="3969385"/>
          </a:xfrm>
          <a:prstGeom prst="rect">
            <a:avLst/>
          </a:prstGeom>
          <a:noFill/>
        </p:spPr>
        <p:txBody>
          <a:bodyPr wrap="square" rtlCol="0">
            <a:spAutoFit/>
          </a:bodyPr>
          <a:p>
            <a:pPr marL="285750" indent="-285750">
              <a:buFont typeface="Arial" panose="020B0604020202020204" pitchFamily="34" charset="0"/>
              <a:buChar char="•"/>
            </a:pPr>
            <a:r>
              <a:rPr lang="en-GB" sz="1400" dirty="0">
                <a:solidFill>
                  <a:schemeClr val="tx1"/>
                </a:solidFill>
                <a:latin typeface="Rockwell" panose="02060603020205020403" pitchFamily="18" charset="0"/>
              </a:rPr>
              <a:t>First, we made sure there were no </a:t>
            </a:r>
            <a:r>
              <a:rPr lang="en-GB" sz="1400" b="1" dirty="0">
                <a:solidFill>
                  <a:schemeClr val="tx1"/>
                </a:solidFill>
                <a:latin typeface="Rockwell" panose="02060603020205020403" pitchFamily="18" charset="0"/>
              </a:rPr>
              <a:t>Null values</a:t>
            </a:r>
            <a:r>
              <a:rPr lang="en-GB" sz="1400" dirty="0">
                <a:solidFill>
                  <a:schemeClr val="tx1"/>
                </a:solidFill>
                <a:latin typeface="Rockwell" panose="02060603020205020403" pitchFamily="18" charset="0"/>
              </a:rPr>
              <a:t> and </a:t>
            </a:r>
            <a:r>
              <a:rPr lang="en-GB" sz="1400" b="1" dirty="0">
                <a:solidFill>
                  <a:schemeClr val="tx1"/>
                </a:solidFill>
                <a:latin typeface="Rockwell" panose="02060603020205020403" pitchFamily="18" charset="0"/>
              </a:rPr>
              <a:t>Duplicates</a:t>
            </a:r>
            <a:r>
              <a:rPr lang="en-GB" sz="1400" dirty="0">
                <a:solidFill>
                  <a:schemeClr val="tx1"/>
                </a:solidFill>
                <a:latin typeface="Rockwell" panose="02060603020205020403" pitchFamily="18" charset="0"/>
              </a:rPr>
              <a:t> in the dataset. And luckily, there weren't any. Our dataset was clean to begin with.</a:t>
            </a:r>
            <a:endParaRPr lang="en-GB" sz="1400" dirty="0">
              <a:solidFill>
                <a:schemeClr val="tx1"/>
              </a:solidFill>
              <a:latin typeface="Rockwell" panose="02060603020205020403" pitchFamily="18" charset="0"/>
            </a:endParaRPr>
          </a:p>
          <a:p>
            <a:pPr marL="285750" indent="-285750">
              <a:buFont typeface="Arial" panose="020B0604020202020204" pitchFamily="34" charset="0"/>
              <a:buChar char="•"/>
            </a:pPr>
            <a:endParaRPr lang="en-GB" sz="1400" dirty="0">
              <a:solidFill>
                <a:schemeClr val="tx1"/>
              </a:solidFill>
              <a:latin typeface="Rockwell" panose="02060603020205020403" pitchFamily="18" charset="0"/>
            </a:endParaRPr>
          </a:p>
          <a:p>
            <a:pPr marL="285750" indent="-285750">
              <a:buFont typeface="Arial" panose="020B0604020202020204" pitchFamily="34" charset="0"/>
              <a:buChar char="•"/>
            </a:pPr>
            <a:endParaRPr lang="en-GB" sz="1400" dirty="0">
              <a:solidFill>
                <a:schemeClr val="tx1"/>
              </a:solidFill>
              <a:latin typeface="Rockwell" panose="02060603020205020403" pitchFamily="18" charset="0"/>
            </a:endParaRPr>
          </a:p>
          <a:p>
            <a:pPr marL="285750" indent="-285750">
              <a:buFont typeface="Arial" panose="020B0604020202020204" pitchFamily="34" charset="0"/>
              <a:buChar char="•"/>
            </a:pPr>
            <a:r>
              <a:rPr lang="en-GB" sz="1400" dirty="0">
                <a:solidFill>
                  <a:schemeClr val="tx1"/>
                </a:solidFill>
                <a:latin typeface="Rockwell" panose="02060603020205020403" pitchFamily="18" charset="0"/>
              </a:rPr>
              <a:t>Then, we checked our columns to see if they were providing any </a:t>
            </a:r>
            <a:r>
              <a:rPr lang="en-GB" sz="1400" b="1" dirty="0">
                <a:solidFill>
                  <a:schemeClr val="tx1"/>
                </a:solidFill>
                <a:latin typeface="Rockwell" panose="02060603020205020403" pitchFamily="18" charset="0"/>
              </a:rPr>
              <a:t>useful information </a:t>
            </a:r>
            <a:r>
              <a:rPr lang="en-GB" sz="1400" dirty="0">
                <a:solidFill>
                  <a:schemeClr val="tx1"/>
                </a:solidFill>
                <a:latin typeface="Rockwell" panose="02060603020205020403" pitchFamily="18" charset="0"/>
              </a:rPr>
              <a:t>for us to work with. We found out that columns like “RowNumber”, “CustomerID” and “Surname” </a:t>
            </a:r>
            <a:r>
              <a:rPr lang="en-US" sz="1400" dirty="0">
                <a:solidFill>
                  <a:schemeClr val="tx1"/>
                </a:solidFill>
                <a:latin typeface="Rockwell" panose="02060603020205020403" pitchFamily="18" charset="0"/>
              </a:rPr>
              <a:t>weren't contributing much to the predictions</a:t>
            </a:r>
            <a:r>
              <a:rPr lang="en-GB" sz="1400" dirty="0">
                <a:solidFill>
                  <a:schemeClr val="tx1"/>
                </a:solidFill>
                <a:latin typeface="Rockwell" panose="02060603020205020403" pitchFamily="18" charset="0"/>
              </a:rPr>
              <a:t>. Hence, we decided to drop them during preprocessing. </a:t>
            </a:r>
            <a:endParaRPr lang="en-GB" sz="1400" dirty="0">
              <a:solidFill>
                <a:schemeClr val="tx1"/>
              </a:solidFill>
              <a:latin typeface="Rockwell" panose="02060603020205020403" pitchFamily="18" charset="0"/>
            </a:endParaRPr>
          </a:p>
          <a:p>
            <a:pPr marL="285750" indent="-285750">
              <a:buFont typeface="Arial" panose="020B0604020202020204" pitchFamily="34" charset="0"/>
              <a:buChar char="•"/>
            </a:pPr>
            <a:endParaRPr lang="en-GB" sz="1400" dirty="0">
              <a:solidFill>
                <a:schemeClr val="tx1"/>
              </a:solidFill>
              <a:latin typeface="Rockwell" panose="02060603020205020403" pitchFamily="18" charset="0"/>
            </a:endParaRPr>
          </a:p>
          <a:p>
            <a:pPr marL="285750" indent="-285750">
              <a:buFont typeface="Arial" panose="020B0604020202020204" pitchFamily="34" charset="0"/>
              <a:buChar char="•"/>
            </a:pPr>
            <a:endParaRPr lang="en-GB" sz="1400" dirty="0">
              <a:solidFill>
                <a:schemeClr val="tx1"/>
              </a:solidFill>
              <a:latin typeface="Rockwell" panose="02060603020205020403" pitchFamily="18" charset="0"/>
            </a:endParaRPr>
          </a:p>
          <a:p>
            <a:pPr marL="285750" indent="-285750">
              <a:buFont typeface="Arial" panose="020B0604020202020204" pitchFamily="34" charset="0"/>
              <a:buChar char="•"/>
            </a:pPr>
            <a:r>
              <a:rPr lang="en-US" sz="1400" dirty="0">
                <a:solidFill>
                  <a:schemeClr val="tx1"/>
                </a:solidFill>
                <a:latin typeface="Rockwell" panose="02060603020205020403" pitchFamily="18" charset="0"/>
              </a:rPr>
              <a:t>The "Geography" and "Gender" columns in our dataset were categorical variables. </a:t>
            </a:r>
            <a:r>
              <a:rPr lang="en-GB" sz="1400" dirty="0">
                <a:solidFill>
                  <a:schemeClr val="tx1"/>
                </a:solidFill>
                <a:latin typeface="Rockwell" panose="02060603020205020403" pitchFamily="18" charset="0"/>
              </a:rPr>
              <a:t>For them to work with our model, it was necessary to </a:t>
            </a:r>
            <a:r>
              <a:rPr lang="en-GB" sz="1400" b="1" dirty="0">
                <a:solidFill>
                  <a:schemeClr val="tx1"/>
                </a:solidFill>
                <a:latin typeface="Rockwell" panose="02060603020205020403" pitchFamily="18" charset="0"/>
              </a:rPr>
              <a:t>convert these categorical features into a numerical format.</a:t>
            </a:r>
            <a:endParaRPr lang="en-GB" sz="1400" b="1" dirty="0">
              <a:solidFill>
                <a:schemeClr val="tx1"/>
              </a:solidFill>
              <a:latin typeface="Rockwell" panose="02060603020205020403" pitchFamily="18" charset="0"/>
            </a:endParaRPr>
          </a:p>
          <a:p>
            <a:pPr marL="285750" indent="-285750">
              <a:buFont typeface="Arial" panose="020B0604020202020204" pitchFamily="34" charset="0"/>
              <a:buChar char="•"/>
            </a:pPr>
            <a:endParaRPr lang="en-GB" sz="1400" dirty="0">
              <a:solidFill>
                <a:schemeClr val="tx1"/>
              </a:solidFill>
              <a:latin typeface="Rockwell" panose="02060603020205020403" pitchFamily="18" charset="0"/>
            </a:endParaRPr>
          </a:p>
          <a:p>
            <a:pPr marL="285750" indent="-285750">
              <a:buFont typeface="Arial" panose="020B0604020202020204" pitchFamily="34" charset="0"/>
              <a:buChar char="•"/>
            </a:pPr>
            <a:endParaRPr lang="en-GB" sz="1400" dirty="0">
              <a:solidFill>
                <a:schemeClr val="tx1"/>
              </a:solidFill>
              <a:latin typeface="Rockwell" panose="02060603020205020403" pitchFamily="18" charset="0"/>
            </a:endParaRPr>
          </a:p>
          <a:p>
            <a:pPr marL="285750" indent="-285750">
              <a:buFont typeface="Arial" panose="020B0604020202020204" pitchFamily="34" charset="0"/>
              <a:buChar char="•"/>
            </a:pPr>
            <a:r>
              <a:rPr lang="en-US" sz="1400" dirty="0">
                <a:solidFill>
                  <a:schemeClr val="tx1"/>
                </a:solidFill>
                <a:latin typeface="Rockwell" panose="02060603020205020403" pitchFamily="18" charset="0"/>
              </a:rPr>
              <a:t>To ensure consistent scales for numerical features, we decided to employ </a:t>
            </a:r>
            <a:r>
              <a:rPr lang="en-US" sz="1400" b="1" dirty="0">
                <a:solidFill>
                  <a:schemeClr val="tx1"/>
                </a:solidFill>
                <a:latin typeface="Rockwell" panose="02060603020205020403" pitchFamily="18" charset="0"/>
              </a:rPr>
              <a:t>Standard Scaler </a:t>
            </a:r>
            <a:r>
              <a:rPr lang="en-US" sz="1400" dirty="0">
                <a:solidFill>
                  <a:schemeClr val="tx1"/>
                </a:solidFill>
                <a:latin typeface="Rockwell" panose="02060603020205020403" pitchFamily="18" charset="0"/>
              </a:rPr>
              <a:t>during preprocessing.</a:t>
            </a:r>
            <a:endParaRPr lang="en-GB" sz="1400" dirty="0">
              <a:solidFill>
                <a:schemeClr val="tx1"/>
              </a:solidFill>
              <a:latin typeface="Rockwell" panose="02060603020205020403" pitchFamily="18" charset="0"/>
            </a:endParaRPr>
          </a:p>
          <a:p>
            <a:pPr marL="285750" indent="-285750">
              <a:buFont typeface="Arial" panose="020B0604020202020204" pitchFamily="34" charset="0"/>
              <a:buChar char="•"/>
            </a:pPr>
            <a:endParaRPr lang="en-GB" sz="1400" b="1" dirty="0">
              <a:solidFill>
                <a:schemeClr val="tx1"/>
              </a:solidFill>
              <a:latin typeface="Rockwell" panose="02060603020205020403" pitchFamily="18" charset="0"/>
            </a:endParaRPr>
          </a:p>
        </p:txBody>
      </p:sp>
      <p:sp>
        <p:nvSpPr>
          <p:cNvPr id="8" name="TextBox 7"/>
          <p:cNvSpPr txBox="1"/>
          <p:nvPr>
            <p:custDataLst>
              <p:tags r:id="rId2"/>
            </p:custDataLst>
          </p:nvPr>
        </p:nvSpPr>
        <p:spPr>
          <a:xfrm>
            <a:off x="595630" y="217805"/>
            <a:ext cx="8345805" cy="706755"/>
          </a:xfrm>
          <a:prstGeom prst="rect">
            <a:avLst/>
          </a:prstGeom>
          <a:noFill/>
        </p:spPr>
        <p:txBody>
          <a:bodyPr wrap="square" rtlCol="0">
            <a:spAutoFit/>
          </a:bodyPr>
          <a:p>
            <a:r>
              <a:rPr lang="en-GB" sz="4000" dirty="0">
                <a:solidFill>
                  <a:schemeClr val="tx1"/>
                </a:solidFill>
                <a:latin typeface="Rockwell" panose="02060603020205020403" pitchFamily="18" charset="0"/>
              </a:rPr>
              <a:t>Exploratory Data Analysis (EDA)</a:t>
            </a:r>
            <a:endParaRPr lang="en-GB" sz="4000" dirty="0">
              <a:solidFill>
                <a:schemeClr val="tx1"/>
              </a:solidFill>
              <a:latin typeface="Rockwell" panose="020606030202050204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2" name="Picture 1" descr="output3"/>
          <p:cNvPicPr>
            <a:picLocks noChangeAspect="1"/>
          </p:cNvPicPr>
          <p:nvPr/>
        </p:nvPicPr>
        <p:blipFill>
          <a:blip r:embed="rId1"/>
          <a:stretch>
            <a:fillRect/>
          </a:stretch>
        </p:blipFill>
        <p:spPr>
          <a:xfrm>
            <a:off x="1923415" y="113030"/>
            <a:ext cx="4815840" cy="3484245"/>
          </a:xfrm>
          <a:prstGeom prst="rect">
            <a:avLst/>
          </a:prstGeom>
        </p:spPr>
      </p:pic>
      <p:sp>
        <p:nvSpPr>
          <p:cNvPr id="3" name="Text Box 2"/>
          <p:cNvSpPr txBox="1"/>
          <p:nvPr/>
        </p:nvSpPr>
        <p:spPr>
          <a:xfrm>
            <a:off x="661670" y="3734435"/>
            <a:ext cx="7524750" cy="1188085"/>
          </a:xfrm>
          <a:prstGeom prst="rect">
            <a:avLst/>
          </a:prstGeom>
        </p:spPr>
        <p:txBody>
          <a:bodyPr wrap="square">
            <a:noAutofit/>
          </a:bodyPr>
          <a:p>
            <a:r>
              <a:rPr lang="en-US" altLang="zh-CN">
                <a:ln>
                  <a:noFill/>
                </a:ln>
                <a:solidFill>
                  <a:schemeClr val="tx1"/>
                </a:solidFill>
              </a:rPr>
              <a:t>it depicts the relationships between various features of courses offered on an online platform. The color intensity indicates the strength of the correlation, with redder shades representing positive correlations and bluer shades representing negative correlations.</a:t>
            </a:r>
            <a:endParaRPr lang="en-US" altLang="zh-CN">
              <a:ln>
                <a:noFill/>
              </a:l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TextBox 2"/>
          <p:cNvSpPr txBox="1"/>
          <p:nvPr>
            <p:custDataLst>
              <p:tags r:id="rId1"/>
            </p:custDataLst>
          </p:nvPr>
        </p:nvSpPr>
        <p:spPr>
          <a:xfrm>
            <a:off x="440055" y="431800"/>
            <a:ext cx="3858260" cy="583565"/>
          </a:xfrm>
          <a:prstGeom prst="rect">
            <a:avLst/>
          </a:prstGeom>
          <a:noFill/>
        </p:spPr>
        <p:txBody>
          <a:bodyPr wrap="square" rtlCol="0">
            <a:spAutoFit/>
          </a:bodyPr>
          <a:p>
            <a:r>
              <a:rPr lang="en-GB" sz="3200" dirty="0">
                <a:solidFill>
                  <a:schemeClr val="tx1"/>
                </a:solidFill>
                <a:latin typeface="Rockwell" panose="02060603020205020403" pitchFamily="18" charset="0"/>
              </a:rPr>
              <a:t>Train-Test Split</a:t>
            </a:r>
            <a:endParaRPr lang="en-GB" sz="3200" dirty="0">
              <a:solidFill>
                <a:schemeClr val="tx1"/>
              </a:solidFill>
              <a:latin typeface="Rockwell" panose="02060603020205020403" pitchFamily="18" charset="0"/>
            </a:endParaRPr>
          </a:p>
        </p:txBody>
      </p:sp>
      <p:sp>
        <p:nvSpPr>
          <p:cNvPr id="4" name="TextBox 3"/>
          <p:cNvSpPr txBox="1"/>
          <p:nvPr>
            <p:custDataLst>
              <p:tags r:id="rId2"/>
            </p:custDataLst>
          </p:nvPr>
        </p:nvSpPr>
        <p:spPr>
          <a:xfrm>
            <a:off x="153670" y="1579880"/>
            <a:ext cx="8440420" cy="2553335"/>
          </a:xfrm>
          <a:prstGeom prst="rect">
            <a:avLst/>
          </a:prstGeom>
          <a:noFill/>
        </p:spPr>
        <p:txBody>
          <a:bodyPr wrap="square" rtlCol="0">
            <a:spAutoFit/>
          </a:bodyPr>
          <a:p>
            <a:pPr marL="285750" indent="-285750" rtl="0">
              <a:buFont typeface="Arial" panose="020B0604020202020204" pitchFamily="34" charset="0"/>
              <a:buChar char="•"/>
            </a:pPr>
            <a:r>
              <a:rPr lang="en-US" sz="1600" dirty="0">
                <a:solidFill>
                  <a:schemeClr val="tx1"/>
                </a:solidFill>
                <a:latin typeface="Rockwell" panose="02060603020205020403" pitchFamily="18" charset="0"/>
              </a:rPr>
              <a:t>We then split the dataset into training data and testing data. </a:t>
            </a:r>
            <a:endParaRPr lang="en-US" sz="1600" dirty="0">
              <a:solidFill>
                <a:schemeClr val="tx1"/>
              </a:solidFill>
              <a:latin typeface="Rockwell" panose="02060603020205020403" pitchFamily="18" charset="0"/>
            </a:endParaRPr>
          </a:p>
          <a:p>
            <a:pPr marL="285750" indent="-285750" rtl="0">
              <a:buFont typeface="Arial" panose="020B0604020202020204" pitchFamily="34" charset="0"/>
              <a:buChar char="•"/>
            </a:pPr>
            <a:endParaRPr lang="en-US" sz="1600" dirty="0">
              <a:solidFill>
                <a:schemeClr val="tx1"/>
              </a:solidFill>
              <a:latin typeface="Rockwell" panose="02060603020205020403" pitchFamily="18" charset="0"/>
            </a:endParaRPr>
          </a:p>
          <a:p>
            <a:pPr marL="285750" indent="-285750" rtl="0">
              <a:buFont typeface="Arial" panose="020B0604020202020204" pitchFamily="34" charset="0"/>
              <a:buChar char="•"/>
            </a:pPr>
            <a:r>
              <a:rPr lang="en-US" sz="1600" dirty="0">
                <a:solidFill>
                  <a:schemeClr val="tx1"/>
                </a:solidFill>
                <a:latin typeface="Rockwell" panose="02060603020205020403" pitchFamily="18" charset="0"/>
              </a:rPr>
              <a:t>We did an 80:20 split, meaning 80% of our data is Training Data and 20% of our data is Testing Data. So, our test size was set to 0.2.</a:t>
            </a:r>
            <a:endParaRPr lang="en-US" sz="1600" dirty="0">
              <a:solidFill>
                <a:schemeClr val="tx1"/>
              </a:solidFill>
              <a:latin typeface="Rockwell" panose="02060603020205020403" pitchFamily="18" charset="0"/>
            </a:endParaRPr>
          </a:p>
          <a:p>
            <a:pPr marL="285750" indent="-285750" rtl="0">
              <a:buFont typeface="Arial" panose="020B0604020202020204" pitchFamily="34" charset="0"/>
              <a:buChar char="•"/>
            </a:pPr>
            <a:endParaRPr lang="en-US" sz="1600" dirty="0">
              <a:solidFill>
                <a:schemeClr val="tx1"/>
              </a:solidFill>
              <a:latin typeface="Rockwell" panose="02060603020205020403" pitchFamily="18" charset="0"/>
            </a:endParaRPr>
          </a:p>
          <a:p>
            <a:pPr marL="285750" indent="-285750" rtl="0">
              <a:buFont typeface="Arial" panose="020B0604020202020204" pitchFamily="34" charset="0"/>
              <a:buChar char="•"/>
            </a:pPr>
            <a:r>
              <a:rPr lang="en-US" sz="1600" dirty="0">
                <a:solidFill>
                  <a:schemeClr val="tx1"/>
                </a:solidFill>
                <a:latin typeface="Rockwell" panose="02060603020205020403" pitchFamily="18" charset="0"/>
              </a:rPr>
              <a:t>We took Random State as 123. This guaranteed the reproducibility of our results across different runs.</a:t>
            </a:r>
            <a:endParaRPr lang="en-US" sz="1600" dirty="0">
              <a:solidFill>
                <a:schemeClr val="tx1"/>
              </a:solidFill>
              <a:latin typeface="Rockwell" panose="02060603020205020403" pitchFamily="18" charset="0"/>
            </a:endParaRPr>
          </a:p>
          <a:p>
            <a:pPr marL="285750" indent="-285750" rtl="0">
              <a:buFont typeface="Arial" panose="020B0604020202020204" pitchFamily="34" charset="0"/>
              <a:buChar char="•"/>
            </a:pPr>
            <a:endParaRPr lang="en-US" sz="1600" dirty="0">
              <a:solidFill>
                <a:schemeClr val="tx1"/>
              </a:solidFill>
              <a:latin typeface="Rockwell" panose="02060603020205020403" pitchFamily="18" charset="0"/>
            </a:endParaRPr>
          </a:p>
          <a:p>
            <a:pPr marL="285750" indent="-285750" rtl="0">
              <a:buFont typeface="Arial" panose="020B0604020202020204" pitchFamily="34" charset="0"/>
              <a:buChar char="•"/>
            </a:pPr>
            <a:r>
              <a:rPr lang="en-US" sz="1600" dirty="0">
                <a:solidFill>
                  <a:schemeClr val="tx1"/>
                </a:solidFill>
                <a:latin typeface="Rockwell" panose="02060603020205020403" pitchFamily="18" charset="0"/>
              </a:rPr>
              <a:t>We also used Stratify = y to ensure that our Target Variable (y) is distributed proportionally.</a:t>
            </a:r>
            <a:endParaRPr lang="en-US" sz="1600" dirty="0">
              <a:solidFill>
                <a:schemeClr val="tx1"/>
              </a:solidFill>
              <a:latin typeface="Rockwell" panose="020606030202050204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 name="TextBox 2"/>
          <p:cNvSpPr txBox="1"/>
          <p:nvPr>
            <p:custDataLst>
              <p:tags r:id="rId1"/>
            </p:custDataLst>
          </p:nvPr>
        </p:nvSpPr>
        <p:spPr>
          <a:xfrm>
            <a:off x="601345" y="325755"/>
            <a:ext cx="7933055" cy="583565"/>
          </a:xfrm>
          <a:prstGeom prst="rect">
            <a:avLst/>
          </a:prstGeom>
          <a:noFill/>
        </p:spPr>
        <p:txBody>
          <a:bodyPr wrap="square" rtlCol="0">
            <a:spAutoFit/>
          </a:bodyPr>
          <a:p>
            <a:r>
              <a:rPr lang="en-GB" sz="3200" dirty="0">
                <a:solidFill>
                  <a:schemeClr val="tx1"/>
                </a:solidFill>
                <a:latin typeface="Rockwell" panose="02060603020205020403" pitchFamily="18" charset="0"/>
              </a:rPr>
              <a:t>Applying Machine</a:t>
            </a:r>
            <a:r>
              <a:rPr lang="en-US" altLang="en-GB" sz="3200" dirty="0">
                <a:solidFill>
                  <a:schemeClr val="tx1"/>
                </a:solidFill>
                <a:latin typeface="Rockwell" panose="02060603020205020403" pitchFamily="18" charset="0"/>
              </a:rPr>
              <a:t> </a:t>
            </a:r>
            <a:r>
              <a:rPr lang="en-GB" sz="3200" dirty="0">
                <a:solidFill>
                  <a:schemeClr val="tx1"/>
                </a:solidFill>
                <a:latin typeface="Rockwell" panose="02060603020205020403" pitchFamily="18" charset="0"/>
              </a:rPr>
              <a:t>Learning Algorithms</a:t>
            </a:r>
            <a:endParaRPr lang="en-GB" sz="3200" dirty="0">
              <a:solidFill>
                <a:schemeClr val="tx1"/>
              </a:solidFill>
              <a:latin typeface="Rockwell" panose="02060603020205020403" pitchFamily="18" charset="0"/>
            </a:endParaRPr>
          </a:p>
        </p:txBody>
      </p:sp>
      <p:sp>
        <p:nvSpPr>
          <p:cNvPr id="6" name="Text Box 5"/>
          <p:cNvSpPr txBox="1"/>
          <p:nvPr/>
        </p:nvSpPr>
        <p:spPr>
          <a:xfrm>
            <a:off x="371475" y="1413510"/>
            <a:ext cx="8393430" cy="3034030"/>
          </a:xfrm>
          <a:prstGeom prst="rect">
            <a:avLst/>
          </a:prstGeom>
        </p:spPr>
        <p:txBody>
          <a:bodyPr>
            <a:noAutofit/>
          </a:bodyPr>
          <a:p>
            <a:pPr marL="0" indent="0">
              <a:buFont typeface="Arial" panose="020B0604020202020204" pitchFamily="34" charset="0"/>
              <a:buNone/>
            </a:pPr>
            <a:r>
              <a:rPr lang="en-US" altLang="zh-CN">
                <a:solidFill>
                  <a:schemeClr val="tx1"/>
                </a:solidFill>
              </a:rPr>
              <a:t>1.Random Forest</a:t>
            </a:r>
            <a:endParaRPr lang="en-US" altLang="zh-CN">
              <a:solidFill>
                <a:schemeClr val="tx1"/>
              </a:solidFill>
            </a:endParaRPr>
          </a:p>
          <a:p>
            <a:pPr marL="0" indent="0">
              <a:buFont typeface="Arial" panose="020B0604020202020204" pitchFamily="34" charset="0"/>
              <a:buNone/>
            </a:pPr>
            <a:r>
              <a:rPr lang="en-US" altLang="zh-CN">
                <a:solidFill>
                  <a:schemeClr val="tx1"/>
                </a:solidFill>
              </a:rPr>
              <a:t>Type: Ensemble Learning, Bagging</a:t>
            </a:r>
            <a:endParaRPr lang="en-US" altLang="zh-CN">
              <a:solidFill>
                <a:schemeClr val="tx1"/>
              </a:solidFill>
            </a:endParaRPr>
          </a:p>
          <a:p>
            <a:pPr marL="0" indent="0">
              <a:buFont typeface="Arial" panose="020B0604020202020204" pitchFamily="34" charset="0"/>
              <a:buNone/>
            </a:pPr>
            <a:r>
              <a:rPr lang="en-US" altLang="zh-CN">
                <a:solidFill>
                  <a:schemeClr val="tx1"/>
                </a:solidFill>
              </a:rPr>
              <a:t>Purpose: Handles high dimensional data well and reduces overfitting by averaging multiple decision trees.</a:t>
            </a:r>
            <a:endParaRPr lang="en-US" altLang="zh-CN">
              <a:solidFill>
                <a:schemeClr val="tx1"/>
              </a:solidFill>
            </a:endParaRPr>
          </a:p>
          <a:p>
            <a:pPr marL="0" indent="0">
              <a:buFont typeface="Arial" panose="020B0604020202020204" pitchFamily="34" charset="0"/>
              <a:buNone/>
            </a:pPr>
            <a:endParaRPr lang="en-US" altLang="zh-CN">
              <a:solidFill>
                <a:schemeClr val="tx1"/>
              </a:solidFill>
            </a:endParaRPr>
          </a:p>
          <a:p>
            <a:pPr marL="0" indent="0">
              <a:buFont typeface="Arial" panose="020B0604020202020204" pitchFamily="34" charset="0"/>
              <a:buNone/>
            </a:pPr>
            <a:r>
              <a:rPr lang="en-US" altLang="zh-CN">
                <a:solidFill>
                  <a:schemeClr val="tx1"/>
                </a:solidFill>
              </a:rPr>
              <a:t>2. XGBoost</a:t>
            </a:r>
            <a:endParaRPr lang="en-US" altLang="zh-CN">
              <a:solidFill>
                <a:schemeClr val="tx1"/>
              </a:solidFill>
            </a:endParaRPr>
          </a:p>
          <a:p>
            <a:pPr marL="0" indent="0">
              <a:buFont typeface="Arial" panose="020B0604020202020204" pitchFamily="34" charset="0"/>
              <a:buNone/>
            </a:pPr>
            <a:r>
              <a:rPr lang="en-US" altLang="zh-CN">
                <a:solidFill>
                  <a:schemeClr val="tx1"/>
                </a:solidFill>
              </a:rPr>
              <a:t>Type: Ensemble Learning, Boosting</a:t>
            </a:r>
            <a:endParaRPr lang="en-US" altLang="zh-CN">
              <a:solidFill>
                <a:schemeClr val="tx1"/>
              </a:solidFill>
            </a:endParaRPr>
          </a:p>
          <a:p>
            <a:pPr marL="0" indent="0">
              <a:buFont typeface="Arial" panose="020B0604020202020204" pitchFamily="34" charset="0"/>
              <a:buNone/>
            </a:pPr>
            <a:r>
              <a:rPr lang="en-US" altLang="zh-CN">
                <a:solidFill>
                  <a:schemeClr val="tx1"/>
                </a:solidFill>
              </a:rPr>
              <a:t>Purpose: Optimized and regularized version of Gradient Boosting, designed to be highly efficient, flexible, and portable.</a:t>
            </a:r>
            <a:endParaRPr lang="en-US" altLang="zh-CN">
              <a:solidFill>
                <a:schemeClr val="tx1"/>
              </a:solidFill>
            </a:endParaRPr>
          </a:p>
          <a:p>
            <a:pPr marL="0" indent="0">
              <a:buFont typeface="Arial" panose="020B0604020202020204" pitchFamily="34" charset="0"/>
              <a:buNone/>
            </a:pPr>
            <a:endParaRPr lang="en-US" altLang="zh-CN">
              <a:solidFill>
                <a:schemeClr val="tx1"/>
              </a:solidFill>
            </a:endParaRPr>
          </a:p>
          <a:p>
            <a:pPr marL="0" indent="0">
              <a:buFont typeface="Arial" panose="020B0604020202020204" pitchFamily="34" charset="0"/>
              <a:buNone/>
            </a:pPr>
            <a:r>
              <a:rPr lang="en-US" altLang="zh-CN">
                <a:solidFill>
                  <a:schemeClr val="tx1"/>
                </a:solidFill>
              </a:rPr>
              <a:t>3.Linear Regression</a:t>
            </a:r>
            <a:endParaRPr lang="en-US" altLang="zh-CN">
              <a:solidFill>
                <a:schemeClr val="tx1"/>
              </a:solidFill>
            </a:endParaRPr>
          </a:p>
          <a:p>
            <a:pPr marL="0" indent="0">
              <a:buFont typeface="Arial" panose="020B0604020202020204" pitchFamily="34" charset="0"/>
              <a:buNone/>
            </a:pPr>
            <a:r>
              <a:rPr lang="en-US" altLang="zh-CN">
                <a:solidFill>
                  <a:schemeClr val="tx1"/>
                </a:solidFill>
              </a:rPr>
              <a:t>Type: Regression</a:t>
            </a:r>
            <a:endParaRPr lang="en-US" altLang="zh-CN">
              <a:solidFill>
                <a:schemeClr val="tx1"/>
              </a:solidFill>
            </a:endParaRPr>
          </a:p>
          <a:p>
            <a:pPr marL="0" indent="0">
              <a:buFont typeface="Arial" panose="020B0604020202020204" pitchFamily="34" charset="0"/>
              <a:buNone/>
            </a:pPr>
            <a:r>
              <a:rPr lang="en-US" altLang="zh-CN">
                <a:solidFill>
                  <a:schemeClr val="tx1"/>
                </a:solidFill>
              </a:rPr>
              <a:t>Purpose: Predicts a continuous target variable based on one or more predictor variables.</a:t>
            </a:r>
            <a:endParaRPr lang="en-US" altLang="zh-CN">
              <a:solidFill>
                <a:schemeClr val="tx1"/>
              </a:solidFill>
            </a:endParaRPr>
          </a:p>
          <a:p>
            <a:pPr marL="0" indent="0">
              <a:buFont typeface="Arial" panose="020B0604020202020204" pitchFamily="34" charset="0"/>
              <a:buNone/>
            </a:pPr>
            <a:endParaRPr lang="en-US" altLang="zh-CN">
              <a:solidFill>
                <a:schemeClr val="tx1"/>
              </a:solidFill>
            </a:endParaRPr>
          </a:p>
          <a:p>
            <a:pPr marL="0" indent="0">
              <a:buFont typeface="Arial" panose="020B0604020202020204" pitchFamily="34" charset="0"/>
              <a:buNone/>
            </a:pPr>
            <a:r>
              <a:rPr lang="en-US" altLang="zh-CN">
                <a:solidFill>
                  <a:schemeClr val="tx1"/>
                </a:solidFill>
              </a:rPr>
              <a:t>4.Grid Search CV</a:t>
            </a:r>
            <a:endParaRPr lang="en-US" altLang="zh-CN">
              <a:solidFill>
                <a:schemeClr val="tx1"/>
              </a:solidFill>
            </a:endParaRPr>
          </a:p>
          <a:p>
            <a:pPr marL="0" indent="0">
              <a:buFont typeface="Arial" panose="020B0604020202020204" pitchFamily="34" charset="0"/>
              <a:buNone/>
            </a:pPr>
            <a:r>
              <a:rPr lang="en-US" altLang="zh-CN">
                <a:solidFill>
                  <a:schemeClr val="tx1"/>
                </a:solidFill>
              </a:rPr>
              <a:t>Type: Hyperparameter Tuning</a:t>
            </a:r>
            <a:endParaRPr lang="en-US" altLang="zh-CN">
              <a:solidFill>
                <a:schemeClr val="tx1"/>
              </a:solidFill>
            </a:endParaRPr>
          </a:p>
          <a:p>
            <a:pPr marL="0" indent="0">
              <a:buFont typeface="Arial" panose="020B0604020202020204" pitchFamily="34" charset="0"/>
              <a:buNone/>
            </a:pPr>
            <a:r>
              <a:rPr lang="en-US" altLang="zh-CN">
                <a:solidFill>
                  <a:schemeClr val="tx1"/>
                </a:solidFill>
              </a:rPr>
              <a:t>Purpose: Exhaustively searches for the optimal hyperparameters for a given model.</a:t>
            </a:r>
            <a:endParaRPr lang="en-US" altLang="zh-CN">
              <a:solidFill>
                <a:schemeClr val="tx1"/>
              </a:solidFill>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TABLE_ENDDRAG_ORIGIN_RECT" val="642*193"/>
  <p:tag name="TABLE_ENDDRAG_RECT" val="57*99*642*193"/>
</p:tagLst>
</file>

<file path=ppt/tags/tag15.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7789</Words>
  <Application>WPS Presentation</Application>
  <PresentationFormat>On-screen Show (16:9)</PresentationFormat>
  <Paragraphs>176</Paragraphs>
  <Slides>14</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Arial</vt:lpstr>
      <vt:lpstr>Rockwell</vt:lpstr>
      <vt:lpstr>Microsoft YaHei</vt:lpstr>
      <vt:lpstr>Arial Unicode MS</vt:lpstr>
      <vt:lpstr>Art_mountaineering</vt:lpstr>
      <vt:lpstr>Analysis on Udemy online course data</vt:lpstr>
      <vt:lpstr>Task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Regression Analysis on Udemy online course data</dc:title>
  <dc:creator/>
  <cp:lastModifiedBy>Syasa</cp:lastModifiedBy>
  <cp:revision>27</cp:revision>
  <dcterms:created xsi:type="dcterms:W3CDTF">2024-06-15T19:37:00Z</dcterms:created>
  <dcterms:modified xsi:type="dcterms:W3CDTF">2024-10-07T08:43:08Z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3898025C22B24C8BA64013E8C04BB634_13</vt:lpwstr>
  </property>
  <property fmtid="{D5CDD505-2E9C-101B-9397-08002B2CF9AE}" pid="3" name="KSOProductBuildVer">
    <vt:lpwstr>1033-12.2.0.18586</vt:lpwstr>
  </property>
</Properties>
</file>