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8"/>
  </p:notesMasterIdLst>
  <p:sldIdLst>
    <p:sldId id="256" r:id="rId37"/>
    <p:sldId id="257" r:id="rId38"/>
    <p:sldId id="258" r:id="rId39"/>
    <p:sldId id="259" r:id="rId40"/>
    <p:sldId id="260" r:id="rId41"/>
    <p:sldId id="261" r:id="rId42"/>
    <p:sldId id="262" r:id="rId43"/>
    <p:sldId id="263" r:id="rId44"/>
    <p:sldId id="264" r:id="rId45"/>
    <p:sldId id="265" r:id="rId46"/>
    <p:sldId id="266"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Roboto" charset="1" panose="02000000000000000000"/>
      <p:regular r:id="rId11"/>
    </p:embeddedFont>
    <p:embeddedFont>
      <p:font typeface="Roboto Bold" charset="1" panose="02000000000000000000"/>
      <p:regular r:id="rId12"/>
    </p:embeddedFont>
    <p:embeddedFont>
      <p:font typeface="Roboto Italics" charset="1" panose="02000000000000000000"/>
      <p:regular r:id="rId13"/>
    </p:embeddedFont>
    <p:embeddedFont>
      <p:font typeface="Roboto Bold Italics" charset="1" panose="02000000000000000000"/>
      <p:regular r:id="rId14"/>
    </p:embeddedFont>
    <p:embeddedFont>
      <p:font typeface="Gotham" charset="1" panose="00000000000000000000"/>
      <p:regular r:id="rId15"/>
    </p:embeddedFont>
    <p:embeddedFont>
      <p:font typeface="Gotham Bold" charset="1" panose="00000000000000000000"/>
      <p:regular r:id="rId16"/>
    </p:embeddedFont>
    <p:embeddedFont>
      <p:font typeface="Gotham Italics" charset="1" panose="00000000000000000000"/>
      <p:regular r:id="rId17"/>
    </p:embeddedFont>
    <p:embeddedFont>
      <p:font typeface="Gotham Bold Italics" charset="1" panose="02000000000000000000"/>
      <p:regular r:id="rId18"/>
    </p:embeddedFont>
    <p:embeddedFont>
      <p:font typeface="Gotham Light" charset="1" panose="00000000000000000000"/>
      <p:regular r:id="rId19"/>
    </p:embeddedFont>
    <p:embeddedFont>
      <p:font typeface="Gotham Light Italics" charset="1" panose="00000000000000000000"/>
      <p:regular r:id="rId20"/>
    </p:embeddedFont>
    <p:embeddedFont>
      <p:font typeface="Gotham Heavy" charset="1" panose="02000900000000000000"/>
      <p:regular r:id="rId21"/>
    </p:embeddedFont>
    <p:embeddedFont>
      <p:font typeface="Gotham Heavy Italics" charset="1" panose="02000900000000000000"/>
      <p:regular r:id="rId22"/>
    </p:embeddedFont>
    <p:embeddedFont>
      <p:font typeface="ITC Avant Garde Gothic" charset="1" panose="020B0502020202020204"/>
      <p:regular r:id="rId23"/>
    </p:embeddedFont>
    <p:embeddedFont>
      <p:font typeface="ITC Avant Garde Gothic Bold" charset="1" panose="020B0802020202020204"/>
      <p:regular r:id="rId24"/>
    </p:embeddedFont>
    <p:embeddedFont>
      <p:font typeface="ITC Avant Garde Gothic Italics" charset="1" panose="020B0502020202090204"/>
      <p:regular r:id="rId25"/>
    </p:embeddedFont>
    <p:embeddedFont>
      <p:font typeface="ITC Avant Garde Gothic Bold Italics" charset="1" panose="020B0802020202090204"/>
      <p:regular r:id="rId26"/>
    </p:embeddedFont>
    <p:embeddedFont>
      <p:font typeface="Cooper Hewitt" charset="1" panose="00000000000000000000"/>
      <p:regular r:id="rId27"/>
    </p:embeddedFont>
    <p:embeddedFont>
      <p:font typeface="Cooper Hewitt Bold" charset="1" panose="00000000000000000000"/>
      <p:regular r:id="rId28"/>
    </p:embeddedFont>
    <p:embeddedFont>
      <p:font typeface="Cooper Hewitt Italics" charset="1" panose="00000000000000000000"/>
      <p:regular r:id="rId29"/>
    </p:embeddedFont>
    <p:embeddedFont>
      <p:font typeface="Cooper Hewitt Bold Italics" charset="1" panose="00000000000000000000"/>
      <p:regular r:id="rId30"/>
    </p:embeddedFont>
    <p:embeddedFont>
      <p:font typeface="Cooper Hewitt Thin" charset="1" panose="00000000000000000000"/>
      <p:regular r:id="rId31"/>
    </p:embeddedFont>
    <p:embeddedFont>
      <p:font typeface="Cooper Hewitt Thin Italics" charset="1" panose="00000000000000000000"/>
      <p:regular r:id="rId32"/>
    </p:embeddedFont>
    <p:embeddedFont>
      <p:font typeface="Cooper Hewitt Light" charset="1" panose="00000000000000000000"/>
      <p:regular r:id="rId33"/>
    </p:embeddedFont>
    <p:embeddedFont>
      <p:font typeface="Cooper Hewitt Light Italics" charset="1" panose="00000000000000000000"/>
      <p:regular r:id="rId34"/>
    </p:embeddedFont>
    <p:embeddedFont>
      <p:font typeface="Cooper Hewitt Heavy" charset="1" panose="00000000000000000000"/>
      <p:regular r:id="rId35"/>
    </p:embeddedFont>
    <p:embeddedFont>
      <p:font typeface="Cooper Hewitt Heavy Italics" charset="1" panose="000000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slides/slide1.xml" Type="http://schemas.openxmlformats.org/officeDocument/2006/relationships/slide"/><Relationship Id="rId38" Target="slides/slide2.xml" Type="http://schemas.openxmlformats.org/officeDocument/2006/relationships/slide"/><Relationship Id="rId39" Target="slides/slide3.xml" Type="http://schemas.openxmlformats.org/officeDocument/2006/relationships/slide"/><Relationship Id="rId4" Target="theme/theme1.xml" Type="http://schemas.openxmlformats.org/officeDocument/2006/relationships/theme"/><Relationship Id="rId40" Target="slides/slide4.xml" Type="http://schemas.openxmlformats.org/officeDocument/2006/relationships/slide"/><Relationship Id="rId41" Target="slides/slide5.xml" Type="http://schemas.openxmlformats.org/officeDocument/2006/relationships/slide"/><Relationship Id="rId42" Target="slides/slide6.xml" Type="http://schemas.openxmlformats.org/officeDocument/2006/relationships/slide"/><Relationship Id="rId43" Target="slides/slide7.xml" Type="http://schemas.openxmlformats.org/officeDocument/2006/relationships/slide"/><Relationship Id="rId44" Target="slides/slide8.xml" Type="http://schemas.openxmlformats.org/officeDocument/2006/relationships/slide"/><Relationship Id="rId45" Target="slides/slide9.xml" Type="http://schemas.openxmlformats.org/officeDocument/2006/relationships/slide"/><Relationship Id="rId46" Target="slides/slide10.xml" Type="http://schemas.openxmlformats.org/officeDocument/2006/relationships/slide"/><Relationship Id="rId47" Target="slides/slide11.xml" Type="http://schemas.openxmlformats.org/officeDocument/2006/relationships/slide"/><Relationship Id="rId48" Target="notesMasters/notesMaster1.xml" Type="http://schemas.openxmlformats.org/officeDocument/2006/relationships/notesMaster"/><Relationship Id="rId49" Target="theme/theme2.xml" Type="http://schemas.openxmlformats.org/officeDocument/2006/relationships/theme"/><Relationship Id="rId5" Target="tableStyles.xml" Type="http://schemas.openxmlformats.org/officeDocument/2006/relationships/tableStyles"/><Relationship Id="rId50" Target="notesSlides/notesSlide1.xml" Type="http://schemas.openxmlformats.org/officeDocument/2006/relationships/notesSlide"/><Relationship Id="rId51" Target="notesSlides/notesSlide2.xml" Type="http://schemas.openxmlformats.org/officeDocument/2006/relationships/notesSlide"/><Relationship Id="rId52" Target="notesSlides/notesSlide3.xml" Type="http://schemas.openxmlformats.org/officeDocument/2006/relationships/notesSlide"/><Relationship Id="rId53" Target="notesSlides/notesSlide4.xml" Type="http://schemas.openxmlformats.org/officeDocument/2006/relationships/notesSlide"/><Relationship Id="rId54" Target="notesSlides/notesSlide5.xml" Type="http://schemas.openxmlformats.org/officeDocument/2006/relationships/notesSlide"/><Relationship Id="rId55" Target="notesSlides/notesSlide6.xml" Type="http://schemas.openxmlformats.org/officeDocument/2006/relationships/notesSlide"/><Relationship Id="rId56" Target="notesSlides/notesSlide7.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Through Optimus, we strive to declutter the chaos that comes with a busy workload and commitments on top of commitments. Our uniquely designed program enables everyday users to tackle their to-do lists and take back control of their schedules. Maintaining a healthy schedule that still leaves you with time to do the things you love is key to effectively managing our mental healths. For the first time, Optimus introduces daily affirmations and suggested tasks to help you focus on the right things in life. Our easy to use interface enables users to quickly setup their schedules, set priorities, monitor recorruing events and plan ahead. Our application is your one stop shop to optimizing the perfect schedule for your everyday needs!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intuition and rationale behind the project and intention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justify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justify </a:t>
            </a:r>
          </a:p>
          <a:p>
            <a:r>
              <a:rPr lang="en-US"/>
              <a:t/>
            </a:r>
          </a:p>
          <a:p>
            <a:r>
              <a:rPr lang="en-US"/>
              <a:t>phase 1: akib</a:t>
            </a:r>
          </a:p>
          <a:p>
            <a:r>
              <a:rPr lang="en-US"/>
              <a:t>intermediate: jt </a:t>
            </a:r>
          </a:p>
          <a:p>
            <a:r>
              <a:rPr lang="en-US"/>
              <a:t>phase 2: sulayman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*landing screen </a:t>
            </a:r>
          </a:p>
          <a:p>
            <a:r>
              <a:rPr lang="en-US"/>
              <a:t>*walk through the program </a:t>
            </a:r>
          </a:p>
          <a:p>
            <a:r>
              <a:rPr lang="en-US"/>
              <a:t/>
            </a:r>
          </a:p>
          <a:p>
            <a:r>
              <a:rPr lang="en-US"/>
              <a:t>*need some advice button (bonus q): if you click it, it'll give you suggested activities based on a predetermined uploaded list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remember to breathe and take a break is part of the automated messaging system that automates a new motivational quote each time the program runs</a:t>
            </a:r>
          </a:p>
          <a:p>
            <a:r>
              <a:rPr lang="en-US"/>
              <a:t/>
            </a:r>
          </a:p>
          <a:p>
            <a:r>
              <a:rPr lang="en-US"/>
              <a:t>*get in touch section shows how much we prioritize mental health and wellness as we constantly want to better our program and hear directly from our consumers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*side panel showing multiple displays exist in the code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4197901" y="4066619"/>
            <a:ext cx="9892198" cy="1779113"/>
          </a:xfrm>
          <a:prstGeom prst="rect">
            <a:avLst/>
          </a:prstGeom>
        </p:spPr>
        <p:txBody>
          <a:bodyPr anchor="t" rtlCol="false" tIns="0" lIns="0" bIns="0" rIns="0">
            <a:spAutoFit/>
          </a:bodyPr>
          <a:lstStyle/>
          <a:p>
            <a:pPr algn="ctr" marL="0" indent="0" lvl="0">
              <a:lnSpc>
                <a:spcPts val="11201"/>
              </a:lnSpc>
              <a:spcBef>
                <a:spcPct val="0"/>
              </a:spcBef>
            </a:pPr>
            <a:r>
              <a:rPr lang="en-US" sz="12445" spc="-248">
                <a:solidFill>
                  <a:srgbClr val="92C1F0"/>
                </a:solidFill>
                <a:latin typeface="ITC Avant Garde Gothic Bold"/>
              </a:rPr>
              <a:t>    </a:t>
            </a:r>
            <a:r>
              <a:rPr lang="en-US" sz="12445" spc="-248">
                <a:solidFill>
                  <a:srgbClr val="000000"/>
                </a:solidFill>
                <a:latin typeface="ITC Avant Garde Gothic Bold"/>
              </a:rPr>
              <a:t>ptimus</a:t>
            </a:r>
          </a:p>
        </p:txBody>
      </p:sp>
      <p:sp>
        <p:nvSpPr>
          <p:cNvPr name="Freeform 3" id="3"/>
          <p:cNvSpPr/>
          <p:nvPr/>
        </p:nvSpPr>
        <p:spPr>
          <a:xfrm flipH="false" flipV="false" rot="0">
            <a:off x="5587698" y="3952319"/>
            <a:ext cx="1753516" cy="1753516"/>
          </a:xfrm>
          <a:custGeom>
            <a:avLst/>
            <a:gdLst/>
            <a:ahLst/>
            <a:cxnLst/>
            <a:rect r="r" b="b" t="t" l="l"/>
            <a:pathLst>
              <a:path h="1753516" w="1753516">
                <a:moveTo>
                  <a:pt x="0" y="0"/>
                </a:moveTo>
                <a:lnTo>
                  <a:pt x="1753516" y="0"/>
                </a:lnTo>
                <a:lnTo>
                  <a:pt x="1753516" y="1753517"/>
                </a:lnTo>
                <a:lnTo>
                  <a:pt x="0" y="1753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211469" y="6125217"/>
            <a:ext cx="13865063" cy="679450"/>
          </a:xfrm>
          <a:prstGeom prst="rect">
            <a:avLst/>
          </a:prstGeom>
        </p:spPr>
        <p:txBody>
          <a:bodyPr anchor="t" rtlCol="false" tIns="0" lIns="0" bIns="0" rIns="0">
            <a:spAutoFit/>
          </a:bodyPr>
          <a:lstStyle/>
          <a:p>
            <a:pPr algn="ctr">
              <a:lnSpc>
                <a:spcPts val="5599"/>
              </a:lnSpc>
              <a:spcBef>
                <a:spcPct val="0"/>
              </a:spcBef>
            </a:pPr>
            <a:r>
              <a:rPr lang="en-US" sz="3999" spc="79">
                <a:solidFill>
                  <a:srgbClr val="000000"/>
                </a:solidFill>
                <a:latin typeface="Gotham Bold"/>
              </a:rPr>
              <a:t>OPTIMIZING YOUR DAY, ONE PLANNER AT A TIME</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2271405" y="1294751"/>
            <a:ext cx="13745190" cy="1095375"/>
          </a:xfrm>
          <a:prstGeom prst="rect">
            <a:avLst/>
          </a:prstGeom>
        </p:spPr>
        <p:txBody>
          <a:bodyPr anchor="t" rtlCol="false" tIns="0" lIns="0" bIns="0" rIns="0">
            <a:spAutoFit/>
          </a:bodyPr>
          <a:lstStyle/>
          <a:p>
            <a:pPr algn="l">
              <a:lnSpc>
                <a:spcPts val="8625"/>
              </a:lnSpc>
            </a:pPr>
            <a:r>
              <a:rPr lang="en-US" sz="7500">
                <a:solidFill>
                  <a:srgbClr val="000000"/>
                </a:solidFill>
                <a:latin typeface="League Spartan"/>
              </a:rPr>
              <a:t>AREAS OF IMPROVEMENT: </a:t>
            </a:r>
          </a:p>
        </p:txBody>
      </p:sp>
      <p:sp>
        <p:nvSpPr>
          <p:cNvPr name="TextBox 3" id="3"/>
          <p:cNvSpPr txBox="true"/>
          <p:nvPr/>
        </p:nvSpPr>
        <p:spPr>
          <a:xfrm rot="0">
            <a:off x="1721248" y="3070018"/>
            <a:ext cx="14845505" cy="5450205"/>
          </a:xfrm>
          <a:prstGeom prst="rect">
            <a:avLst/>
          </a:prstGeom>
        </p:spPr>
        <p:txBody>
          <a:bodyPr anchor="t" rtlCol="false" tIns="0" lIns="0" bIns="0" rIns="0">
            <a:spAutoFit/>
          </a:bodyPr>
          <a:lstStyle/>
          <a:p>
            <a:pPr marL="626109" indent="-313054" lvl="1">
              <a:lnSpc>
                <a:spcPts val="3914"/>
              </a:lnSpc>
              <a:buFont typeface="Arial"/>
              <a:buChar char="•"/>
            </a:pPr>
            <a:r>
              <a:rPr lang="en-US" sz="2899" spc="347">
                <a:solidFill>
                  <a:srgbClr val="000000"/>
                </a:solidFill>
                <a:latin typeface="Roboto"/>
              </a:rPr>
              <a:t>INITIALLY PLANNED ON USING OPEN AI TO HELP GENERATE NEW ELEMENTS BASED ON CURRENT AND ACTIVE DATA ON THE WEB</a:t>
            </a:r>
          </a:p>
          <a:p>
            <a:pPr>
              <a:lnSpc>
                <a:spcPts val="3914"/>
              </a:lnSpc>
            </a:pPr>
          </a:p>
          <a:p>
            <a:pPr marL="1252218" indent="-417406" lvl="2">
              <a:lnSpc>
                <a:spcPts val="3914"/>
              </a:lnSpc>
              <a:buFont typeface="Arial"/>
              <a:buChar char="⚬"/>
            </a:pPr>
            <a:r>
              <a:rPr lang="en-US" sz="2899" spc="347">
                <a:solidFill>
                  <a:srgbClr val="000000"/>
                </a:solidFill>
                <a:latin typeface="Roboto"/>
              </a:rPr>
              <a:t>CREATES A DYNAMICALLY VARIABLE EXPERIENCE FOR THE USER</a:t>
            </a:r>
          </a:p>
          <a:p>
            <a:pPr>
              <a:lnSpc>
                <a:spcPts val="3914"/>
              </a:lnSpc>
            </a:pPr>
            <a:r>
              <a:rPr lang="en-US" sz="2899" spc="347">
                <a:solidFill>
                  <a:srgbClr val="000000"/>
                </a:solidFill>
                <a:latin typeface="Roboto"/>
              </a:rPr>
              <a:t> </a:t>
            </a:r>
          </a:p>
          <a:p>
            <a:pPr marL="626109" indent="-313054" lvl="1">
              <a:lnSpc>
                <a:spcPts val="3914"/>
              </a:lnSpc>
              <a:buFont typeface="Arial"/>
              <a:buChar char="•"/>
            </a:pPr>
            <a:r>
              <a:rPr lang="en-US" sz="2899" spc="347">
                <a:solidFill>
                  <a:srgbClr val="000000"/>
                </a:solidFill>
                <a:latin typeface="Roboto"/>
              </a:rPr>
              <a:t>PYTHON WAS THE BEST LANGUAGE AVAILABLE FOR THE CONTEXT OF THE PROJECT, HOWEVER ITS LIBRARIES REQUIRE STRICT AND SPECIFIC PARAMETERS MAKING IT DIFFICULT TO NAVIGATE </a:t>
            </a:r>
          </a:p>
          <a:p>
            <a:pPr>
              <a:lnSpc>
                <a:spcPts val="3914"/>
              </a:lnSpc>
            </a:pPr>
          </a:p>
          <a:p>
            <a:pPr algn="l" marL="626109" indent="-313054" lvl="1">
              <a:lnSpc>
                <a:spcPts val="3914"/>
              </a:lnSpc>
              <a:buFont typeface="Arial"/>
              <a:buChar char="•"/>
            </a:pPr>
            <a:r>
              <a:rPr lang="en-US" sz="2899" spc="347">
                <a:solidFill>
                  <a:srgbClr val="000000"/>
                </a:solidFill>
                <a:latin typeface="Roboto"/>
              </a:rPr>
              <a:t>THE INTERMEDIATE PHASE WAS CRUCIAL TO BRIDGING THE GAP BETWEEN THE INPUT AND EXPECTED OUTPUT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4197901" y="4066619"/>
            <a:ext cx="9892198" cy="1779113"/>
          </a:xfrm>
          <a:prstGeom prst="rect">
            <a:avLst/>
          </a:prstGeom>
        </p:spPr>
        <p:txBody>
          <a:bodyPr anchor="t" rtlCol="false" tIns="0" lIns="0" bIns="0" rIns="0">
            <a:spAutoFit/>
          </a:bodyPr>
          <a:lstStyle/>
          <a:p>
            <a:pPr algn="ctr" marL="0" indent="0" lvl="0">
              <a:lnSpc>
                <a:spcPts val="11201"/>
              </a:lnSpc>
              <a:spcBef>
                <a:spcPct val="0"/>
              </a:spcBef>
            </a:pPr>
            <a:r>
              <a:rPr lang="en-US" sz="12445" spc="-248">
                <a:solidFill>
                  <a:srgbClr val="92C1F0"/>
                </a:solidFill>
                <a:latin typeface="ITC Avant Garde Gothic Bold"/>
              </a:rPr>
              <a:t>    </a:t>
            </a:r>
            <a:r>
              <a:rPr lang="en-US" sz="12445" spc="-248">
                <a:solidFill>
                  <a:srgbClr val="000000"/>
                </a:solidFill>
                <a:latin typeface="ITC Avant Garde Gothic Bold"/>
              </a:rPr>
              <a:t>ptimus</a:t>
            </a:r>
          </a:p>
        </p:txBody>
      </p:sp>
      <p:sp>
        <p:nvSpPr>
          <p:cNvPr name="Freeform 3" id="3"/>
          <p:cNvSpPr/>
          <p:nvPr/>
        </p:nvSpPr>
        <p:spPr>
          <a:xfrm flipH="false" flipV="false" rot="0">
            <a:off x="5587698" y="3952319"/>
            <a:ext cx="1753516" cy="1753516"/>
          </a:xfrm>
          <a:custGeom>
            <a:avLst/>
            <a:gdLst/>
            <a:ahLst/>
            <a:cxnLst/>
            <a:rect r="r" b="b" t="t" l="l"/>
            <a:pathLst>
              <a:path h="1753516" w="1753516">
                <a:moveTo>
                  <a:pt x="0" y="0"/>
                </a:moveTo>
                <a:lnTo>
                  <a:pt x="1753516" y="0"/>
                </a:lnTo>
                <a:lnTo>
                  <a:pt x="1753516" y="1753517"/>
                </a:lnTo>
                <a:lnTo>
                  <a:pt x="0" y="175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11469" y="6125217"/>
            <a:ext cx="13865063" cy="679450"/>
          </a:xfrm>
          <a:prstGeom prst="rect">
            <a:avLst/>
          </a:prstGeom>
        </p:spPr>
        <p:txBody>
          <a:bodyPr anchor="t" rtlCol="false" tIns="0" lIns="0" bIns="0" rIns="0">
            <a:spAutoFit/>
          </a:bodyPr>
          <a:lstStyle/>
          <a:p>
            <a:pPr algn="ctr">
              <a:lnSpc>
                <a:spcPts val="5599"/>
              </a:lnSpc>
              <a:spcBef>
                <a:spcPct val="0"/>
              </a:spcBef>
            </a:pPr>
            <a:r>
              <a:rPr lang="en-US" sz="3999" spc="79">
                <a:solidFill>
                  <a:srgbClr val="000000"/>
                </a:solidFill>
                <a:latin typeface="Gotham Bold"/>
              </a:rPr>
              <a:t>PROGRAM IN REVIEW</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1028700" y="1143000"/>
            <a:ext cx="11954207" cy="1776494"/>
          </a:xfrm>
          <a:prstGeom prst="rect">
            <a:avLst/>
          </a:prstGeom>
        </p:spPr>
        <p:txBody>
          <a:bodyPr anchor="t" rtlCol="false" tIns="0" lIns="0" bIns="0" rIns="0">
            <a:spAutoFit/>
          </a:bodyPr>
          <a:lstStyle/>
          <a:p>
            <a:pPr algn="ctr" marL="0" indent="0" lvl="0">
              <a:lnSpc>
                <a:spcPts val="11201"/>
              </a:lnSpc>
              <a:spcBef>
                <a:spcPct val="0"/>
              </a:spcBef>
            </a:pPr>
            <a:r>
              <a:rPr lang="en-US" sz="12445" spc="-248">
                <a:solidFill>
                  <a:srgbClr val="000000"/>
                </a:solidFill>
                <a:latin typeface="ITC Avant Garde Gothic Bold"/>
              </a:rPr>
              <a:t>Meet the Team</a:t>
            </a:r>
          </a:p>
        </p:txBody>
      </p:sp>
      <p:sp>
        <p:nvSpPr>
          <p:cNvPr name="TextBox 3" id="3"/>
          <p:cNvSpPr txBox="true"/>
          <p:nvPr/>
        </p:nvSpPr>
        <p:spPr>
          <a:xfrm rot="0">
            <a:off x="1028700" y="3405187"/>
            <a:ext cx="15752267" cy="4138625"/>
          </a:xfrm>
          <a:prstGeom prst="rect">
            <a:avLst/>
          </a:prstGeom>
        </p:spPr>
        <p:txBody>
          <a:bodyPr anchor="t" rtlCol="false" tIns="0" lIns="0" bIns="0" rIns="0">
            <a:spAutoFit/>
          </a:bodyPr>
          <a:lstStyle/>
          <a:p>
            <a:pPr>
              <a:lnSpc>
                <a:spcPts val="6621"/>
              </a:lnSpc>
            </a:pPr>
            <a:r>
              <a:rPr lang="en-US" sz="4904" spc="588">
                <a:solidFill>
                  <a:srgbClr val="000000"/>
                </a:solidFill>
                <a:latin typeface="Roboto Bold"/>
              </a:rPr>
              <a:t>MALEK MEKAWI: </a:t>
            </a:r>
            <a:r>
              <a:rPr lang="en-US" sz="4904" spc="588">
                <a:solidFill>
                  <a:srgbClr val="000000"/>
                </a:solidFill>
                <a:latin typeface="Roboto"/>
              </a:rPr>
              <a:t>PROJECT MANAGER</a:t>
            </a:r>
          </a:p>
          <a:p>
            <a:pPr>
              <a:lnSpc>
                <a:spcPts val="6621"/>
              </a:lnSpc>
            </a:pPr>
            <a:r>
              <a:rPr lang="en-US" sz="4904" spc="588">
                <a:solidFill>
                  <a:srgbClr val="000000"/>
                </a:solidFill>
                <a:latin typeface="Roboto Bold"/>
              </a:rPr>
              <a:t>SULAYMAN SYED: </a:t>
            </a:r>
            <a:r>
              <a:rPr lang="en-US" sz="4904" spc="588">
                <a:solidFill>
                  <a:srgbClr val="000000"/>
                </a:solidFill>
                <a:latin typeface="Roboto"/>
              </a:rPr>
              <a:t>FRONTEND DEVELOPER </a:t>
            </a:r>
          </a:p>
          <a:p>
            <a:pPr>
              <a:lnSpc>
                <a:spcPts val="6621"/>
              </a:lnSpc>
            </a:pPr>
            <a:r>
              <a:rPr lang="en-US" sz="4904" spc="588">
                <a:solidFill>
                  <a:srgbClr val="000000"/>
                </a:solidFill>
                <a:latin typeface="Roboto Bold"/>
              </a:rPr>
              <a:t>AKIB SHAMSUDDIN: </a:t>
            </a:r>
            <a:r>
              <a:rPr lang="en-US" sz="4904" spc="588">
                <a:solidFill>
                  <a:srgbClr val="000000"/>
                </a:solidFill>
                <a:latin typeface="Roboto"/>
              </a:rPr>
              <a:t>BACKEND DEVELOPER </a:t>
            </a:r>
          </a:p>
          <a:p>
            <a:pPr algn="l">
              <a:lnSpc>
                <a:spcPts val="6621"/>
              </a:lnSpc>
            </a:pPr>
            <a:r>
              <a:rPr lang="en-US" sz="4904" spc="588">
                <a:solidFill>
                  <a:srgbClr val="000000"/>
                </a:solidFill>
                <a:latin typeface="Roboto Bold"/>
              </a:rPr>
              <a:t>JATHUSHAN KRISHNAMOHAN: </a:t>
            </a:r>
            <a:r>
              <a:rPr lang="en-US" sz="4904" spc="588">
                <a:solidFill>
                  <a:srgbClr val="000000"/>
                </a:solidFill>
                <a:latin typeface="Roboto"/>
              </a:rPr>
              <a:t>FULL-STACK DEVELOPER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2981153" y="2668345"/>
            <a:ext cx="4278147" cy="4114800"/>
          </a:xfrm>
          <a:custGeom>
            <a:avLst/>
            <a:gdLst/>
            <a:ahLst/>
            <a:cxnLst/>
            <a:rect r="r" b="b" t="t" l="l"/>
            <a:pathLst>
              <a:path h="4114800" w="4278147">
                <a:moveTo>
                  <a:pt x="0" y="0"/>
                </a:moveTo>
                <a:lnTo>
                  <a:pt x="4278147" y="0"/>
                </a:lnTo>
                <a:lnTo>
                  <a:pt x="42781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8589868" y="5794450"/>
            <a:ext cx="4161975" cy="3774900"/>
          </a:xfrm>
          <a:custGeom>
            <a:avLst/>
            <a:gdLst/>
            <a:ahLst/>
            <a:cxnLst/>
            <a:rect r="r" b="b" t="t" l="l"/>
            <a:pathLst>
              <a:path h="3774900" w="4161975">
                <a:moveTo>
                  <a:pt x="0" y="0"/>
                </a:moveTo>
                <a:lnTo>
                  <a:pt x="4161975" y="0"/>
                </a:lnTo>
                <a:lnTo>
                  <a:pt x="4161975" y="3774900"/>
                </a:lnTo>
                <a:lnTo>
                  <a:pt x="0" y="37749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1066800"/>
            <a:ext cx="13197695" cy="1095375"/>
          </a:xfrm>
          <a:prstGeom prst="rect">
            <a:avLst/>
          </a:prstGeom>
        </p:spPr>
        <p:txBody>
          <a:bodyPr anchor="t" rtlCol="false" tIns="0" lIns="0" bIns="0" rIns="0">
            <a:spAutoFit/>
          </a:bodyPr>
          <a:lstStyle/>
          <a:p>
            <a:pPr algn="l">
              <a:lnSpc>
                <a:spcPts val="8625"/>
              </a:lnSpc>
            </a:pPr>
            <a:r>
              <a:rPr lang="en-US" sz="7500">
                <a:solidFill>
                  <a:srgbClr val="000000"/>
                </a:solidFill>
                <a:latin typeface="League Spartan"/>
              </a:rPr>
              <a:t>TO THE POINT PLANNING:</a:t>
            </a:r>
          </a:p>
        </p:txBody>
      </p:sp>
      <p:sp>
        <p:nvSpPr>
          <p:cNvPr name="TextBox 5" id="5"/>
          <p:cNvSpPr txBox="true"/>
          <p:nvPr/>
        </p:nvSpPr>
        <p:spPr>
          <a:xfrm rot="0">
            <a:off x="1028700" y="2554045"/>
            <a:ext cx="6295054" cy="520065"/>
          </a:xfrm>
          <a:prstGeom prst="rect">
            <a:avLst/>
          </a:prstGeom>
        </p:spPr>
        <p:txBody>
          <a:bodyPr anchor="t" rtlCol="false" tIns="0" lIns="0" bIns="0" rIns="0">
            <a:spAutoFit/>
          </a:bodyPr>
          <a:lstStyle/>
          <a:p>
            <a:pPr algn="l">
              <a:lnSpc>
                <a:spcPts val="3645"/>
              </a:lnSpc>
            </a:pPr>
            <a:r>
              <a:rPr lang="en-US" sz="2700" spc="324">
                <a:solidFill>
                  <a:srgbClr val="000000"/>
                </a:solidFill>
                <a:latin typeface="Cooper Hewitt Bold"/>
              </a:rPr>
              <a:t>ORGANIZE YOUR DAILY LIFE</a:t>
            </a:r>
          </a:p>
        </p:txBody>
      </p:sp>
      <p:sp>
        <p:nvSpPr>
          <p:cNvPr name="TextBox 6" id="6"/>
          <p:cNvSpPr txBox="true"/>
          <p:nvPr/>
        </p:nvSpPr>
        <p:spPr>
          <a:xfrm rot="0">
            <a:off x="1028700" y="3464635"/>
            <a:ext cx="6295054" cy="520065"/>
          </a:xfrm>
          <a:prstGeom prst="rect">
            <a:avLst/>
          </a:prstGeom>
        </p:spPr>
        <p:txBody>
          <a:bodyPr anchor="t" rtlCol="false" tIns="0" lIns="0" bIns="0" rIns="0">
            <a:spAutoFit/>
          </a:bodyPr>
          <a:lstStyle/>
          <a:p>
            <a:pPr algn="l">
              <a:lnSpc>
                <a:spcPts val="3645"/>
              </a:lnSpc>
            </a:pPr>
            <a:r>
              <a:rPr lang="en-US" sz="2700" spc="324">
                <a:solidFill>
                  <a:srgbClr val="000000"/>
                </a:solidFill>
                <a:latin typeface="Cooper Hewitt Bold"/>
              </a:rPr>
              <a:t>MOTIVATE AND REAFFIRM</a:t>
            </a:r>
          </a:p>
        </p:txBody>
      </p:sp>
      <p:sp>
        <p:nvSpPr>
          <p:cNvPr name="TextBox 7" id="7"/>
          <p:cNvSpPr txBox="true"/>
          <p:nvPr/>
        </p:nvSpPr>
        <p:spPr>
          <a:xfrm rot="0">
            <a:off x="1028700" y="4369510"/>
            <a:ext cx="7277880" cy="520065"/>
          </a:xfrm>
          <a:prstGeom prst="rect">
            <a:avLst/>
          </a:prstGeom>
        </p:spPr>
        <p:txBody>
          <a:bodyPr anchor="t" rtlCol="false" tIns="0" lIns="0" bIns="0" rIns="0">
            <a:spAutoFit/>
          </a:bodyPr>
          <a:lstStyle/>
          <a:p>
            <a:pPr algn="l">
              <a:lnSpc>
                <a:spcPts val="3645"/>
              </a:lnSpc>
            </a:pPr>
            <a:r>
              <a:rPr lang="en-US" sz="2700" spc="324">
                <a:solidFill>
                  <a:srgbClr val="000000"/>
                </a:solidFill>
                <a:latin typeface="Cooper Hewitt Bold"/>
              </a:rPr>
              <a:t>KEEP YOURSELF BUSY </a:t>
            </a:r>
            <a:r>
              <a:rPr lang="en-US" sz="2700" spc="324">
                <a:solidFill>
                  <a:srgbClr val="000000"/>
                </a:solidFill>
                <a:latin typeface="Cooper Hewitt Bold Italics"/>
              </a:rPr>
              <a:t>AND </a:t>
            </a:r>
            <a:r>
              <a:rPr lang="en-US" sz="2700" spc="324">
                <a:solidFill>
                  <a:srgbClr val="000000"/>
                </a:solidFill>
                <a:latin typeface="Cooper Hewitt Bold"/>
              </a:rPr>
              <a:t>HEALTHY</a:t>
            </a:r>
          </a:p>
        </p:txBody>
      </p:sp>
      <p:sp>
        <p:nvSpPr>
          <p:cNvPr name="TextBox 8" id="8"/>
          <p:cNvSpPr txBox="true"/>
          <p:nvPr/>
        </p:nvSpPr>
        <p:spPr>
          <a:xfrm rot="0">
            <a:off x="1028700" y="5274385"/>
            <a:ext cx="7857219" cy="520065"/>
          </a:xfrm>
          <a:prstGeom prst="rect">
            <a:avLst/>
          </a:prstGeom>
        </p:spPr>
        <p:txBody>
          <a:bodyPr anchor="t" rtlCol="false" tIns="0" lIns="0" bIns="0" rIns="0">
            <a:spAutoFit/>
          </a:bodyPr>
          <a:lstStyle/>
          <a:p>
            <a:pPr algn="l">
              <a:lnSpc>
                <a:spcPts val="3645"/>
              </a:lnSpc>
            </a:pPr>
            <a:r>
              <a:rPr lang="en-US" sz="2700" spc="324">
                <a:solidFill>
                  <a:srgbClr val="000000"/>
                </a:solidFill>
                <a:latin typeface="Cooper Hewitt Bold"/>
              </a:rPr>
              <a:t>TAKE ADVANTAGE OF THE LITTLE THINGS</a:t>
            </a:r>
          </a:p>
        </p:txBody>
      </p:sp>
      <p:sp>
        <p:nvSpPr>
          <p:cNvPr name="TextBox 9" id="9"/>
          <p:cNvSpPr txBox="true"/>
          <p:nvPr/>
        </p:nvSpPr>
        <p:spPr>
          <a:xfrm rot="0">
            <a:off x="1028700" y="6179260"/>
            <a:ext cx="6295054" cy="520065"/>
          </a:xfrm>
          <a:prstGeom prst="rect">
            <a:avLst/>
          </a:prstGeom>
        </p:spPr>
        <p:txBody>
          <a:bodyPr anchor="t" rtlCol="false" tIns="0" lIns="0" bIns="0" rIns="0">
            <a:spAutoFit/>
          </a:bodyPr>
          <a:lstStyle/>
          <a:p>
            <a:pPr algn="l">
              <a:lnSpc>
                <a:spcPts val="3645"/>
              </a:lnSpc>
            </a:pPr>
            <a:r>
              <a:rPr lang="en-US" sz="2700" spc="324">
                <a:solidFill>
                  <a:srgbClr val="000000"/>
                </a:solidFill>
                <a:latin typeface="Cooper Hewitt Bold"/>
              </a:rPr>
              <a:t>FOCUS ON WHAT MATTERS</a:t>
            </a:r>
          </a:p>
        </p:txBody>
      </p:sp>
      <p:sp>
        <p:nvSpPr>
          <p:cNvPr name="TextBox 10" id="10"/>
          <p:cNvSpPr txBox="true"/>
          <p:nvPr/>
        </p:nvSpPr>
        <p:spPr>
          <a:xfrm rot="0">
            <a:off x="1028700" y="7084135"/>
            <a:ext cx="7277880" cy="520065"/>
          </a:xfrm>
          <a:prstGeom prst="rect">
            <a:avLst/>
          </a:prstGeom>
        </p:spPr>
        <p:txBody>
          <a:bodyPr anchor="t" rtlCol="false" tIns="0" lIns="0" bIns="0" rIns="0">
            <a:spAutoFit/>
          </a:bodyPr>
          <a:lstStyle/>
          <a:p>
            <a:pPr algn="l">
              <a:lnSpc>
                <a:spcPts val="3645"/>
              </a:lnSpc>
            </a:pPr>
            <a:r>
              <a:rPr lang="en-US" sz="2700" spc="324">
                <a:solidFill>
                  <a:srgbClr val="000000"/>
                </a:solidFill>
                <a:latin typeface="Cooper Hewitt Bold"/>
              </a:rPr>
              <a:t>PRIORITIZE WHAT MATTERS, TO YOU</a:t>
            </a:r>
          </a:p>
        </p:txBody>
      </p:sp>
      <p:sp>
        <p:nvSpPr>
          <p:cNvPr name="TextBox 11" id="11"/>
          <p:cNvSpPr txBox="true"/>
          <p:nvPr/>
        </p:nvSpPr>
        <p:spPr>
          <a:xfrm rot="0">
            <a:off x="1028700" y="8893885"/>
            <a:ext cx="6295054" cy="520065"/>
          </a:xfrm>
          <a:prstGeom prst="rect">
            <a:avLst/>
          </a:prstGeom>
        </p:spPr>
        <p:txBody>
          <a:bodyPr anchor="t" rtlCol="false" tIns="0" lIns="0" bIns="0" rIns="0">
            <a:spAutoFit/>
          </a:bodyPr>
          <a:lstStyle/>
          <a:p>
            <a:pPr algn="l">
              <a:lnSpc>
                <a:spcPts val="3645"/>
              </a:lnSpc>
            </a:pPr>
            <a:r>
              <a:rPr lang="en-US" sz="2700" spc="324">
                <a:solidFill>
                  <a:srgbClr val="000000"/>
                </a:solidFill>
                <a:latin typeface="Cooper Hewitt Bold"/>
              </a:rPr>
              <a:t>PLAN AHEAD</a:t>
            </a:r>
          </a:p>
        </p:txBody>
      </p:sp>
      <p:sp>
        <p:nvSpPr>
          <p:cNvPr name="TextBox 12" id="12"/>
          <p:cNvSpPr txBox="true"/>
          <p:nvPr/>
        </p:nvSpPr>
        <p:spPr>
          <a:xfrm rot="0">
            <a:off x="1028700" y="7994725"/>
            <a:ext cx="6295054" cy="520065"/>
          </a:xfrm>
          <a:prstGeom prst="rect">
            <a:avLst/>
          </a:prstGeom>
        </p:spPr>
        <p:txBody>
          <a:bodyPr anchor="t" rtlCol="false" tIns="0" lIns="0" bIns="0" rIns="0">
            <a:spAutoFit/>
          </a:bodyPr>
          <a:lstStyle/>
          <a:p>
            <a:pPr algn="l">
              <a:lnSpc>
                <a:spcPts val="3645"/>
              </a:lnSpc>
            </a:pPr>
            <a:r>
              <a:rPr lang="en-US" sz="2700" spc="324">
                <a:solidFill>
                  <a:srgbClr val="000000"/>
                </a:solidFill>
                <a:latin typeface="Cooper Hewitt Bold"/>
              </a:rPr>
              <a:t>STAY ON TOP OF EVERYTHING</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1028700" y="1425478"/>
            <a:ext cx="13197695" cy="1095375"/>
          </a:xfrm>
          <a:prstGeom prst="rect">
            <a:avLst/>
          </a:prstGeom>
        </p:spPr>
        <p:txBody>
          <a:bodyPr anchor="t" rtlCol="false" tIns="0" lIns="0" bIns="0" rIns="0">
            <a:spAutoFit/>
          </a:bodyPr>
          <a:lstStyle/>
          <a:p>
            <a:pPr algn="l">
              <a:lnSpc>
                <a:spcPts val="8625"/>
              </a:lnSpc>
            </a:pPr>
            <a:r>
              <a:rPr lang="en-US" sz="7500">
                <a:solidFill>
                  <a:srgbClr val="000000"/>
                </a:solidFill>
                <a:latin typeface="League Spartan"/>
              </a:rPr>
              <a:t>THE DESIGN PROCESS:</a:t>
            </a:r>
          </a:p>
        </p:txBody>
      </p:sp>
      <p:sp>
        <p:nvSpPr>
          <p:cNvPr name="TextBox 3" id="3"/>
          <p:cNvSpPr txBox="true"/>
          <p:nvPr/>
        </p:nvSpPr>
        <p:spPr>
          <a:xfrm rot="0">
            <a:off x="1028700" y="3101200"/>
            <a:ext cx="15842041" cy="910590"/>
          </a:xfrm>
          <a:prstGeom prst="rect">
            <a:avLst/>
          </a:prstGeom>
        </p:spPr>
        <p:txBody>
          <a:bodyPr anchor="t" rtlCol="false" tIns="0" lIns="0" bIns="0" rIns="0">
            <a:spAutoFit/>
          </a:bodyPr>
          <a:lstStyle/>
          <a:p>
            <a:pPr algn="l">
              <a:lnSpc>
                <a:spcPts val="3645"/>
              </a:lnSpc>
            </a:pPr>
            <a:r>
              <a:rPr lang="en-US" sz="2700" spc="324">
                <a:solidFill>
                  <a:srgbClr val="000000"/>
                </a:solidFill>
                <a:latin typeface="Roboto Bold"/>
              </a:rPr>
              <a:t>ASK: </a:t>
            </a:r>
            <a:r>
              <a:rPr lang="en-US" sz="2700" spc="324">
                <a:solidFill>
                  <a:srgbClr val="000000"/>
                </a:solidFill>
                <a:latin typeface="Roboto"/>
              </a:rPr>
              <a:t>DEVELOP AN APPLICATION CAPABLE OF TAKING IN EVENTS FROM THE USER AND DISPLAYING THE SCHEDULE IN AN EASY-TO-READ AND AESTHETIC FASHION </a:t>
            </a:r>
          </a:p>
        </p:txBody>
      </p:sp>
      <p:sp>
        <p:nvSpPr>
          <p:cNvPr name="TextBox 4" id="4"/>
          <p:cNvSpPr txBox="true"/>
          <p:nvPr/>
        </p:nvSpPr>
        <p:spPr>
          <a:xfrm rot="0">
            <a:off x="1028700" y="4914550"/>
            <a:ext cx="15842041" cy="1367790"/>
          </a:xfrm>
          <a:prstGeom prst="rect">
            <a:avLst/>
          </a:prstGeom>
        </p:spPr>
        <p:txBody>
          <a:bodyPr anchor="t" rtlCol="false" tIns="0" lIns="0" bIns="0" rIns="0">
            <a:spAutoFit/>
          </a:bodyPr>
          <a:lstStyle/>
          <a:p>
            <a:pPr algn="l">
              <a:lnSpc>
                <a:spcPts val="3645"/>
              </a:lnSpc>
            </a:pPr>
            <a:r>
              <a:rPr lang="en-US" sz="2700" spc="324">
                <a:solidFill>
                  <a:srgbClr val="000000"/>
                </a:solidFill>
                <a:latin typeface="Roboto Bold"/>
              </a:rPr>
              <a:t>RESEARCH: </a:t>
            </a:r>
            <a:r>
              <a:rPr lang="en-US" sz="2700" spc="324">
                <a:solidFill>
                  <a:srgbClr val="000000"/>
                </a:solidFill>
                <a:latin typeface="Roboto"/>
              </a:rPr>
              <a:t>PLANNING AHEAD AND ORGANIZING YOUR DAY TO DAY TASKS CAN BE STRESSFUL, OPTIMUS WORKS TO STREAMLINE THE DREADED PROCESS WHILE PROMOTING HEALTHY HABITS</a:t>
            </a:r>
          </a:p>
        </p:txBody>
      </p:sp>
      <p:sp>
        <p:nvSpPr>
          <p:cNvPr name="TextBox 5" id="5"/>
          <p:cNvSpPr txBox="true"/>
          <p:nvPr/>
        </p:nvSpPr>
        <p:spPr>
          <a:xfrm rot="0">
            <a:off x="1028700" y="7185100"/>
            <a:ext cx="15842041" cy="1824990"/>
          </a:xfrm>
          <a:prstGeom prst="rect">
            <a:avLst/>
          </a:prstGeom>
        </p:spPr>
        <p:txBody>
          <a:bodyPr anchor="t" rtlCol="false" tIns="0" lIns="0" bIns="0" rIns="0">
            <a:spAutoFit/>
          </a:bodyPr>
          <a:lstStyle/>
          <a:p>
            <a:pPr algn="l">
              <a:lnSpc>
                <a:spcPts val="3645"/>
              </a:lnSpc>
            </a:pPr>
            <a:r>
              <a:rPr lang="en-US" sz="2700" spc="324">
                <a:solidFill>
                  <a:srgbClr val="000000"/>
                </a:solidFill>
                <a:latin typeface="Roboto Bold"/>
              </a:rPr>
              <a:t>IMAGINE: </a:t>
            </a:r>
            <a:r>
              <a:rPr lang="en-US" sz="2700" spc="324">
                <a:solidFill>
                  <a:srgbClr val="000000"/>
                </a:solidFill>
                <a:latin typeface="Roboto"/>
              </a:rPr>
              <a:t>EVERYDAY PLANNING MADE EASY WITH DAILY AFFIRMATIONS AND SUGGESTED ACTIVITIES. OPTIMUS IS DEDICATED TO BEING YOUR ONE-STOP SHOP TO ALL THINGS PLANNING. WITH OPTIMUS, TRUST THAT YOUR LIFE IS ACCESSIBLE AT THE TOUCH OF YOUR FINGERTIPS. </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838569" y="1226871"/>
            <a:ext cx="16610863" cy="1005205"/>
          </a:xfrm>
          <a:prstGeom prst="rect">
            <a:avLst/>
          </a:prstGeom>
        </p:spPr>
        <p:txBody>
          <a:bodyPr anchor="t" rtlCol="false" tIns="0" lIns="0" bIns="0" rIns="0">
            <a:spAutoFit/>
          </a:bodyPr>
          <a:lstStyle/>
          <a:p>
            <a:pPr algn="l">
              <a:lnSpc>
                <a:spcPts val="7820"/>
              </a:lnSpc>
            </a:pPr>
            <a:r>
              <a:rPr lang="en-US" sz="6800">
                <a:solidFill>
                  <a:srgbClr val="000000"/>
                </a:solidFill>
                <a:latin typeface="League Spartan"/>
              </a:rPr>
              <a:t>THE DESIGN PROCESS - PLANNING:</a:t>
            </a:r>
          </a:p>
        </p:txBody>
      </p:sp>
      <p:sp>
        <p:nvSpPr>
          <p:cNvPr name="TextBox 3" id="3"/>
          <p:cNvSpPr txBox="true"/>
          <p:nvPr/>
        </p:nvSpPr>
        <p:spPr>
          <a:xfrm rot="0">
            <a:off x="411079" y="2604900"/>
            <a:ext cx="17465842" cy="7277100"/>
          </a:xfrm>
          <a:prstGeom prst="rect">
            <a:avLst/>
          </a:prstGeom>
        </p:spPr>
        <p:txBody>
          <a:bodyPr anchor="t" rtlCol="false" tIns="0" lIns="0" bIns="0" rIns="0">
            <a:spAutoFit/>
          </a:bodyPr>
          <a:lstStyle/>
          <a:p>
            <a:pPr>
              <a:lnSpc>
                <a:spcPts val="3375"/>
              </a:lnSpc>
            </a:pPr>
            <a:r>
              <a:rPr lang="en-US" sz="2500" spc="300">
                <a:solidFill>
                  <a:srgbClr val="000000"/>
                </a:solidFill>
                <a:latin typeface="Roboto Bold"/>
              </a:rPr>
              <a:t>PHASE ONE - THE USER: </a:t>
            </a:r>
            <a:r>
              <a:rPr lang="en-US" sz="2500" spc="300">
                <a:solidFill>
                  <a:srgbClr val="000000"/>
                </a:solidFill>
                <a:latin typeface="Roboto"/>
              </a:rPr>
              <a:t>USING PYTHON, AN EVENTS CLASS WAS CREATED THAT UTILIZES A CONSTRUCTOR TO TAKE IN KEY INFORMATION. EACH INDIVIDUAL ATTRIBUTE OF AN EVENT IS PROCESSED BY THE CLASS TO AVOID CONFLICTS AND ERRORS IN SCHEDULING </a:t>
            </a:r>
          </a:p>
          <a:p>
            <a:pPr>
              <a:lnSpc>
                <a:spcPts val="3375"/>
              </a:lnSpc>
            </a:pPr>
          </a:p>
          <a:p>
            <a:pPr>
              <a:lnSpc>
                <a:spcPts val="3375"/>
              </a:lnSpc>
            </a:pPr>
            <a:r>
              <a:rPr lang="en-US" sz="2500" spc="300">
                <a:solidFill>
                  <a:srgbClr val="000000"/>
                </a:solidFill>
                <a:latin typeface="Roboto"/>
              </a:rPr>
              <a:t>THE CLASS PRIORITIZES EFFICIENCY WHERE IT MATTERS WHILE PROMOTING UTILITY, UNIVERSALITY, AND APPLICABILITY  </a:t>
            </a:r>
          </a:p>
          <a:p>
            <a:pPr>
              <a:lnSpc>
                <a:spcPts val="3375"/>
              </a:lnSpc>
            </a:pPr>
          </a:p>
          <a:p>
            <a:pPr>
              <a:lnSpc>
                <a:spcPts val="3375"/>
              </a:lnSpc>
            </a:pPr>
            <a:r>
              <a:rPr lang="en-US" sz="2500" spc="300">
                <a:solidFill>
                  <a:srgbClr val="000000"/>
                </a:solidFill>
                <a:latin typeface="Roboto Bold"/>
              </a:rPr>
              <a:t>INTERMEDIATE PHASE: </a:t>
            </a:r>
            <a:r>
              <a:rPr lang="en-US" sz="2500" spc="300">
                <a:solidFill>
                  <a:srgbClr val="000000"/>
                </a:solidFill>
                <a:latin typeface="Roboto"/>
              </a:rPr>
              <a:t>THE CLASS MEMBERS ARE CONVERTED INTO A LIST AND CONVERTED VIA A UNIQUE ALGORITHM THAT GRAPHICALLY OUTPUTS THE SCHEDULE </a:t>
            </a:r>
          </a:p>
          <a:p>
            <a:pPr>
              <a:lnSpc>
                <a:spcPts val="3375"/>
              </a:lnSpc>
            </a:pPr>
          </a:p>
          <a:p>
            <a:pPr>
              <a:lnSpc>
                <a:spcPts val="3375"/>
              </a:lnSpc>
            </a:pPr>
            <a:r>
              <a:rPr lang="en-US" sz="2500" spc="300">
                <a:solidFill>
                  <a:srgbClr val="000000"/>
                </a:solidFill>
                <a:latin typeface="Roboto"/>
              </a:rPr>
              <a:t>THE PLOTLOI LIBRARY IS RESPONSIBLE FOR PROCESSING DATA FRAMES TO CREATE GRAPHS</a:t>
            </a:r>
          </a:p>
          <a:p>
            <a:pPr>
              <a:lnSpc>
                <a:spcPts val="3375"/>
              </a:lnSpc>
            </a:pPr>
          </a:p>
          <a:p>
            <a:pPr>
              <a:lnSpc>
                <a:spcPts val="3375"/>
              </a:lnSpc>
            </a:pPr>
            <a:r>
              <a:rPr lang="en-US" sz="2500" spc="300">
                <a:solidFill>
                  <a:srgbClr val="000000"/>
                </a:solidFill>
                <a:latin typeface="Roboto Bold"/>
              </a:rPr>
              <a:t>PHASE TWO - THE OUTPUT:</a:t>
            </a:r>
            <a:r>
              <a:rPr lang="en-US" sz="2500" spc="300">
                <a:solidFill>
                  <a:srgbClr val="000000"/>
                </a:solidFill>
                <a:latin typeface="Roboto"/>
              </a:rPr>
              <a:t> USING THE STREAMLIT LIBRARY, A UI IS CREATED TAKING ADVANTAGE OF THE LOTTIE ANIMATIONS. THE USER INPUT IS PASSED TO A SORTED LIST THAT OUTPUTS THE DATA IN AN ORGANIZED AND ACCESSIBLE MANNER. THE PANDAS LIBRARY IS KEY TO OPTIMIZING THE PROGRAM </a:t>
            </a:r>
          </a:p>
          <a:p>
            <a:pPr algn="l">
              <a:lnSpc>
                <a:spcPts val="3375"/>
              </a:lnSpc>
            </a:pPr>
            <a:r>
              <a:rPr lang="en-US" sz="2500" spc="300">
                <a:solidFill>
                  <a:srgbClr val="000000"/>
                </a:solidFill>
                <a:latin typeface="Roboto"/>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2289811" y="2558416"/>
            <a:ext cx="13708378" cy="7019832"/>
          </a:xfrm>
          <a:custGeom>
            <a:avLst/>
            <a:gdLst/>
            <a:ahLst/>
            <a:cxnLst/>
            <a:rect r="r" b="b" t="t" l="l"/>
            <a:pathLst>
              <a:path h="7019832" w="13708378">
                <a:moveTo>
                  <a:pt x="0" y="0"/>
                </a:moveTo>
                <a:lnTo>
                  <a:pt x="13708378" y="0"/>
                </a:lnTo>
                <a:lnTo>
                  <a:pt x="13708378" y="7019832"/>
                </a:lnTo>
                <a:lnTo>
                  <a:pt x="0" y="7019832"/>
                </a:lnTo>
                <a:lnTo>
                  <a:pt x="0" y="0"/>
                </a:lnTo>
                <a:close/>
              </a:path>
            </a:pathLst>
          </a:custGeom>
          <a:blipFill>
            <a:blip r:embed="rId3"/>
            <a:stretch>
              <a:fillRect l="0" t="0" r="0" b="0"/>
            </a:stretch>
          </a:blipFill>
          <a:ln w="95250" cap="sq">
            <a:solidFill>
              <a:srgbClr val="5E6574"/>
            </a:solidFill>
            <a:prstDash val="solid"/>
            <a:miter/>
          </a:ln>
        </p:spPr>
      </p:sp>
      <p:sp>
        <p:nvSpPr>
          <p:cNvPr name="TextBox 3" id="3"/>
          <p:cNvSpPr txBox="true"/>
          <p:nvPr/>
        </p:nvSpPr>
        <p:spPr>
          <a:xfrm rot="0">
            <a:off x="1028700" y="1284774"/>
            <a:ext cx="16610863" cy="1005205"/>
          </a:xfrm>
          <a:prstGeom prst="rect">
            <a:avLst/>
          </a:prstGeom>
        </p:spPr>
        <p:txBody>
          <a:bodyPr anchor="t" rtlCol="false" tIns="0" lIns="0" bIns="0" rIns="0">
            <a:spAutoFit/>
          </a:bodyPr>
          <a:lstStyle/>
          <a:p>
            <a:pPr algn="l">
              <a:lnSpc>
                <a:spcPts val="7820"/>
              </a:lnSpc>
            </a:pPr>
            <a:r>
              <a:rPr lang="en-US" sz="6800">
                <a:solidFill>
                  <a:srgbClr val="000000"/>
                </a:solidFill>
                <a:latin typeface="League Spartan"/>
              </a:rPr>
              <a:t>THE DESIGN PROCESS - PROTOTYPE: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598788" y="2701413"/>
            <a:ext cx="11090423" cy="6953243"/>
          </a:xfrm>
          <a:custGeom>
            <a:avLst/>
            <a:gdLst/>
            <a:ahLst/>
            <a:cxnLst/>
            <a:rect r="r" b="b" t="t" l="l"/>
            <a:pathLst>
              <a:path h="6953243" w="11090423">
                <a:moveTo>
                  <a:pt x="0" y="0"/>
                </a:moveTo>
                <a:lnTo>
                  <a:pt x="11090424" y="0"/>
                </a:lnTo>
                <a:lnTo>
                  <a:pt x="11090424" y="6953244"/>
                </a:lnTo>
                <a:lnTo>
                  <a:pt x="0" y="6953244"/>
                </a:lnTo>
                <a:lnTo>
                  <a:pt x="0" y="0"/>
                </a:lnTo>
                <a:close/>
              </a:path>
            </a:pathLst>
          </a:custGeom>
          <a:blipFill>
            <a:blip r:embed="rId3"/>
            <a:stretch>
              <a:fillRect l="0" t="0" r="0" b="0"/>
            </a:stretch>
          </a:blipFill>
          <a:ln w="95250" cap="sq">
            <a:solidFill>
              <a:srgbClr val="5E6574"/>
            </a:solidFill>
            <a:prstDash val="solid"/>
            <a:miter/>
          </a:ln>
        </p:spPr>
      </p:sp>
      <p:sp>
        <p:nvSpPr>
          <p:cNvPr name="TextBox 3" id="3"/>
          <p:cNvSpPr txBox="true"/>
          <p:nvPr/>
        </p:nvSpPr>
        <p:spPr>
          <a:xfrm rot="0">
            <a:off x="1028700" y="1284774"/>
            <a:ext cx="16610863" cy="1005205"/>
          </a:xfrm>
          <a:prstGeom prst="rect">
            <a:avLst/>
          </a:prstGeom>
        </p:spPr>
        <p:txBody>
          <a:bodyPr anchor="t" rtlCol="false" tIns="0" lIns="0" bIns="0" rIns="0">
            <a:spAutoFit/>
          </a:bodyPr>
          <a:lstStyle/>
          <a:p>
            <a:pPr algn="l">
              <a:lnSpc>
                <a:spcPts val="7820"/>
              </a:lnSpc>
            </a:pPr>
            <a:r>
              <a:rPr lang="en-US" sz="6800">
                <a:solidFill>
                  <a:srgbClr val="000000"/>
                </a:solidFill>
                <a:latin typeface="League Spartan"/>
              </a:rPr>
              <a:t>THE DESIGN PROCESS - PROTOTYPE: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248594" y="2601051"/>
            <a:ext cx="4005812" cy="6987410"/>
          </a:xfrm>
          <a:custGeom>
            <a:avLst/>
            <a:gdLst/>
            <a:ahLst/>
            <a:cxnLst/>
            <a:rect r="r" b="b" t="t" l="l"/>
            <a:pathLst>
              <a:path h="6987410" w="4005812">
                <a:moveTo>
                  <a:pt x="0" y="0"/>
                </a:moveTo>
                <a:lnTo>
                  <a:pt x="4005812" y="0"/>
                </a:lnTo>
                <a:lnTo>
                  <a:pt x="4005812" y="6987410"/>
                </a:lnTo>
                <a:lnTo>
                  <a:pt x="0" y="6987410"/>
                </a:lnTo>
                <a:lnTo>
                  <a:pt x="0" y="0"/>
                </a:lnTo>
                <a:close/>
              </a:path>
            </a:pathLst>
          </a:custGeom>
          <a:blipFill>
            <a:blip r:embed="rId3"/>
            <a:stretch>
              <a:fillRect l="0" t="0" r="0" b="0"/>
            </a:stretch>
          </a:blipFill>
          <a:ln w="95250" cap="sq">
            <a:solidFill>
              <a:srgbClr val="5E6574"/>
            </a:solidFill>
            <a:prstDash val="solid"/>
            <a:miter/>
          </a:ln>
        </p:spPr>
      </p:sp>
      <p:sp>
        <p:nvSpPr>
          <p:cNvPr name="Freeform 3" id="3"/>
          <p:cNvSpPr/>
          <p:nvPr/>
        </p:nvSpPr>
        <p:spPr>
          <a:xfrm flipH="false" flipV="false" rot="0">
            <a:off x="5624707" y="2601051"/>
            <a:ext cx="11634593" cy="6987410"/>
          </a:xfrm>
          <a:custGeom>
            <a:avLst/>
            <a:gdLst/>
            <a:ahLst/>
            <a:cxnLst/>
            <a:rect r="r" b="b" t="t" l="l"/>
            <a:pathLst>
              <a:path h="6987410" w="11634593">
                <a:moveTo>
                  <a:pt x="0" y="0"/>
                </a:moveTo>
                <a:lnTo>
                  <a:pt x="11634593" y="0"/>
                </a:lnTo>
                <a:lnTo>
                  <a:pt x="11634593" y="6987410"/>
                </a:lnTo>
                <a:lnTo>
                  <a:pt x="0" y="6987410"/>
                </a:lnTo>
                <a:lnTo>
                  <a:pt x="0" y="0"/>
                </a:lnTo>
                <a:close/>
              </a:path>
            </a:pathLst>
          </a:custGeom>
          <a:blipFill>
            <a:blip r:embed="rId4"/>
            <a:stretch>
              <a:fillRect l="0" t="0" r="0" b="0"/>
            </a:stretch>
          </a:blipFill>
          <a:ln w="95250" cap="sq">
            <a:solidFill>
              <a:srgbClr val="5E6574"/>
            </a:solidFill>
            <a:prstDash val="solid"/>
            <a:miter/>
          </a:ln>
        </p:spPr>
      </p:sp>
      <p:sp>
        <p:nvSpPr>
          <p:cNvPr name="TextBox 4" id="4"/>
          <p:cNvSpPr txBox="true"/>
          <p:nvPr/>
        </p:nvSpPr>
        <p:spPr>
          <a:xfrm rot="0">
            <a:off x="1028700" y="1284774"/>
            <a:ext cx="16610863" cy="1005205"/>
          </a:xfrm>
          <a:prstGeom prst="rect">
            <a:avLst/>
          </a:prstGeom>
        </p:spPr>
        <p:txBody>
          <a:bodyPr anchor="t" rtlCol="false" tIns="0" lIns="0" bIns="0" rIns="0">
            <a:spAutoFit/>
          </a:bodyPr>
          <a:lstStyle/>
          <a:p>
            <a:pPr algn="l">
              <a:lnSpc>
                <a:spcPts val="7820"/>
              </a:lnSpc>
            </a:pPr>
            <a:r>
              <a:rPr lang="en-US" sz="6800">
                <a:solidFill>
                  <a:srgbClr val="000000"/>
                </a:solidFill>
                <a:latin typeface="League Spartan"/>
              </a:rPr>
              <a:t>THE DESIGN PROCESS - PROTOTYPE: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75FF">
                <a:alpha val="65500"/>
              </a:srgbClr>
            </a:gs>
            <a:gs pos="100000">
              <a:srgbClr val="FFF7D5">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2289811" y="2289979"/>
            <a:ext cx="13708378" cy="7568167"/>
          </a:xfrm>
          <a:custGeom>
            <a:avLst/>
            <a:gdLst/>
            <a:ahLst/>
            <a:cxnLst/>
            <a:rect r="r" b="b" t="t" l="l"/>
            <a:pathLst>
              <a:path h="7568167" w="13708378">
                <a:moveTo>
                  <a:pt x="0" y="0"/>
                </a:moveTo>
                <a:lnTo>
                  <a:pt x="13708378" y="0"/>
                </a:lnTo>
                <a:lnTo>
                  <a:pt x="13708378" y="7568167"/>
                </a:lnTo>
                <a:lnTo>
                  <a:pt x="0" y="7568167"/>
                </a:lnTo>
                <a:lnTo>
                  <a:pt x="0" y="0"/>
                </a:lnTo>
                <a:close/>
              </a:path>
            </a:pathLst>
          </a:custGeom>
          <a:blipFill>
            <a:blip r:embed="rId2"/>
            <a:stretch>
              <a:fillRect l="0" t="0" r="0" b="0"/>
            </a:stretch>
          </a:blipFill>
          <a:ln w="95250" cap="sq">
            <a:solidFill>
              <a:srgbClr val="5E6574"/>
            </a:solidFill>
            <a:prstDash val="solid"/>
            <a:miter/>
          </a:ln>
        </p:spPr>
      </p:sp>
      <p:sp>
        <p:nvSpPr>
          <p:cNvPr name="TextBox 3" id="3"/>
          <p:cNvSpPr txBox="true"/>
          <p:nvPr/>
        </p:nvSpPr>
        <p:spPr>
          <a:xfrm rot="0">
            <a:off x="1028700" y="1284774"/>
            <a:ext cx="16610863" cy="1005205"/>
          </a:xfrm>
          <a:prstGeom prst="rect">
            <a:avLst/>
          </a:prstGeom>
        </p:spPr>
        <p:txBody>
          <a:bodyPr anchor="t" rtlCol="false" tIns="0" lIns="0" bIns="0" rIns="0">
            <a:spAutoFit/>
          </a:bodyPr>
          <a:lstStyle/>
          <a:p>
            <a:pPr algn="l">
              <a:lnSpc>
                <a:spcPts val="7820"/>
              </a:lnSpc>
            </a:pPr>
            <a:r>
              <a:rPr lang="en-US" sz="6800">
                <a:solidFill>
                  <a:srgbClr val="000000"/>
                </a:solidFill>
                <a:latin typeface="League Spartan"/>
              </a:rPr>
              <a:t>THE DESIGN PROCESS - PROTOTYPE: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DAF0eVfIr-4</dc:identifier>
  <dcterms:modified xsi:type="dcterms:W3CDTF">2011-08-01T06:04:30Z</dcterms:modified>
  <cp:revision>1</cp:revision>
  <dc:title>Optimus</dc:title>
</cp:coreProperties>
</file>