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9"/>
  </p:notesMasterIdLst>
  <p:sldIdLst>
    <p:sldId id="256" r:id="rId3"/>
    <p:sldId id="306" r:id="rId4"/>
    <p:sldId id="307" r:id="rId5"/>
    <p:sldId id="311" r:id="rId6"/>
    <p:sldId id="309" r:id="rId7"/>
    <p:sldId id="319" r:id="rId8"/>
    <p:sldId id="310" r:id="rId9"/>
    <p:sldId id="312" r:id="rId10"/>
    <p:sldId id="317" r:id="rId11"/>
    <p:sldId id="321" r:id="rId12"/>
    <p:sldId id="322" r:id="rId13"/>
    <p:sldId id="285" r:id="rId14"/>
    <p:sldId id="318" r:id="rId15"/>
    <p:sldId id="323" r:id="rId16"/>
    <p:sldId id="284" r:id="rId17"/>
    <p:sldId id="324" r:id="rId18"/>
    <p:sldId id="286" r:id="rId19"/>
    <p:sldId id="287" r:id="rId20"/>
    <p:sldId id="325" r:id="rId21"/>
    <p:sldId id="292" r:id="rId22"/>
    <p:sldId id="297" r:id="rId23"/>
    <p:sldId id="299" r:id="rId24"/>
    <p:sldId id="301" r:id="rId25"/>
    <p:sldId id="305" r:id="rId26"/>
    <p:sldId id="260" r:id="rId27"/>
    <p:sldId id="263" r:id="rId28"/>
    <p:sldId id="264" r:id="rId29"/>
    <p:sldId id="266" r:id="rId30"/>
    <p:sldId id="278" r:id="rId31"/>
    <p:sldId id="313" r:id="rId32"/>
    <p:sldId id="326" r:id="rId33"/>
    <p:sldId id="314" r:id="rId34"/>
    <p:sldId id="316" r:id="rId35"/>
    <p:sldId id="315" r:id="rId36"/>
    <p:sldId id="280" r:id="rId37"/>
    <p:sldId id="272" r:id="rId3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onstantia" panose="02030602050306030303" pitchFamily="18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 Biesiada" initials="PB" lastIdx="1" clrIdx="0">
    <p:extLst>
      <p:ext uri="{19B8F6BF-5375-455C-9EA6-DF929625EA0E}">
        <p15:presenceInfo xmlns:p15="http://schemas.microsoft.com/office/powerpoint/2012/main" userId="S::pbiesiada@sii.pl::3cb19267-3554-443d-899f-68fea66287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3977A3-DBB4-4EF3-80E7-FAB90E20B0EC}">
  <a:tblStyle styleId="{773977A3-DBB4-4EF3-80E7-FAB90E20B0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1" autoAdjust="0"/>
    <p:restoredTop sz="80838" autoAdjust="0"/>
  </p:normalViewPr>
  <p:slideViewPr>
    <p:cSldViewPr snapToGrid="0">
      <p:cViewPr varScale="1">
        <p:scale>
          <a:sx n="74" d="100"/>
          <a:sy n="74" d="100"/>
        </p:scale>
        <p:origin x="125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5439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48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FileStream</a:t>
            </a:r>
            <a:r>
              <a:rPr lang="en-GB" dirty="0"/>
              <a:t> – </a:t>
            </a:r>
            <a:r>
              <a:rPr lang="en-GB" dirty="0" err="1"/>
              <a:t>Strumień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plików</a:t>
            </a:r>
            <a:r>
              <a:rPr lang="en-GB" dirty="0"/>
              <a:t>, </a:t>
            </a:r>
            <a:r>
              <a:rPr lang="en-GB" dirty="0" err="1"/>
              <a:t>stosowany</a:t>
            </a:r>
            <a:r>
              <a:rPr lang="en-GB" dirty="0"/>
              <a:t> do </a:t>
            </a:r>
            <a:r>
              <a:rPr lang="en-GB" dirty="0" err="1"/>
              <a:t>plików</a:t>
            </a:r>
            <a:r>
              <a:rPr lang="en-GB" dirty="0"/>
              <a:t> </a:t>
            </a:r>
            <a:r>
              <a:rPr lang="en-GB" dirty="0" err="1"/>
              <a:t>binarnych</a:t>
            </a:r>
            <a:endParaRPr lang="en-GB" dirty="0"/>
          </a:p>
          <a:p>
            <a:r>
              <a:rPr lang="en-GB" dirty="0" err="1"/>
              <a:t>MemoryStream</a:t>
            </a:r>
            <a:r>
              <a:rPr lang="en-GB" dirty="0"/>
              <a:t> – </a:t>
            </a:r>
            <a:r>
              <a:rPr lang="en-GB" dirty="0" err="1"/>
              <a:t>strumień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przechowywany</a:t>
            </a:r>
            <a:r>
              <a:rPr lang="en-GB" dirty="0"/>
              <a:t> w </a:t>
            </a:r>
            <a:r>
              <a:rPr lang="en-GB" dirty="0" err="1"/>
              <a:t>pamięci</a:t>
            </a:r>
            <a:endParaRPr lang="en-GB" dirty="0"/>
          </a:p>
          <a:p>
            <a:r>
              <a:rPr lang="en-GB" dirty="0" err="1"/>
              <a:t>StreamReader</a:t>
            </a:r>
            <a:r>
              <a:rPr lang="en-GB" dirty="0"/>
              <a:t> – </a:t>
            </a:r>
            <a:r>
              <a:rPr lang="en-GB" dirty="0" err="1"/>
              <a:t>odczyt</a:t>
            </a:r>
            <a:r>
              <a:rPr lang="en-GB" dirty="0"/>
              <a:t> </a:t>
            </a:r>
            <a:r>
              <a:rPr lang="en-GB" dirty="0" err="1"/>
              <a:t>tekstu</a:t>
            </a:r>
            <a:r>
              <a:rPr lang="en-GB" dirty="0"/>
              <a:t> z </a:t>
            </a:r>
            <a:r>
              <a:rPr lang="en-GB" dirty="0" err="1"/>
              <a:t>pliku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bezpośrednio</a:t>
            </a:r>
            <a:r>
              <a:rPr lang="en-GB" dirty="0"/>
              <a:t> </a:t>
            </a:r>
            <a:r>
              <a:rPr lang="en-GB" dirty="0" err="1"/>
              <a:t>ze</a:t>
            </a:r>
            <a:r>
              <a:rPr lang="en-GB" dirty="0"/>
              <a:t> </a:t>
            </a:r>
            <a:r>
              <a:rPr lang="en-GB" dirty="0" err="1"/>
              <a:t>strumienia</a:t>
            </a:r>
            <a:r>
              <a:rPr lang="en-GB" dirty="0"/>
              <a:t>, </a:t>
            </a:r>
            <a:r>
              <a:rPr lang="en-GB" dirty="0" err="1"/>
              <a:t>dziedziczy</a:t>
            </a:r>
            <a:r>
              <a:rPr lang="en-GB" dirty="0"/>
              <a:t> z </a:t>
            </a:r>
            <a:r>
              <a:rPr lang="en-GB" dirty="0" err="1"/>
              <a:t>abstracyjnej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 </a:t>
            </a:r>
            <a:r>
              <a:rPr lang="en-GB" dirty="0" err="1"/>
              <a:t>TextReader</a:t>
            </a:r>
            <a:endParaRPr lang="en-GB" dirty="0"/>
          </a:p>
          <a:p>
            <a:r>
              <a:rPr lang="en-GB" dirty="0" err="1"/>
              <a:t>StreamWriter</a:t>
            </a:r>
            <a:r>
              <a:rPr lang="en-GB" dirty="0"/>
              <a:t> – </a:t>
            </a:r>
            <a:r>
              <a:rPr lang="en-GB" dirty="0" err="1"/>
              <a:t>zapis</a:t>
            </a:r>
            <a:r>
              <a:rPr lang="en-GB" dirty="0"/>
              <a:t> </a:t>
            </a:r>
            <a:r>
              <a:rPr lang="en-GB" dirty="0" err="1"/>
              <a:t>tekstu</a:t>
            </a:r>
            <a:r>
              <a:rPr lang="en-GB" dirty="0"/>
              <a:t> do </a:t>
            </a:r>
            <a:r>
              <a:rPr lang="en-GB" dirty="0" err="1"/>
              <a:t>pliku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bezpośrednio</a:t>
            </a:r>
            <a:r>
              <a:rPr lang="en-GB" dirty="0"/>
              <a:t> do </a:t>
            </a:r>
            <a:r>
              <a:rPr lang="en-GB" dirty="0" err="1"/>
              <a:t>strumienia</a:t>
            </a:r>
            <a:r>
              <a:rPr lang="en-GB" dirty="0"/>
              <a:t>, </a:t>
            </a:r>
            <a:r>
              <a:rPr lang="en-GB" dirty="0" err="1"/>
              <a:t>dziedziczy</a:t>
            </a:r>
            <a:r>
              <a:rPr lang="en-GB" dirty="0"/>
              <a:t> z </a:t>
            </a:r>
            <a:r>
              <a:rPr lang="en-GB" dirty="0" err="1"/>
              <a:t>abstrakcyjnej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 </a:t>
            </a:r>
            <a:r>
              <a:rPr lang="en-GB" dirty="0" err="1"/>
              <a:t>TextWriter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220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394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1758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030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474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6351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50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Języki</a:t>
            </a:r>
            <a:r>
              <a:rPr lang="en-GB" dirty="0"/>
              <a:t> pod .NET: C#, VB.NET, J#, F#, C++, JScript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0935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014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763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Współbieżność można podzielić na programowanie równoległe i asynchroniczne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Równoległe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Sortowanie na wielu maszynach, wykonywanie czasochłonnych obliczeniowo operacji na wielu rdzeniach procesora - pokaza</a:t>
            </a:r>
            <a:r>
              <a:rPr lang="pl-PL" dirty="0"/>
              <a:t>ć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procesory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Asynchroniczne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wykonywanie czasochłonnych (czasowo) operacji na różnych wątkach, nie blokowanie GUI, zapytania na serwerze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Reaktywne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wysłanie zapytania i czekanie na wątku na odpowiedź, wykonanie akcji na event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Zalety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optymalizacja wykonywania instrukcji, użycie wszystkich procesorów, </a:t>
            </a:r>
            <a:r>
              <a:rPr lang="pl-PL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responsywność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aplikacji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Wady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zwiększa skomplikowanie kodu, bardziej czasochłonne szukanie i naprawianie błędów, pułapki (</a:t>
            </a:r>
            <a:r>
              <a:rPr lang="pl-PL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deadlock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mniejsza efektywność)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Kiedy </a:t>
            </a:r>
            <a:r>
              <a:rPr lang="pl-PL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 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stosować: Niska efektywność – duże skomplikowanie, ujemna efektywność, Za dużo wątków, kiedy już coś działa na wątkach</a:t>
            </a:r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obiekt, który może być bezpiecznie używany przez kilka wątków. Metody monitora chronione są przez </a:t>
            </a:r>
            <a:r>
              <a:rPr lang="pl-PL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muteksy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przez co w dowolnym momencie czasowym z dowolnej metody może korzystać tylko jeden wątek naraz. Upraszcza to budowę obiektów, zwalniając programistę z konieczności implementacji skomplikowanych </a:t>
            </a:r>
            <a:r>
              <a:rPr lang="pl-PL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wykluczeń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Mutex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Semafor binarny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Semafor</a:t>
            </a:r>
            <a:r>
              <a:rPr lang="pl-PL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abstrakcyjny typ danych, który stanowi klasyczną metodę kontroli dostępu przez wiele procesów do wspólnego zasobu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28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39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.NET 1.0 – framework base</a:t>
            </a:r>
          </a:p>
          <a:p>
            <a:r>
              <a:rPr lang="en-GB" dirty="0"/>
              <a:t>.NET 2.0 – </a:t>
            </a:r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generyczne</a:t>
            </a:r>
            <a:r>
              <a:rPr lang="en-GB" dirty="0"/>
              <a:t>, </a:t>
            </a:r>
            <a:r>
              <a:rPr lang="en-GB" dirty="0" err="1"/>
              <a:t>edytowanie</a:t>
            </a:r>
            <a:r>
              <a:rPr lang="en-GB" dirty="0"/>
              <a:t> </a:t>
            </a:r>
            <a:r>
              <a:rPr lang="en-GB" dirty="0" err="1"/>
              <a:t>podczas</a:t>
            </a:r>
            <a:r>
              <a:rPr lang="en-GB" dirty="0"/>
              <a:t> </a:t>
            </a:r>
            <a:r>
              <a:rPr lang="en-GB" dirty="0" err="1"/>
              <a:t>debugu</a:t>
            </a:r>
            <a:r>
              <a:rPr lang="en-GB" dirty="0"/>
              <a:t>, </a:t>
            </a:r>
            <a:r>
              <a:rPr lang="en-GB" dirty="0" err="1"/>
              <a:t>wsparcie</a:t>
            </a:r>
            <a:r>
              <a:rPr lang="en-GB" dirty="0"/>
              <a:t> </a:t>
            </a:r>
            <a:r>
              <a:rPr lang="en-GB" dirty="0" err="1"/>
              <a:t>aplikacji</a:t>
            </a:r>
            <a:r>
              <a:rPr lang="en-GB" dirty="0"/>
              <a:t> 64-bitowych</a:t>
            </a:r>
          </a:p>
          <a:p>
            <a:r>
              <a:rPr lang="en-GB" dirty="0"/>
              <a:t>.NET 3.0 – WPF, WCF, WWF</a:t>
            </a:r>
          </a:p>
          <a:p>
            <a:r>
              <a:rPr lang="en-GB" dirty="0"/>
              <a:t>.NET 3.5 – LINQ, lambda, var,</a:t>
            </a:r>
          </a:p>
          <a:p>
            <a:r>
              <a:rPr lang="en-GB" dirty="0"/>
              <a:t>.NET 4.0 – PLINQ, dynamic</a:t>
            </a:r>
          </a:p>
          <a:p>
            <a:r>
              <a:rPr lang="en-GB" dirty="0"/>
              <a:t>.NET 4.5 –async/await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380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20220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Klas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l-PL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jest </a:t>
            </a:r>
            <a:r>
              <a:rPr lang="pl-PL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najbardziej </a:t>
            </a:r>
            <a:r>
              <a:rPr lang="pl-PL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podstawow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ym</a:t>
            </a:r>
            <a:r>
              <a:rPr lang="pl-PL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typ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pl-PL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języku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-PL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C#. Klasa jest strukturą danych, która łączy stan (pola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właściwości</a:t>
            </a:r>
            <a:r>
              <a:rPr lang="pl-PL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 i akcje (metody i inne element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pl-PL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funkcji) w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-PL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jednej jednostce.</a:t>
            </a:r>
            <a:endParaRPr lang="en-GB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pl-PL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Klasa zawiera definicję dynamicznie utworzonych wystąpień klasy, znanych również jako obiekty. Klasy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wspierają</a:t>
            </a:r>
            <a:r>
              <a:rPr lang="pl-PL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dziedziczenie i polimorfizm,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oraz</a:t>
            </a:r>
            <a:r>
              <a:rPr lang="pl-PL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mechanizmy, dzięki którym klasy pochodne mogą rozszerzać klasy podstawowe.</a:t>
            </a: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5618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620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182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60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 i="0" u="none" strike="noStrike" cap="non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/>
          <a:lstStyle>
            <a:lvl1pPr marR="45720" lvl="0" algn="r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ctr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ctr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02894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02895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02894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02895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sz="2400" b="1" i="0" u="none" strike="noStrike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sz="2400" b="1" i="0" u="none" strike="noStrike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marR="0" lvl="0" indent="-361315" algn="l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086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94639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94639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marR="0" lvl="0" indent="-361315" algn="l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086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94639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94639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33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marR="0" lvl="0" indent="-397510" algn="l" rtl="0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68935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02895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ky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Shape 89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/>
          <a:lstStyle>
            <a:lvl1pPr marL="457200" marR="0" lvl="0" indent="-228600" algn="l" rtl="0">
              <a:spcBef>
                <a:spcPts val="250"/>
              </a:spcBef>
              <a:spcAft>
                <a:spcPts val="0"/>
              </a:spcAft>
              <a:buClr>
                <a:schemeClr val="accent3"/>
              </a:buClr>
              <a:buSzPts val="1235"/>
              <a:buFont typeface="Noto Sans Symbols"/>
              <a:buNone/>
              <a:defRPr sz="13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93369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7305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65747" algn="l" rtl="0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65747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6" name="Shape 96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Shape 97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pSp>
        <p:nvGrpSpPr>
          <p:cNvPr id="17" name="Shape 17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Shape 18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0" t="0" r="0" b="0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0" t="0" r="0" b="0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tile tx="0" ty="0" sx="65000" sy="65000" flip="none" algn="tl"/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Shape 35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0" t="0" r="0" b="0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0" t="0" r="0" b="0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pl-pl/dotnet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539552" y="2057400"/>
            <a:ext cx="7851648" cy="192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040"/>
              <a:buFont typeface="Calibri"/>
              <a:buNone/>
            </a:pPr>
            <a:r>
              <a:rPr lang="en-GB" sz="5040" b="1" i="0" u="none" strike="noStrike" cap="none" dirty="0" err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Programowanie</a:t>
            </a:r>
            <a:r>
              <a:rPr lang="en-GB" sz="5040" b="1" i="0" u="none" strike="noStrike" cap="none" dirty="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 w C#</a:t>
            </a:r>
            <a:endParaRPr sz="5040" b="1" i="0" u="none" strike="noStrike" cap="none" dirty="0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4139952" y="4941168"/>
            <a:ext cx="3888432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lang="pl-PL"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Paweł Biesiada</a:t>
            </a:r>
            <a:endParaRPr sz="26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0D04-211A-43A8-840F-31400142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Interfejs</a:t>
            </a:r>
            <a:r>
              <a:rPr lang="en-GB" dirty="0"/>
              <a:t> vs </a:t>
            </a:r>
            <a:r>
              <a:rPr lang="en-GB" dirty="0" err="1"/>
              <a:t>klasa</a:t>
            </a:r>
            <a:r>
              <a:rPr lang="en-GB" dirty="0"/>
              <a:t> </a:t>
            </a:r>
            <a:r>
              <a:rPr lang="en-GB" dirty="0" err="1"/>
              <a:t>abstrakcyjna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7A1D-6C11-4734-AA67-5BA362338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52" y="2369128"/>
            <a:ext cx="4405647" cy="4374572"/>
          </a:xfrm>
        </p:spPr>
        <p:txBody>
          <a:bodyPr/>
          <a:lstStyle/>
          <a:p>
            <a:r>
              <a:rPr lang="en-GB" sz="2000" dirty="0" err="1"/>
              <a:t>Wspiera</a:t>
            </a:r>
            <a:r>
              <a:rPr lang="en-GB" sz="2000" dirty="0"/>
              <a:t> </a:t>
            </a:r>
            <a:r>
              <a:rPr lang="en-GB" sz="2000" dirty="0" err="1"/>
              <a:t>wielokrotne</a:t>
            </a:r>
            <a:r>
              <a:rPr lang="en-GB" sz="2000" dirty="0"/>
              <a:t> </a:t>
            </a:r>
            <a:r>
              <a:rPr lang="en-GB" sz="2000" dirty="0" err="1"/>
              <a:t>dziedziczenie</a:t>
            </a:r>
            <a:endParaRPr lang="en-GB" sz="2000" dirty="0"/>
          </a:p>
          <a:p>
            <a:r>
              <a:rPr lang="en-GB" sz="2000" dirty="0" err="1"/>
              <a:t>Nie</a:t>
            </a:r>
            <a:r>
              <a:rPr lang="en-GB" sz="2000" dirty="0"/>
              <a:t> </a:t>
            </a:r>
            <a:r>
              <a:rPr lang="en-GB" sz="2000" dirty="0" err="1"/>
              <a:t>posiada</a:t>
            </a:r>
            <a:r>
              <a:rPr lang="en-GB" sz="2000" dirty="0"/>
              <a:t> </a:t>
            </a:r>
            <a:r>
              <a:rPr lang="en-GB" sz="2000" dirty="0" err="1"/>
              <a:t>zmiennych</a:t>
            </a:r>
            <a:r>
              <a:rPr lang="en-GB" sz="2000" dirty="0"/>
              <a:t> </a:t>
            </a:r>
            <a:r>
              <a:rPr lang="en-GB" sz="2000" dirty="0" err="1"/>
              <a:t>klasy</a:t>
            </a:r>
            <a:r>
              <a:rPr lang="en-GB" sz="2000" dirty="0"/>
              <a:t> (field)</a:t>
            </a:r>
          </a:p>
          <a:p>
            <a:r>
              <a:rPr lang="en-GB" sz="2000" dirty="0" err="1"/>
              <a:t>Zawiera</a:t>
            </a:r>
            <a:r>
              <a:rPr lang="en-GB" sz="2000" dirty="0"/>
              <a:t> </a:t>
            </a:r>
            <a:r>
              <a:rPr lang="en-GB" sz="2000" dirty="0" err="1"/>
              <a:t>tylko</a:t>
            </a:r>
            <a:r>
              <a:rPr lang="en-GB" sz="2000" dirty="0"/>
              <a:t> </a:t>
            </a:r>
            <a:r>
              <a:rPr lang="en-GB" sz="2000" dirty="0" err="1"/>
              <a:t>sygnatury</a:t>
            </a:r>
            <a:r>
              <a:rPr lang="en-GB" sz="2000" dirty="0"/>
              <a:t> </a:t>
            </a:r>
            <a:r>
              <a:rPr lang="en-GB" sz="2000" dirty="0" err="1"/>
              <a:t>składowych</a:t>
            </a:r>
            <a:r>
              <a:rPr lang="en-GB" sz="2000" dirty="0"/>
              <a:t> </a:t>
            </a:r>
            <a:r>
              <a:rPr lang="en-GB" sz="2000" dirty="0" err="1"/>
              <a:t>klasy</a:t>
            </a:r>
            <a:endParaRPr lang="en-GB" sz="2000" dirty="0"/>
          </a:p>
          <a:p>
            <a:r>
              <a:rPr lang="en-GB" sz="2000" dirty="0" err="1"/>
              <a:t>Nie</a:t>
            </a:r>
            <a:r>
              <a:rPr lang="en-GB" sz="2000" dirty="0"/>
              <a:t> </a:t>
            </a:r>
            <a:r>
              <a:rPr lang="en-GB" sz="2000" dirty="0" err="1"/>
              <a:t>posiada</a:t>
            </a:r>
            <a:r>
              <a:rPr lang="en-GB" sz="2000" dirty="0"/>
              <a:t> </a:t>
            </a:r>
            <a:r>
              <a:rPr lang="en-GB" sz="2000" dirty="0" err="1"/>
              <a:t>modyfikatorów</a:t>
            </a:r>
            <a:r>
              <a:rPr lang="en-GB" sz="2000" dirty="0"/>
              <a:t> </a:t>
            </a:r>
            <a:r>
              <a:rPr lang="en-GB" sz="2000" dirty="0" err="1"/>
              <a:t>dostępu</a:t>
            </a:r>
            <a:r>
              <a:rPr lang="en-GB" sz="2000" dirty="0"/>
              <a:t> (</a:t>
            </a:r>
            <a:r>
              <a:rPr lang="en-GB" sz="2000" dirty="0" err="1"/>
              <a:t>wszystkie</a:t>
            </a:r>
            <a:r>
              <a:rPr lang="en-GB" sz="2000" dirty="0"/>
              <a:t> </a:t>
            </a:r>
            <a:r>
              <a:rPr lang="en-GB" sz="2000" dirty="0" err="1"/>
              <a:t>domyślnie</a:t>
            </a:r>
            <a:r>
              <a:rPr lang="en-GB" sz="2000" dirty="0"/>
              <a:t> </a:t>
            </a:r>
            <a:r>
              <a:rPr lang="en-GB" sz="2000" dirty="0" err="1"/>
              <a:t>są</a:t>
            </a:r>
            <a:r>
              <a:rPr lang="en-GB" sz="2000" dirty="0"/>
              <a:t> </a:t>
            </a:r>
            <a:r>
              <a:rPr lang="en-GB" sz="2000" dirty="0" err="1"/>
              <a:t>jako</a:t>
            </a:r>
            <a:r>
              <a:rPr lang="en-GB" sz="2000" dirty="0"/>
              <a:t> public)</a:t>
            </a:r>
          </a:p>
          <a:p>
            <a:r>
              <a:rPr lang="en-GB" sz="2000" dirty="0" err="1"/>
              <a:t>Nie</a:t>
            </a:r>
            <a:r>
              <a:rPr lang="en-GB" sz="2000" dirty="0"/>
              <a:t> </a:t>
            </a:r>
            <a:r>
              <a:rPr lang="en-GB" sz="2000" dirty="0" err="1"/>
              <a:t>można</a:t>
            </a:r>
            <a:r>
              <a:rPr lang="en-GB" sz="2000" dirty="0"/>
              <a:t> </a:t>
            </a:r>
            <a:r>
              <a:rPr lang="en-GB" sz="2000" dirty="0" err="1"/>
              <a:t>zdefiniować</a:t>
            </a:r>
            <a:r>
              <a:rPr lang="en-GB" sz="2000" dirty="0"/>
              <a:t> </a:t>
            </a:r>
            <a:r>
              <a:rPr lang="en-GB" sz="2000" dirty="0" err="1"/>
              <a:t>statycznej</a:t>
            </a:r>
            <a:r>
              <a:rPr lang="en-GB" sz="2000" dirty="0"/>
              <a:t> </a:t>
            </a:r>
            <a:r>
              <a:rPr lang="en-GB" sz="2000" dirty="0" err="1"/>
              <a:t>składowej</a:t>
            </a:r>
            <a:r>
              <a:rPr lang="en-GB" sz="2000" dirty="0"/>
              <a:t> </a:t>
            </a:r>
            <a:r>
              <a:rPr lang="en-GB" sz="2000" dirty="0" err="1"/>
              <a:t>klasy</a:t>
            </a:r>
            <a:endParaRPr lang="en-GB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51EB4-D978-425D-AEDE-AA58B6E2708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8200" y="2369127"/>
            <a:ext cx="4289738" cy="4374572"/>
          </a:xfrm>
        </p:spPr>
        <p:txBody>
          <a:bodyPr/>
          <a:lstStyle/>
          <a:p>
            <a:r>
              <a:rPr lang="en-GB" sz="2000" dirty="0" err="1"/>
              <a:t>Można</a:t>
            </a:r>
            <a:r>
              <a:rPr lang="en-GB" sz="2000" dirty="0"/>
              <a:t> </a:t>
            </a:r>
            <a:r>
              <a:rPr lang="en-GB" sz="2000" dirty="0" err="1"/>
              <a:t>dziedziczyć</a:t>
            </a:r>
            <a:r>
              <a:rPr lang="en-GB" sz="2000" dirty="0"/>
              <a:t> </a:t>
            </a:r>
            <a:r>
              <a:rPr lang="en-GB" sz="2000" dirty="0" err="1"/>
              <a:t>tylko</a:t>
            </a:r>
            <a:r>
              <a:rPr lang="en-GB" sz="2000" dirty="0"/>
              <a:t> z </a:t>
            </a:r>
            <a:r>
              <a:rPr lang="en-GB" sz="2000" dirty="0" err="1"/>
              <a:t>jednej</a:t>
            </a:r>
            <a:r>
              <a:rPr lang="en-GB" sz="2000" dirty="0"/>
              <a:t> </a:t>
            </a:r>
            <a:r>
              <a:rPr lang="en-GB" sz="2000" dirty="0" err="1"/>
              <a:t>klasy</a:t>
            </a:r>
            <a:endParaRPr lang="en-GB" sz="2000" dirty="0"/>
          </a:p>
          <a:p>
            <a:r>
              <a:rPr lang="en-GB" sz="2000" dirty="0" err="1"/>
              <a:t>Może</a:t>
            </a:r>
            <a:r>
              <a:rPr lang="en-GB" sz="2000" dirty="0"/>
              <a:t> </a:t>
            </a:r>
            <a:r>
              <a:rPr lang="en-GB" sz="2000" dirty="0" err="1"/>
              <a:t>posiada</a:t>
            </a:r>
            <a:r>
              <a:rPr lang="en-GB" sz="2000" dirty="0"/>
              <a:t> </a:t>
            </a:r>
            <a:r>
              <a:rPr lang="en-GB" sz="2000" dirty="0" err="1"/>
              <a:t>wszystkie</a:t>
            </a:r>
            <a:r>
              <a:rPr lang="en-GB" sz="2000" dirty="0"/>
              <a:t> element </a:t>
            </a:r>
            <a:r>
              <a:rPr lang="en-GB" sz="2000" dirty="0" err="1"/>
              <a:t>klasy</a:t>
            </a:r>
            <a:endParaRPr lang="en-GB" sz="2000" dirty="0"/>
          </a:p>
          <a:p>
            <a:r>
              <a:rPr lang="en-GB" sz="2000" dirty="0" err="1"/>
              <a:t>Może</a:t>
            </a:r>
            <a:r>
              <a:rPr lang="en-GB" sz="2000" dirty="0"/>
              <a:t> </a:t>
            </a:r>
            <a:r>
              <a:rPr lang="en-GB" sz="2000" dirty="0" err="1"/>
              <a:t>zawierać</a:t>
            </a:r>
            <a:r>
              <a:rPr lang="en-GB" sz="2000" dirty="0"/>
              <a:t> </a:t>
            </a:r>
            <a:r>
              <a:rPr lang="en-GB" sz="2000" dirty="0" err="1"/>
              <a:t>całe</a:t>
            </a:r>
            <a:r>
              <a:rPr lang="en-GB" sz="2000" dirty="0"/>
              <a:t> </a:t>
            </a:r>
            <a:r>
              <a:rPr lang="en-GB" sz="2000" dirty="0" err="1"/>
              <a:t>implementacje</a:t>
            </a:r>
            <a:r>
              <a:rPr lang="en-GB" sz="2000" dirty="0"/>
              <a:t> </a:t>
            </a:r>
            <a:r>
              <a:rPr lang="en-GB" sz="2000" dirty="0" err="1"/>
              <a:t>lub</a:t>
            </a:r>
            <a:r>
              <a:rPr lang="en-GB" sz="2000" dirty="0"/>
              <a:t> </a:t>
            </a:r>
            <a:r>
              <a:rPr lang="en-GB" sz="2000" dirty="0" err="1"/>
              <a:t>tylko</a:t>
            </a:r>
            <a:r>
              <a:rPr lang="en-GB" sz="2000" dirty="0"/>
              <a:t> </a:t>
            </a:r>
            <a:r>
              <a:rPr lang="en-GB" sz="2000" dirty="0" err="1"/>
              <a:t>sygnatury</a:t>
            </a:r>
            <a:r>
              <a:rPr lang="en-GB" sz="2000" dirty="0"/>
              <a:t> </a:t>
            </a:r>
            <a:r>
              <a:rPr lang="en-GB" sz="2000" dirty="0" err="1"/>
              <a:t>składowych</a:t>
            </a:r>
            <a:r>
              <a:rPr lang="en-GB" sz="2000" dirty="0"/>
              <a:t> </a:t>
            </a:r>
            <a:r>
              <a:rPr lang="en-GB" sz="2000"/>
              <a:t>klasy</a:t>
            </a:r>
            <a:endParaRPr lang="en-GB" sz="2000" dirty="0"/>
          </a:p>
          <a:p>
            <a:r>
              <a:rPr lang="en-GB" sz="2000" dirty="0" err="1"/>
              <a:t>Można</a:t>
            </a:r>
            <a:r>
              <a:rPr lang="en-GB" sz="2000" dirty="0"/>
              <a:t> </a:t>
            </a:r>
            <a:r>
              <a:rPr lang="en-GB" sz="2000" dirty="0" err="1"/>
              <a:t>deklarować</a:t>
            </a:r>
            <a:r>
              <a:rPr lang="en-GB" sz="2000" dirty="0"/>
              <a:t> </a:t>
            </a:r>
            <a:r>
              <a:rPr lang="en-GB" sz="2000" dirty="0" err="1"/>
              <a:t>różne</a:t>
            </a:r>
            <a:r>
              <a:rPr lang="en-GB" sz="2000" dirty="0"/>
              <a:t> </a:t>
            </a:r>
            <a:r>
              <a:rPr lang="en-GB" sz="2000" dirty="0" err="1"/>
              <a:t>modyfikatory</a:t>
            </a:r>
            <a:r>
              <a:rPr lang="en-GB" sz="2000" dirty="0"/>
              <a:t> </a:t>
            </a:r>
            <a:r>
              <a:rPr lang="en-GB" sz="2000" dirty="0" err="1"/>
              <a:t>dostępu</a:t>
            </a:r>
            <a:endParaRPr lang="en-GB" sz="2000" dirty="0"/>
          </a:p>
          <a:p>
            <a:r>
              <a:rPr lang="en-GB" sz="2000" dirty="0" err="1"/>
              <a:t>Tylko</a:t>
            </a:r>
            <a:r>
              <a:rPr lang="en-GB" sz="2000" dirty="0"/>
              <a:t> w </a:t>
            </a:r>
            <a:r>
              <a:rPr lang="en-GB" sz="2000" dirty="0" err="1"/>
              <a:t>pełni</a:t>
            </a:r>
            <a:r>
              <a:rPr lang="en-GB" sz="2000" dirty="0"/>
              <a:t> </a:t>
            </a:r>
            <a:r>
              <a:rPr lang="en-GB" sz="2000" dirty="0" err="1"/>
              <a:t>zadeklarowana</a:t>
            </a:r>
            <a:r>
              <a:rPr lang="en-GB" sz="2000" dirty="0"/>
              <a:t> </a:t>
            </a:r>
            <a:r>
              <a:rPr lang="en-GB" sz="2000" dirty="0" err="1"/>
              <a:t>składowa</a:t>
            </a:r>
            <a:r>
              <a:rPr lang="en-GB" sz="2000" dirty="0"/>
              <a:t> </a:t>
            </a:r>
            <a:r>
              <a:rPr lang="en-GB" sz="2000" dirty="0" err="1"/>
              <a:t>klasy</a:t>
            </a:r>
            <a:r>
              <a:rPr lang="en-GB" sz="2000" dirty="0"/>
              <a:t> </a:t>
            </a:r>
            <a:r>
              <a:rPr lang="en-GB" sz="2000" dirty="0" err="1"/>
              <a:t>może</a:t>
            </a:r>
            <a:r>
              <a:rPr lang="en-GB" sz="2000" dirty="0"/>
              <a:t> </a:t>
            </a:r>
            <a:r>
              <a:rPr lang="en-GB" sz="2000" dirty="0" err="1"/>
              <a:t>być</a:t>
            </a:r>
            <a:r>
              <a:rPr lang="en-GB" sz="2000" dirty="0"/>
              <a:t> </a:t>
            </a:r>
            <a:r>
              <a:rPr lang="en-GB" sz="2000" dirty="0" err="1"/>
              <a:t>statyczna</a:t>
            </a:r>
            <a:endParaRPr lang="en-GB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0DCC24-BE89-4548-A0F0-E4FBEEC1C0A1}"/>
              </a:ext>
            </a:extLst>
          </p:cNvPr>
          <p:cNvSpPr txBox="1">
            <a:spLocks/>
          </p:cNvSpPr>
          <p:nvPr/>
        </p:nvSpPr>
        <p:spPr>
          <a:xfrm>
            <a:off x="457200" y="1920085"/>
            <a:ext cx="4038600" cy="4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000" dirty="0"/>
              <a:t>Interface</a:t>
            </a:r>
            <a:endParaRPr lang="en-GB" sz="1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71CBED-60D6-471C-BB65-A66683F91642}"/>
              </a:ext>
            </a:extLst>
          </p:cNvPr>
          <p:cNvSpPr txBox="1">
            <a:spLocks/>
          </p:cNvSpPr>
          <p:nvPr/>
        </p:nvSpPr>
        <p:spPr>
          <a:xfrm>
            <a:off x="4495800" y="1920084"/>
            <a:ext cx="4038600" cy="449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000" dirty="0"/>
              <a:t>Abstract class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404122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0D04-211A-43A8-840F-31400142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480738" cy="1143000"/>
          </a:xfrm>
        </p:spPr>
        <p:txBody>
          <a:bodyPr/>
          <a:lstStyle/>
          <a:p>
            <a:r>
              <a:rPr lang="en-GB" dirty="0" err="1"/>
              <a:t>Klasa</a:t>
            </a:r>
            <a:r>
              <a:rPr lang="en-GB" dirty="0"/>
              <a:t> vs </a:t>
            </a:r>
            <a:r>
              <a:rPr lang="en-GB" dirty="0" err="1"/>
              <a:t>struktura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7A1D-6C11-4734-AA67-5BA362338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52" y="2369128"/>
            <a:ext cx="4405647" cy="4374572"/>
          </a:xfrm>
        </p:spPr>
        <p:txBody>
          <a:bodyPr/>
          <a:lstStyle/>
          <a:p>
            <a:r>
              <a:rPr lang="en-GB" sz="2000" dirty="0" err="1"/>
              <a:t>Typ</a:t>
            </a:r>
            <a:r>
              <a:rPr lang="en-GB" sz="2000" dirty="0"/>
              <a:t> </a:t>
            </a:r>
            <a:r>
              <a:rPr lang="en-GB" sz="2000" dirty="0" err="1"/>
              <a:t>referencyjny</a:t>
            </a:r>
            <a:endParaRPr lang="en-GB" sz="2000" dirty="0"/>
          </a:p>
          <a:p>
            <a:r>
              <a:rPr lang="en-GB" sz="2000" dirty="0" err="1"/>
              <a:t>Wspiera</a:t>
            </a:r>
            <a:r>
              <a:rPr lang="en-GB" sz="2000" dirty="0"/>
              <a:t> </a:t>
            </a:r>
            <a:r>
              <a:rPr lang="en-GB" sz="2000" dirty="0" err="1"/>
              <a:t>dziedziczenie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polimorfizm</a:t>
            </a:r>
            <a:endParaRPr lang="en-GB" sz="2000" dirty="0"/>
          </a:p>
          <a:p>
            <a:r>
              <a:rPr lang="en-GB" sz="2000" dirty="0" err="1"/>
              <a:t>Posiada</a:t>
            </a:r>
            <a:r>
              <a:rPr lang="en-GB" sz="2000" dirty="0"/>
              <a:t> destructor</a:t>
            </a:r>
          </a:p>
          <a:p>
            <a:r>
              <a:rPr lang="en-GB" sz="2000" dirty="0" err="1"/>
              <a:t>Może</a:t>
            </a:r>
            <a:r>
              <a:rPr lang="en-GB" sz="2000" dirty="0"/>
              <a:t> </a:t>
            </a:r>
            <a:r>
              <a:rPr lang="en-GB" sz="2000" dirty="0" err="1"/>
              <a:t>mieć</a:t>
            </a:r>
            <a:r>
              <a:rPr lang="en-GB" sz="2000" dirty="0"/>
              <a:t> </a:t>
            </a:r>
            <a:r>
              <a:rPr lang="en-GB" sz="2000" dirty="0" err="1"/>
              <a:t>zdefiniowany</a:t>
            </a:r>
            <a:r>
              <a:rPr lang="en-GB" sz="2000" dirty="0"/>
              <a:t> </a:t>
            </a:r>
            <a:r>
              <a:rPr lang="en-GB" sz="2000" dirty="0" err="1"/>
              <a:t>konstruktor</a:t>
            </a:r>
            <a:r>
              <a:rPr lang="en-GB" sz="2000" dirty="0"/>
              <a:t> </a:t>
            </a:r>
            <a:r>
              <a:rPr lang="en-GB" sz="2000" dirty="0" err="1"/>
              <a:t>bezparametrowy</a:t>
            </a:r>
            <a:endParaRPr lang="en-GB" sz="2000" dirty="0"/>
          </a:p>
          <a:p>
            <a:r>
              <a:rPr lang="en-GB" sz="2000" dirty="0" err="1"/>
              <a:t>Przechowywany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stercie</a:t>
            </a:r>
            <a:endParaRPr lang="en-GB" sz="2000" dirty="0"/>
          </a:p>
          <a:p>
            <a:r>
              <a:rPr lang="en-GB" sz="2000" dirty="0"/>
              <a:t>Do </a:t>
            </a:r>
            <a:r>
              <a:rPr lang="en-GB" sz="2000" dirty="0" err="1"/>
              <a:t>metody</a:t>
            </a:r>
            <a:r>
              <a:rPr lang="en-GB" sz="2000" dirty="0"/>
              <a:t> </a:t>
            </a:r>
            <a:r>
              <a:rPr lang="en-GB" sz="2000" dirty="0" err="1"/>
              <a:t>przekazujemy</a:t>
            </a:r>
            <a:r>
              <a:rPr lang="en-GB" sz="2000" dirty="0"/>
              <a:t> </a:t>
            </a:r>
            <a:r>
              <a:rPr lang="en-GB" sz="2000" dirty="0" err="1"/>
              <a:t>tylko</a:t>
            </a:r>
            <a:r>
              <a:rPr lang="en-GB" sz="2000" dirty="0"/>
              <a:t> </a:t>
            </a:r>
            <a:r>
              <a:rPr lang="en-GB" sz="2000" dirty="0" err="1"/>
              <a:t>wskaźnik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obiekt</a:t>
            </a:r>
            <a:r>
              <a:rPr lang="en-GB" sz="2000" dirty="0"/>
              <a:t> w </a:t>
            </a:r>
            <a:r>
              <a:rPr lang="en-GB" sz="2000" dirty="0" err="1"/>
              <a:t>pamięci</a:t>
            </a:r>
            <a:endParaRPr lang="en-GB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51EB4-D978-425D-AEDE-AA58B6E2708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8200" y="2369127"/>
            <a:ext cx="4289738" cy="4374572"/>
          </a:xfrm>
        </p:spPr>
        <p:txBody>
          <a:bodyPr/>
          <a:lstStyle/>
          <a:p>
            <a:r>
              <a:rPr lang="en-GB" sz="2000" dirty="0" err="1"/>
              <a:t>Typ</a:t>
            </a:r>
            <a:r>
              <a:rPr lang="en-GB" sz="2000" dirty="0"/>
              <a:t> </a:t>
            </a:r>
            <a:r>
              <a:rPr lang="en-GB" sz="2000" dirty="0" err="1"/>
              <a:t>wartościowy</a:t>
            </a:r>
            <a:endParaRPr lang="en-GB" sz="2000" dirty="0"/>
          </a:p>
          <a:p>
            <a:r>
              <a:rPr lang="en-GB" sz="2000" dirty="0" err="1"/>
              <a:t>Nie</a:t>
            </a:r>
            <a:r>
              <a:rPr lang="en-GB" sz="2000" dirty="0"/>
              <a:t> </a:t>
            </a:r>
            <a:r>
              <a:rPr lang="en-GB" sz="2000" dirty="0" err="1"/>
              <a:t>można</a:t>
            </a:r>
            <a:r>
              <a:rPr lang="en-GB" sz="2000" dirty="0"/>
              <a:t> </a:t>
            </a:r>
            <a:r>
              <a:rPr lang="en-GB" sz="2000" dirty="0" err="1"/>
              <a:t>dziedziczyć</a:t>
            </a:r>
            <a:r>
              <a:rPr lang="en-GB" sz="2000" dirty="0"/>
              <a:t> </a:t>
            </a:r>
            <a:r>
              <a:rPr lang="en-GB" sz="2000" dirty="0" err="1"/>
              <a:t>ze</a:t>
            </a:r>
            <a:r>
              <a:rPr lang="en-GB" sz="2000" dirty="0"/>
              <a:t> </a:t>
            </a:r>
            <a:r>
              <a:rPr lang="en-GB" sz="2000" dirty="0" err="1"/>
              <a:t>struktury</a:t>
            </a:r>
            <a:endParaRPr lang="en-GB" sz="2000" dirty="0"/>
          </a:p>
          <a:p>
            <a:r>
              <a:rPr lang="en-GB" sz="2000" dirty="0" err="1"/>
              <a:t>Nie</a:t>
            </a:r>
            <a:r>
              <a:rPr lang="en-GB" sz="2000" dirty="0"/>
              <a:t> </a:t>
            </a:r>
            <a:r>
              <a:rPr lang="en-GB" sz="2000" dirty="0" err="1"/>
              <a:t>posiada</a:t>
            </a:r>
            <a:r>
              <a:rPr lang="en-GB" sz="2000" dirty="0"/>
              <a:t> </a:t>
            </a:r>
            <a:r>
              <a:rPr lang="en-GB" sz="2000" dirty="0" err="1"/>
              <a:t>destruktora</a:t>
            </a:r>
            <a:endParaRPr lang="en-GB" sz="2000" dirty="0"/>
          </a:p>
          <a:p>
            <a:r>
              <a:rPr lang="en-GB" sz="2000" dirty="0" err="1"/>
              <a:t>Zdefiniowany</a:t>
            </a:r>
            <a:r>
              <a:rPr lang="en-GB" sz="2000" dirty="0"/>
              <a:t> </a:t>
            </a:r>
            <a:r>
              <a:rPr lang="en-GB" sz="2000" dirty="0" err="1"/>
              <a:t>konstruktor</a:t>
            </a:r>
            <a:r>
              <a:rPr lang="en-GB" sz="2000" dirty="0"/>
              <a:t> </a:t>
            </a:r>
            <a:r>
              <a:rPr lang="en-GB" sz="2000" dirty="0" err="1"/>
              <a:t>musi</a:t>
            </a:r>
            <a:r>
              <a:rPr lang="en-GB" sz="2000" dirty="0"/>
              <a:t> </a:t>
            </a:r>
            <a:r>
              <a:rPr lang="en-GB" sz="2000" dirty="0" err="1"/>
              <a:t>posiadać</a:t>
            </a:r>
            <a:r>
              <a:rPr lang="en-GB" sz="2000" dirty="0"/>
              <a:t> </a:t>
            </a:r>
            <a:r>
              <a:rPr lang="en-GB" sz="2000" dirty="0" err="1"/>
              <a:t>parametry</a:t>
            </a:r>
            <a:endParaRPr lang="en-GB" sz="2000" dirty="0"/>
          </a:p>
          <a:p>
            <a:r>
              <a:rPr lang="en-GB" sz="2000" dirty="0" err="1"/>
              <a:t>Przechowywany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stosie</a:t>
            </a:r>
            <a:endParaRPr lang="en-GB" sz="2000" dirty="0"/>
          </a:p>
          <a:p>
            <a:r>
              <a:rPr lang="en-GB" sz="2000" dirty="0"/>
              <a:t>Do </a:t>
            </a:r>
            <a:r>
              <a:rPr lang="en-GB" sz="2000" dirty="0" err="1"/>
              <a:t>metody</a:t>
            </a:r>
            <a:r>
              <a:rPr lang="en-GB" sz="2000" dirty="0"/>
              <a:t> </a:t>
            </a:r>
            <a:r>
              <a:rPr lang="en-GB" sz="2000" dirty="0" err="1"/>
              <a:t>rzekazujemy</a:t>
            </a:r>
            <a:r>
              <a:rPr lang="en-GB" sz="2000" dirty="0"/>
              <a:t> </a:t>
            </a:r>
            <a:r>
              <a:rPr lang="en-GB" sz="2000" dirty="0" err="1"/>
              <a:t>cały</a:t>
            </a:r>
            <a:r>
              <a:rPr lang="en-GB" sz="2000" dirty="0"/>
              <a:t> </a:t>
            </a:r>
            <a:r>
              <a:rPr lang="en-GB" sz="2000" dirty="0" err="1"/>
              <a:t>obiekt</a:t>
            </a:r>
            <a:endParaRPr lang="en-GB" sz="2000" dirty="0"/>
          </a:p>
          <a:p>
            <a:r>
              <a:rPr lang="en-GB" sz="2000" dirty="0" err="1"/>
              <a:t>Szybki</a:t>
            </a:r>
            <a:r>
              <a:rPr lang="en-GB" sz="2000" dirty="0"/>
              <a:t> – ale </a:t>
            </a:r>
            <a:r>
              <a:rPr lang="en-GB" sz="2000" dirty="0" err="1"/>
              <a:t>dla</a:t>
            </a:r>
            <a:r>
              <a:rPr lang="en-GB" sz="2000" dirty="0"/>
              <a:t> “</a:t>
            </a:r>
            <a:r>
              <a:rPr lang="en-GB" sz="2000" dirty="0" err="1"/>
              <a:t>małych</a:t>
            </a:r>
            <a:r>
              <a:rPr lang="en-GB" sz="2000" dirty="0"/>
              <a:t>” </a:t>
            </a:r>
            <a:r>
              <a:rPr lang="en-GB" sz="2000" dirty="0" err="1"/>
              <a:t>obiektów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0DCC24-BE89-4548-A0F0-E4FBEEC1C0A1}"/>
              </a:ext>
            </a:extLst>
          </p:cNvPr>
          <p:cNvSpPr txBox="1">
            <a:spLocks/>
          </p:cNvSpPr>
          <p:nvPr/>
        </p:nvSpPr>
        <p:spPr>
          <a:xfrm>
            <a:off x="457200" y="1920085"/>
            <a:ext cx="4038600" cy="4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000" dirty="0"/>
              <a:t>class</a:t>
            </a:r>
            <a:endParaRPr lang="en-GB" sz="1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71CBED-60D6-471C-BB65-A66683F91642}"/>
              </a:ext>
            </a:extLst>
          </p:cNvPr>
          <p:cNvSpPr txBox="1">
            <a:spLocks/>
          </p:cNvSpPr>
          <p:nvPr/>
        </p:nvSpPr>
        <p:spPr>
          <a:xfrm>
            <a:off x="4495800" y="1920084"/>
            <a:ext cx="4038600" cy="449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000" dirty="0"/>
              <a:t>struct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32203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rozszerzeń</a:t>
            </a:r>
            <a:endParaRPr lang="en-GB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Zamiast</a:t>
            </a:r>
            <a:r>
              <a:rPr lang="en-GB" dirty="0"/>
              <a:t> </a:t>
            </a:r>
            <a:r>
              <a:rPr lang="en-GB" dirty="0" err="1"/>
              <a:t>dziedziczenia</a:t>
            </a:r>
            <a:endParaRPr lang="en-GB" dirty="0"/>
          </a:p>
          <a:p>
            <a:pPr lvl="1"/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zmienia</a:t>
            </a:r>
            <a:r>
              <a:rPr lang="en-GB" dirty="0"/>
              <a:t> </a:t>
            </a:r>
            <a:r>
              <a:rPr lang="en-GB" dirty="0" err="1"/>
              <a:t>definicji</a:t>
            </a:r>
            <a:r>
              <a:rPr lang="en-GB" dirty="0"/>
              <a:t> </a:t>
            </a:r>
            <a:r>
              <a:rPr lang="en-GB" dirty="0" err="1"/>
              <a:t>samej</a:t>
            </a:r>
            <a:r>
              <a:rPr lang="en-GB" dirty="0"/>
              <a:t> </a:t>
            </a:r>
            <a:r>
              <a:rPr lang="en-GB" dirty="0" err="1"/>
              <a:t>klasy</a:t>
            </a:r>
            <a:endParaRPr lang="en-GB" dirty="0"/>
          </a:p>
          <a:p>
            <a:pPr lvl="1"/>
            <a:r>
              <a:rPr lang="en-GB" dirty="0" err="1"/>
              <a:t>Można</a:t>
            </a:r>
            <a:r>
              <a:rPr lang="en-GB" dirty="0"/>
              <a:t> </a:t>
            </a:r>
            <a:r>
              <a:rPr lang="en-GB" dirty="0" err="1"/>
              <a:t>stosować</a:t>
            </a:r>
            <a:r>
              <a:rPr lang="en-GB" dirty="0"/>
              <a:t> do </a:t>
            </a:r>
            <a:r>
              <a:rPr lang="en-GB" dirty="0" err="1"/>
              <a:t>klasy</a:t>
            </a:r>
            <a:r>
              <a:rPr lang="en-GB" dirty="0"/>
              <a:t> do </a:t>
            </a:r>
            <a:r>
              <a:rPr lang="en-GB" dirty="0" err="1"/>
              <a:t>której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dostępu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</a:t>
            </a:r>
          </a:p>
          <a:p>
            <a:pPr lvl="1"/>
            <a:r>
              <a:rPr lang="en-GB" dirty="0" err="1"/>
              <a:t>Uwaga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referencje</a:t>
            </a:r>
            <a:r>
              <a:rPr lang="en-GB" dirty="0"/>
              <a:t> do </a:t>
            </a:r>
            <a:r>
              <a:rPr lang="en-GB" dirty="0" err="1"/>
              <a:t>zmiennej</a:t>
            </a:r>
            <a:r>
              <a:rPr lang="en-GB" dirty="0"/>
              <a:t> this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32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B75104-EC8C-4545-A4AF-4460AE91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09483-E6C1-4BA5-95CF-3CAFDAAAF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 – Single responsibility principle</a:t>
            </a:r>
          </a:p>
          <a:p>
            <a:r>
              <a:rPr lang="en-GB" dirty="0"/>
              <a:t>O – Open/Closed principle</a:t>
            </a:r>
          </a:p>
          <a:p>
            <a:r>
              <a:rPr lang="en-GB" dirty="0"/>
              <a:t>L – </a:t>
            </a:r>
            <a:r>
              <a:rPr lang="en-GB" dirty="0" err="1"/>
              <a:t>Liskov</a:t>
            </a:r>
            <a:r>
              <a:rPr lang="en-GB" dirty="0"/>
              <a:t> substitution principle</a:t>
            </a:r>
          </a:p>
          <a:p>
            <a:r>
              <a:rPr lang="en-GB" dirty="0"/>
              <a:t>I – Interface segregation principle</a:t>
            </a:r>
          </a:p>
          <a:p>
            <a:r>
              <a:rPr lang="en-GB" dirty="0"/>
              <a:t>D – 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211092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B75104-EC8C-4545-A4AF-4460AE91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LINQ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09483-E6C1-4BA5-95CF-3CAFDAAAF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Language integrated query</a:t>
            </a:r>
          </a:p>
          <a:p>
            <a:pPr lvl="1"/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Generyczne</a:t>
            </a:r>
            <a:r>
              <a:rPr lang="en-GB" dirty="0"/>
              <a:t> (generics)</a:t>
            </a:r>
          </a:p>
          <a:p>
            <a:pPr lvl="1"/>
            <a:r>
              <a:rPr lang="en-GB" dirty="0" err="1"/>
              <a:t>Delegaty</a:t>
            </a:r>
            <a:r>
              <a:rPr lang="en-GB" dirty="0"/>
              <a:t> (delegates)</a:t>
            </a:r>
          </a:p>
          <a:p>
            <a:pPr lvl="1"/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rozszerzające</a:t>
            </a:r>
            <a:r>
              <a:rPr lang="en-GB" dirty="0"/>
              <a:t> (extension methods)</a:t>
            </a:r>
          </a:p>
          <a:p>
            <a:pPr lvl="1"/>
            <a:r>
              <a:rPr lang="en-GB" dirty="0" err="1"/>
              <a:t>Wyrażenia</a:t>
            </a:r>
            <a:r>
              <a:rPr lang="en-GB" dirty="0"/>
              <a:t> lambda (lambda expressions)</a:t>
            </a:r>
          </a:p>
          <a:p>
            <a:pPr lvl="1"/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anonimowe</a:t>
            </a:r>
            <a:r>
              <a:rPr lang="en-GB" dirty="0"/>
              <a:t> (anonymous methods)</a:t>
            </a:r>
          </a:p>
          <a:p>
            <a:pPr lvl="1"/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anonimowe</a:t>
            </a:r>
            <a:r>
              <a:rPr lang="en-GB" dirty="0"/>
              <a:t> (anonymous types)</a:t>
            </a:r>
          </a:p>
        </p:txBody>
      </p:sp>
    </p:spTree>
    <p:extLst>
      <p:ext uri="{BB962C8B-B14F-4D97-AF65-F5344CB8AC3E}">
        <p14:creationId xmlns:p14="http://schemas.microsoft.com/office/powerpoint/2010/main" val="380469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B75104-EC8C-4545-A4AF-4460AE91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Delegaty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09483-E6C1-4BA5-95CF-3CAFDAAAF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Wskaźniki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funkcje</a:t>
            </a:r>
            <a:endParaRPr lang="en-GB" dirty="0"/>
          </a:p>
          <a:p>
            <a:r>
              <a:rPr lang="en-GB" dirty="0"/>
              <a:t>delegate vs event</a:t>
            </a:r>
          </a:p>
          <a:p>
            <a:r>
              <a:rPr lang="en-GB" dirty="0" err="1"/>
              <a:t>Dostęp</a:t>
            </a:r>
            <a:r>
              <a:rPr lang="en-GB" dirty="0"/>
              <a:t> do </a:t>
            </a:r>
            <a:r>
              <a:rPr lang="en-GB" dirty="0" err="1"/>
              <a:t>zmiennych</a:t>
            </a:r>
            <a:endParaRPr lang="en-GB" dirty="0"/>
          </a:p>
          <a:p>
            <a:r>
              <a:rPr lang="en-GB" dirty="0" err="1"/>
              <a:t>Delegaty</a:t>
            </a:r>
            <a:r>
              <a:rPr lang="en-GB" dirty="0"/>
              <a:t> </a:t>
            </a:r>
            <a:r>
              <a:rPr lang="en-GB" dirty="0" err="1"/>
              <a:t>zdefiniowane</a:t>
            </a:r>
            <a:endParaRPr lang="en-GB" dirty="0"/>
          </a:p>
          <a:p>
            <a:pPr lvl="1"/>
            <a:r>
              <a:rPr lang="en-GB" dirty="0"/>
              <a:t>Action, Action&lt;&gt;</a:t>
            </a:r>
          </a:p>
          <a:p>
            <a:pPr lvl="1"/>
            <a:r>
              <a:rPr lang="en-GB" dirty="0" err="1"/>
              <a:t>Func</a:t>
            </a:r>
            <a:r>
              <a:rPr lang="en-GB" dirty="0"/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120835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B75104-EC8C-4545-A4AF-4460AE91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Praca</a:t>
            </a:r>
            <a:r>
              <a:rPr lang="en-GB" dirty="0"/>
              <a:t> z </a:t>
            </a:r>
            <a:r>
              <a:rPr lang="en-GB" dirty="0" err="1"/>
              <a:t>plikami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09483-E6C1-4BA5-95CF-3CAFDAAAF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77012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System.IO (File, Path, Directory)</a:t>
            </a:r>
          </a:p>
          <a:p>
            <a:r>
              <a:rPr lang="en-GB" dirty="0" err="1"/>
              <a:t>Pliki</a:t>
            </a:r>
            <a:r>
              <a:rPr lang="en-GB" dirty="0"/>
              <a:t> </a:t>
            </a:r>
            <a:r>
              <a:rPr lang="en-GB" dirty="0" err="1"/>
              <a:t>tekstowe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binarne</a:t>
            </a:r>
            <a:r>
              <a:rPr lang="en-GB" dirty="0"/>
              <a:t> </a:t>
            </a:r>
          </a:p>
          <a:p>
            <a:r>
              <a:rPr lang="en-GB" dirty="0" err="1"/>
              <a:t>Strumienie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(Stream)</a:t>
            </a:r>
          </a:p>
          <a:p>
            <a:pPr lvl="1"/>
            <a:r>
              <a:rPr lang="en-GB" dirty="0" err="1"/>
              <a:t>FileStream</a:t>
            </a:r>
            <a:r>
              <a:rPr lang="en-GB" dirty="0"/>
              <a:t>, </a:t>
            </a:r>
            <a:r>
              <a:rPr lang="en-GB" dirty="0" err="1"/>
              <a:t>MemoryStream</a:t>
            </a:r>
            <a:endParaRPr lang="en-GB" dirty="0"/>
          </a:p>
          <a:p>
            <a:r>
              <a:rPr lang="en-GB" dirty="0" err="1"/>
              <a:t>Odczytywanie</a:t>
            </a:r>
            <a:r>
              <a:rPr lang="en-GB" dirty="0"/>
              <a:t> z </a:t>
            </a:r>
            <a:r>
              <a:rPr lang="en-GB" dirty="0" err="1"/>
              <a:t>pliku</a:t>
            </a:r>
            <a:endParaRPr lang="en-GB" dirty="0"/>
          </a:p>
          <a:p>
            <a:pPr lvl="1"/>
            <a:r>
              <a:rPr lang="en-GB" dirty="0" err="1"/>
              <a:t>StreamReader</a:t>
            </a:r>
            <a:endParaRPr lang="en-GB" dirty="0"/>
          </a:p>
          <a:p>
            <a:r>
              <a:rPr lang="en-GB" dirty="0" err="1"/>
              <a:t>Zapis</a:t>
            </a:r>
            <a:r>
              <a:rPr lang="en-GB" dirty="0"/>
              <a:t> do </a:t>
            </a:r>
            <a:r>
              <a:rPr lang="en-GB" dirty="0" err="1"/>
              <a:t>pliku</a:t>
            </a:r>
            <a:endParaRPr lang="en-GB" dirty="0"/>
          </a:p>
          <a:p>
            <a:pPr lvl="1"/>
            <a:r>
              <a:rPr lang="en-GB" dirty="0" err="1"/>
              <a:t>StreamWtriter</a:t>
            </a:r>
            <a:endParaRPr lang="en-GB" dirty="0"/>
          </a:p>
          <a:p>
            <a:r>
              <a:rPr lang="en-GB" dirty="0" err="1"/>
              <a:t>Klauzula</a:t>
            </a:r>
            <a:r>
              <a:rPr lang="en-GB" dirty="0"/>
              <a:t> Using</a:t>
            </a:r>
          </a:p>
        </p:txBody>
      </p:sp>
    </p:spTree>
    <p:extLst>
      <p:ext uri="{BB962C8B-B14F-4D97-AF65-F5344CB8AC3E}">
        <p14:creationId xmlns:p14="http://schemas.microsoft.com/office/powerpoint/2010/main" val="3147402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Refleksja</a:t>
            </a:r>
            <a:endParaRPr lang="en-GB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Dostęp</a:t>
            </a:r>
            <a:r>
              <a:rPr lang="en-GB" dirty="0"/>
              <a:t> do </a:t>
            </a:r>
            <a:r>
              <a:rPr lang="en-GB" dirty="0" err="1"/>
              <a:t>pakietów</a:t>
            </a:r>
            <a:r>
              <a:rPr lang="en-GB" dirty="0"/>
              <a:t> (assembly)</a:t>
            </a:r>
          </a:p>
          <a:p>
            <a:r>
              <a:rPr lang="en-GB" dirty="0" err="1"/>
              <a:t>Dostęp</a:t>
            </a:r>
            <a:r>
              <a:rPr lang="en-GB" dirty="0"/>
              <a:t> do </a:t>
            </a:r>
            <a:r>
              <a:rPr lang="en-GB" dirty="0" err="1"/>
              <a:t>klas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właściwości</a:t>
            </a:r>
            <a:endParaRPr lang="en-GB" dirty="0"/>
          </a:p>
          <a:p>
            <a:r>
              <a:rPr lang="en-GB" dirty="0"/>
              <a:t>Late Binding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91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Atrybuty</a:t>
            </a:r>
            <a:endParaRPr lang="en-GB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Klasa</a:t>
            </a:r>
            <a:r>
              <a:rPr lang="en-GB" dirty="0"/>
              <a:t> Attribute</a:t>
            </a:r>
          </a:p>
          <a:p>
            <a:r>
              <a:rPr lang="en-GB" dirty="0" err="1"/>
              <a:t>Atrybuty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metadane</a:t>
            </a:r>
            <a:r>
              <a:rPr lang="en-GB" dirty="0"/>
              <a:t> </a:t>
            </a:r>
            <a:r>
              <a:rPr lang="en-GB" dirty="0" err="1"/>
              <a:t>klasy</a:t>
            </a:r>
            <a:endParaRPr lang="en-GB" dirty="0"/>
          </a:p>
          <a:p>
            <a:r>
              <a:rPr lang="en-GB" dirty="0" err="1"/>
              <a:t>Wykorzystanie</a:t>
            </a:r>
            <a:r>
              <a:rPr lang="en-GB" dirty="0"/>
              <a:t> </a:t>
            </a:r>
            <a:r>
              <a:rPr lang="en-GB" dirty="0" err="1"/>
              <a:t>własnych</a:t>
            </a:r>
            <a:r>
              <a:rPr lang="en-GB" dirty="0"/>
              <a:t> </a:t>
            </a:r>
            <a:r>
              <a:rPr lang="en-GB" dirty="0" err="1"/>
              <a:t>atrybutów</a:t>
            </a:r>
            <a:endParaRPr lang="en-GB" dirty="0"/>
          </a:p>
          <a:p>
            <a:pPr marL="7175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390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Testy </a:t>
            </a:r>
            <a:r>
              <a:rPr lang="en-GB" dirty="0" err="1"/>
              <a:t>jednostkowe</a:t>
            </a:r>
            <a:endParaRPr lang="en-GB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480738" cy="4389120"/>
          </a:xfrm>
        </p:spPr>
        <p:txBody>
          <a:bodyPr/>
          <a:lstStyle/>
          <a:p>
            <a:r>
              <a:rPr lang="en-GB" dirty="0"/>
              <a:t>Testy </a:t>
            </a:r>
            <a:r>
              <a:rPr lang="en-GB" dirty="0" err="1"/>
              <a:t>powinny</a:t>
            </a:r>
            <a:r>
              <a:rPr lang="en-GB" dirty="0"/>
              <a:t> </a:t>
            </a:r>
            <a:r>
              <a:rPr lang="en-GB" dirty="0" err="1"/>
              <a:t>testować</a:t>
            </a:r>
            <a:r>
              <a:rPr lang="en-GB" dirty="0"/>
              <a:t> </a:t>
            </a:r>
            <a:r>
              <a:rPr lang="en-GB" dirty="0" err="1"/>
              <a:t>pojedyńczą</a:t>
            </a:r>
            <a:r>
              <a:rPr lang="en-GB" dirty="0"/>
              <a:t> </a:t>
            </a:r>
            <a:r>
              <a:rPr lang="en-GB" dirty="0" err="1"/>
              <a:t>funkcjonalność</a:t>
            </a:r>
            <a:r>
              <a:rPr lang="en-GB" dirty="0"/>
              <a:t>,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funkcjonalność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mieć</a:t>
            </a:r>
            <a:r>
              <a:rPr lang="en-GB" dirty="0"/>
              <a:t> </a:t>
            </a:r>
            <a:r>
              <a:rPr lang="en-GB" dirty="0" err="1"/>
              <a:t>wiele</a:t>
            </a:r>
            <a:r>
              <a:rPr lang="en-GB" dirty="0"/>
              <a:t>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testów</a:t>
            </a:r>
            <a:endParaRPr lang="en-GB" dirty="0"/>
          </a:p>
          <a:p>
            <a:r>
              <a:rPr lang="en-GB" dirty="0"/>
              <a:t>Testy </a:t>
            </a:r>
            <a:r>
              <a:rPr lang="en-GB" dirty="0" err="1"/>
              <a:t>powinny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wykonywane</a:t>
            </a:r>
            <a:r>
              <a:rPr lang="en-GB" dirty="0"/>
              <a:t> w </a:t>
            </a:r>
            <a:r>
              <a:rPr lang="en-GB" dirty="0" err="1"/>
              <a:t>izolacji</a:t>
            </a:r>
            <a:r>
              <a:rPr lang="en-GB" dirty="0"/>
              <a:t>, bez </a:t>
            </a:r>
            <a:r>
              <a:rPr lang="en-GB" dirty="0" err="1"/>
              <a:t>zewnętrznej</a:t>
            </a:r>
            <a:r>
              <a:rPr lang="en-GB" dirty="0"/>
              <a:t> </a:t>
            </a:r>
            <a:r>
              <a:rPr lang="en-GB" dirty="0" err="1"/>
              <a:t>zależności</a:t>
            </a:r>
            <a:r>
              <a:rPr lang="en-GB" dirty="0"/>
              <a:t>. </a:t>
            </a:r>
            <a:r>
              <a:rPr lang="en-GB" dirty="0" err="1"/>
              <a:t>Zależności</a:t>
            </a:r>
            <a:r>
              <a:rPr lang="en-GB" dirty="0"/>
              <a:t> </a:t>
            </a:r>
            <a:r>
              <a:rPr lang="en-GB" dirty="0" err="1"/>
              <a:t>powinne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wstawiane</a:t>
            </a:r>
            <a:r>
              <a:rPr lang="en-GB" dirty="0"/>
              <a:t> za </a:t>
            </a:r>
            <a:r>
              <a:rPr lang="en-GB" dirty="0" err="1"/>
              <a:t>pomocą</a:t>
            </a:r>
            <a:r>
              <a:rPr lang="en-GB" dirty="0"/>
              <a:t> </a:t>
            </a:r>
            <a:r>
              <a:rPr lang="en-GB" dirty="0" err="1"/>
              <a:t>mocków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stubów</a:t>
            </a:r>
            <a:endParaRPr lang="en-GB" dirty="0"/>
          </a:p>
          <a:p>
            <a:r>
              <a:rPr lang="en-GB" dirty="0"/>
              <a:t>Testy </a:t>
            </a:r>
            <a:r>
              <a:rPr lang="en-GB" dirty="0" err="1"/>
              <a:t>powinny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powtarzalne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niezawodne</a:t>
            </a:r>
            <a:endParaRPr lang="en-GB" dirty="0"/>
          </a:p>
          <a:p>
            <a:r>
              <a:rPr lang="en-GB" dirty="0"/>
              <a:t>Testy </a:t>
            </a:r>
            <a:r>
              <a:rPr lang="en-GB" dirty="0" err="1"/>
              <a:t>powinny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szybkie</a:t>
            </a:r>
            <a:endParaRPr lang="en-GB" dirty="0"/>
          </a:p>
          <a:p>
            <a:r>
              <a:rPr lang="en-GB" dirty="0"/>
              <a:t>Testy </a:t>
            </a:r>
            <a:r>
              <a:rPr lang="en-GB" dirty="0" err="1"/>
              <a:t>powinny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łatwe</a:t>
            </a:r>
            <a:r>
              <a:rPr lang="en-GB" dirty="0"/>
              <a:t>, </a:t>
            </a:r>
            <a:r>
              <a:rPr lang="en-GB" dirty="0" err="1"/>
              <a:t>czytelne</a:t>
            </a:r>
            <a:endParaRPr lang="en-GB" dirty="0"/>
          </a:p>
          <a:p>
            <a:endParaRPr lang="en-GB" dirty="0"/>
          </a:p>
          <a:p>
            <a:pPr marL="7175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7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B256-BA48-4D33-9F1A-0B5C6466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E3D6E-D1A0-4864-8749-482132A5E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660073"/>
            <a:ext cx="5455228" cy="3694852"/>
          </a:xfrm>
        </p:spPr>
        <p:txBody>
          <a:bodyPr/>
          <a:lstStyle/>
          <a:p>
            <a:r>
              <a:rPr lang="en-GB" dirty="0"/>
              <a:t>CLI – Common Language Infrastructure</a:t>
            </a:r>
          </a:p>
          <a:p>
            <a:r>
              <a:rPr lang="en-GB" dirty="0"/>
              <a:t>CIL – Common Intermediate Language</a:t>
            </a:r>
          </a:p>
          <a:p>
            <a:r>
              <a:rPr lang="en-GB" dirty="0"/>
              <a:t>CLR – Common Language Runtime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480FC0-D400-4846-88F3-7B13A8179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693" y="1959571"/>
            <a:ext cx="3809307" cy="439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444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89702C-0F11-4166-9B2B-2637B0C2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Wzorce</a:t>
            </a:r>
            <a:r>
              <a:rPr lang="en-GB" dirty="0"/>
              <a:t> </a:t>
            </a:r>
            <a:r>
              <a:rPr lang="en-GB" dirty="0" err="1"/>
              <a:t>projektowe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55960-9722-4739-A7D9-020CB76B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35479"/>
            <a:ext cx="8229600" cy="4787053"/>
          </a:xfrm>
        </p:spPr>
        <p:txBody>
          <a:bodyPr/>
          <a:lstStyle/>
          <a:p>
            <a:endParaRPr lang="en-GB" dirty="0"/>
          </a:p>
          <a:p>
            <a:r>
              <a:rPr lang="en-GB" dirty="0" err="1"/>
              <a:t>Kreacyjne</a:t>
            </a:r>
            <a:endParaRPr lang="en-GB" dirty="0"/>
          </a:p>
          <a:p>
            <a:pPr lvl="1"/>
            <a:r>
              <a:rPr lang="en-GB" dirty="0"/>
              <a:t>Singleton, </a:t>
            </a:r>
            <a:r>
              <a:rPr lang="en-GB" dirty="0" err="1"/>
              <a:t>Fabryka</a:t>
            </a:r>
            <a:r>
              <a:rPr lang="en-GB" dirty="0"/>
              <a:t> </a:t>
            </a:r>
            <a:r>
              <a:rPr lang="en-GB" dirty="0" err="1"/>
              <a:t>Abstrakcyjna</a:t>
            </a:r>
            <a:r>
              <a:rPr lang="en-GB" dirty="0"/>
              <a:t>, </a:t>
            </a:r>
            <a:r>
              <a:rPr lang="en-GB" dirty="0" err="1"/>
              <a:t>Fabryka</a:t>
            </a:r>
            <a:r>
              <a:rPr lang="en-GB" dirty="0"/>
              <a:t> </a:t>
            </a:r>
            <a:r>
              <a:rPr lang="en-GB" dirty="0" err="1"/>
              <a:t>Metod</a:t>
            </a:r>
            <a:endParaRPr lang="en-GB" dirty="0"/>
          </a:p>
          <a:p>
            <a:r>
              <a:rPr lang="en-GB" dirty="0" err="1"/>
              <a:t>Strukturalne</a:t>
            </a:r>
            <a:endParaRPr lang="en-GB" dirty="0"/>
          </a:p>
          <a:p>
            <a:pPr lvl="1"/>
            <a:r>
              <a:rPr lang="en-GB" dirty="0" err="1"/>
              <a:t>Fasada</a:t>
            </a:r>
            <a:endParaRPr lang="en-GB" dirty="0"/>
          </a:p>
          <a:p>
            <a:r>
              <a:rPr lang="en-GB" dirty="0" err="1"/>
              <a:t>Czynnościowe</a:t>
            </a:r>
            <a:endParaRPr lang="en-GB" dirty="0"/>
          </a:p>
          <a:p>
            <a:pPr lvl="1"/>
            <a:r>
              <a:rPr lang="en-GB" dirty="0" err="1"/>
              <a:t>Obserwator</a:t>
            </a:r>
            <a:r>
              <a:rPr lang="en-GB" dirty="0"/>
              <a:t>, Stan, </a:t>
            </a:r>
            <a:r>
              <a:rPr lang="en-GB" dirty="0" err="1"/>
              <a:t>Strategia</a:t>
            </a:r>
            <a:r>
              <a:rPr lang="en-GB" dirty="0"/>
              <a:t>, </a:t>
            </a:r>
            <a:r>
              <a:rPr lang="en-GB" dirty="0" err="1"/>
              <a:t>Polecenie</a:t>
            </a:r>
            <a:r>
              <a:rPr lang="en-GB" dirty="0"/>
              <a:t>, Iterator</a:t>
            </a:r>
          </a:p>
        </p:txBody>
      </p:sp>
    </p:spTree>
    <p:extLst>
      <p:ext uri="{BB962C8B-B14F-4D97-AF65-F5344CB8AC3E}">
        <p14:creationId xmlns:p14="http://schemas.microsoft.com/office/powerpoint/2010/main" val="4217943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719BB-E7ED-466D-B32B-2814C25C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Singleton (</a:t>
            </a:r>
            <a:r>
              <a:rPr lang="en-GB" dirty="0" err="1"/>
              <a:t>Kreacyjny</a:t>
            </a:r>
            <a:r>
              <a:rPr lang="en-GB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9CBB7-0617-453F-9A62-3D9116E8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010913"/>
            <a:ext cx="8229600" cy="1313686"/>
          </a:xfrm>
        </p:spPr>
        <p:txBody>
          <a:bodyPr/>
          <a:lstStyle/>
          <a:p>
            <a:r>
              <a:rPr lang="en-GB" dirty="0" err="1"/>
              <a:t>Istnieje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instancja</a:t>
            </a:r>
            <a:r>
              <a:rPr lang="en-GB" dirty="0"/>
              <a:t> </a:t>
            </a:r>
            <a:r>
              <a:rPr lang="en-GB" dirty="0" err="1"/>
              <a:t>klasy</a:t>
            </a:r>
            <a:endParaRPr lang="en-GB" dirty="0"/>
          </a:p>
          <a:p>
            <a:pPr marL="71755" indent="0">
              <a:buNone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CF2310-35B5-4ECB-9C50-C0D77CA9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360946" y="0"/>
            <a:ext cx="2422108" cy="6858000"/>
          </a:xfrm>
          <a:prstGeom prst="rect">
            <a:avLst/>
          </a:prstGeom>
        </p:spPr>
      </p:pic>
      <p:sp>
        <p:nvSpPr>
          <p:cNvPr id="6" name="Shape 186">
            <a:extLst>
              <a:ext uri="{FF2B5EF4-FFF2-40B4-BE49-F238E27FC236}">
                <a16:creationId xmlns:a16="http://schemas.microsoft.com/office/drawing/2014/main" id="{BCA6F07F-36C4-426F-909A-EE9AE9389451}"/>
              </a:ext>
            </a:extLst>
          </p:cNvPr>
          <p:cNvSpPr txBox="1"/>
          <p:nvPr/>
        </p:nvSpPr>
        <p:spPr>
          <a:xfrm>
            <a:off x="3122341" y="6517800"/>
            <a:ext cx="5564459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/>
              <a:t>Źródło</a:t>
            </a:r>
            <a:r>
              <a:rPr lang="en-GB" sz="1000" dirty="0"/>
              <a:t>: “Design Patterns, Elements of Reusable Object Oriented Software” </a:t>
            </a:r>
            <a:r>
              <a:rPr lang="en-GB" sz="1000" dirty="0" err="1"/>
              <a:t>E.Gamma</a:t>
            </a:r>
            <a:r>
              <a:rPr lang="en-GB" sz="1000" dirty="0"/>
              <a:t>, R. Helm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94737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719BB-E7ED-466D-B32B-2814C25C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Fabryka</a:t>
            </a:r>
            <a:r>
              <a:rPr lang="en-GB" dirty="0"/>
              <a:t> </a:t>
            </a:r>
            <a:r>
              <a:rPr lang="en-GB" dirty="0" err="1"/>
              <a:t>metod</a:t>
            </a:r>
            <a:r>
              <a:rPr lang="en-GB" dirty="0"/>
              <a:t> (</a:t>
            </a:r>
            <a:r>
              <a:rPr lang="en-GB" dirty="0" err="1"/>
              <a:t>Kreacyjny</a:t>
            </a:r>
            <a:r>
              <a:rPr lang="en-GB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9CBB7-0617-453F-9A62-3D9116E8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627756"/>
            <a:ext cx="8229600" cy="1696844"/>
          </a:xfrm>
        </p:spPr>
        <p:txBody>
          <a:bodyPr/>
          <a:lstStyle/>
          <a:p>
            <a:r>
              <a:rPr lang="en-GB" dirty="0" err="1"/>
              <a:t>Określa</a:t>
            </a:r>
            <a:r>
              <a:rPr lang="en-GB" dirty="0"/>
              <a:t> </a:t>
            </a:r>
            <a:r>
              <a:rPr lang="en-GB" dirty="0" err="1"/>
              <a:t>interfejs</a:t>
            </a:r>
            <a:r>
              <a:rPr lang="en-GB" dirty="0"/>
              <a:t>,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zwracany</a:t>
            </a:r>
            <a:r>
              <a:rPr lang="en-GB" dirty="0"/>
              <a:t> jest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metodę</a:t>
            </a:r>
            <a:endParaRPr lang="en-GB" dirty="0"/>
          </a:p>
          <a:p>
            <a:r>
              <a:rPr lang="en-GB" dirty="0"/>
              <a:t>To </a:t>
            </a:r>
            <a:r>
              <a:rPr lang="en-GB" dirty="0" err="1"/>
              <a:t>metod</a:t>
            </a:r>
            <a:r>
              <a:rPr lang="pl-PL" dirty="0"/>
              <a:t>a</a:t>
            </a:r>
            <a:r>
              <a:rPr lang="en-GB" dirty="0"/>
              <a:t> </a:t>
            </a:r>
            <a:r>
              <a:rPr lang="en-GB" dirty="0" err="1"/>
              <a:t>decyduje</a:t>
            </a:r>
            <a:r>
              <a:rPr lang="en-GB" dirty="0"/>
              <a:t>, </a:t>
            </a:r>
            <a:r>
              <a:rPr lang="en-GB" dirty="0" err="1"/>
              <a:t>którą</a:t>
            </a:r>
            <a:r>
              <a:rPr lang="en-GB" dirty="0"/>
              <a:t> </a:t>
            </a:r>
            <a:r>
              <a:rPr lang="en-GB" dirty="0" err="1"/>
              <a:t>implementację</a:t>
            </a:r>
            <a:r>
              <a:rPr lang="en-GB" dirty="0"/>
              <a:t> </a:t>
            </a:r>
            <a:r>
              <a:rPr lang="en-GB" dirty="0" err="1"/>
              <a:t>interfejsu</a:t>
            </a:r>
            <a:r>
              <a:rPr lang="en-GB" dirty="0"/>
              <a:t> </a:t>
            </a:r>
            <a:r>
              <a:rPr lang="en-GB" dirty="0" err="1"/>
              <a:t>zwrócić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F7B448-6C98-4CAB-BDF8-B3120688D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025124" y="-191578"/>
            <a:ext cx="2402378" cy="6858000"/>
          </a:xfrm>
          <a:prstGeom prst="rect">
            <a:avLst/>
          </a:prstGeom>
        </p:spPr>
      </p:pic>
      <p:sp>
        <p:nvSpPr>
          <p:cNvPr id="6" name="Shape 186">
            <a:extLst>
              <a:ext uri="{FF2B5EF4-FFF2-40B4-BE49-F238E27FC236}">
                <a16:creationId xmlns:a16="http://schemas.microsoft.com/office/drawing/2014/main" id="{ADA04ED9-504B-4A7C-B17D-FC5F3BB1F45C}"/>
              </a:ext>
            </a:extLst>
          </p:cNvPr>
          <p:cNvSpPr txBox="1"/>
          <p:nvPr/>
        </p:nvSpPr>
        <p:spPr>
          <a:xfrm>
            <a:off x="3122341" y="6517800"/>
            <a:ext cx="5564459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/>
              <a:t>Źródło</a:t>
            </a:r>
            <a:r>
              <a:rPr lang="en-GB" sz="1000" dirty="0"/>
              <a:t>: “Design Patterns, Elements of Reusable Object Oriented Software” </a:t>
            </a:r>
            <a:r>
              <a:rPr lang="en-GB" sz="1000" dirty="0" err="1"/>
              <a:t>E.Gamma</a:t>
            </a:r>
            <a:r>
              <a:rPr lang="en-GB" sz="1000" dirty="0"/>
              <a:t>, R. Helm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460548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719BB-E7ED-466D-B32B-2814C25C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Fasada</a:t>
            </a:r>
            <a:r>
              <a:rPr lang="en-GB" dirty="0"/>
              <a:t> (</a:t>
            </a:r>
            <a:r>
              <a:rPr lang="en-GB" dirty="0" err="1"/>
              <a:t>Strukturalny</a:t>
            </a:r>
            <a:r>
              <a:rPr lang="en-GB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9CBB7-0617-453F-9A62-3D9116E8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627756"/>
            <a:ext cx="8229600" cy="1951464"/>
          </a:xfrm>
        </p:spPr>
        <p:txBody>
          <a:bodyPr/>
          <a:lstStyle/>
          <a:p>
            <a:r>
              <a:rPr lang="en-GB" dirty="0" err="1"/>
              <a:t>Fasada</a:t>
            </a:r>
            <a:r>
              <a:rPr lang="en-GB" dirty="0"/>
              <a:t> </a:t>
            </a:r>
            <a:r>
              <a:rPr lang="en-GB" dirty="0" err="1"/>
              <a:t>tworzy</a:t>
            </a:r>
            <a:r>
              <a:rPr lang="en-GB" dirty="0"/>
              <a:t> </a:t>
            </a:r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interfejs</a:t>
            </a:r>
            <a:r>
              <a:rPr lang="en-GB" dirty="0"/>
              <a:t> do </a:t>
            </a:r>
            <a:r>
              <a:rPr lang="en-GB" dirty="0" err="1"/>
              <a:t>komunikacji</a:t>
            </a:r>
            <a:r>
              <a:rPr lang="en-GB" dirty="0"/>
              <a:t> ze </a:t>
            </a:r>
            <a:r>
              <a:rPr lang="en-GB" dirty="0" err="1"/>
              <a:t>środowiskiem</a:t>
            </a:r>
            <a:r>
              <a:rPr lang="en-GB" dirty="0"/>
              <a:t> </a:t>
            </a:r>
            <a:r>
              <a:rPr lang="en-GB" dirty="0" err="1"/>
              <a:t>zewnętrznym</a:t>
            </a:r>
            <a:endParaRPr lang="en-GB" dirty="0"/>
          </a:p>
          <a:p>
            <a:r>
              <a:rPr lang="en-GB" dirty="0" err="1"/>
              <a:t>Interfejs</a:t>
            </a:r>
            <a:r>
              <a:rPr lang="en-GB" dirty="0"/>
              <a:t> </a:t>
            </a:r>
            <a:r>
              <a:rPr lang="en-GB" dirty="0" err="1"/>
              <a:t>składa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połączenia</a:t>
            </a:r>
            <a:r>
              <a:rPr lang="en-GB" dirty="0"/>
              <a:t> </a:t>
            </a:r>
            <a:r>
              <a:rPr lang="en-GB" dirty="0" err="1"/>
              <a:t>kilku</a:t>
            </a:r>
            <a:r>
              <a:rPr lang="en-GB" dirty="0"/>
              <a:t> </a:t>
            </a:r>
            <a:r>
              <a:rPr lang="en-GB" dirty="0" err="1"/>
              <a:t>klas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ich </a:t>
            </a:r>
            <a:r>
              <a:rPr lang="en-GB" dirty="0" err="1"/>
              <a:t>metod</a:t>
            </a:r>
            <a:endParaRPr lang="en-GB" dirty="0"/>
          </a:p>
          <a:p>
            <a:r>
              <a:rPr lang="en-GB" dirty="0" err="1"/>
              <a:t>Zmniejsza</a:t>
            </a:r>
            <a:r>
              <a:rPr lang="en-GB" dirty="0"/>
              <a:t> </a:t>
            </a:r>
            <a:r>
              <a:rPr lang="en-GB" dirty="0" err="1"/>
              <a:t>skomplikowanie</a:t>
            </a:r>
            <a:r>
              <a:rPr lang="en-GB" dirty="0"/>
              <a:t> system</a:t>
            </a:r>
            <a:r>
              <a:rPr lang="pl-PL" dirty="0"/>
              <a:t>u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odbiorcy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3148D7-4FE5-417B-B4C3-0A9330E20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877079" y="-160066"/>
            <a:ext cx="2613916" cy="6550166"/>
          </a:xfrm>
          <a:prstGeom prst="rect">
            <a:avLst/>
          </a:prstGeom>
        </p:spPr>
      </p:pic>
      <p:sp>
        <p:nvSpPr>
          <p:cNvPr id="6" name="Shape 186">
            <a:extLst>
              <a:ext uri="{FF2B5EF4-FFF2-40B4-BE49-F238E27FC236}">
                <a16:creationId xmlns:a16="http://schemas.microsoft.com/office/drawing/2014/main" id="{BD66376A-F2C5-4593-AFA5-FFECE0F2EB23}"/>
              </a:ext>
            </a:extLst>
          </p:cNvPr>
          <p:cNvSpPr txBox="1"/>
          <p:nvPr/>
        </p:nvSpPr>
        <p:spPr>
          <a:xfrm>
            <a:off x="3122341" y="6517800"/>
            <a:ext cx="5564459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/>
              <a:t>Źródło</a:t>
            </a:r>
            <a:r>
              <a:rPr lang="en-GB" sz="1000" dirty="0"/>
              <a:t>: “Design Patterns, Elements of Reusable Object Oriented Software” </a:t>
            </a:r>
            <a:r>
              <a:rPr lang="en-GB" sz="1000" dirty="0" err="1"/>
              <a:t>E.Gamma</a:t>
            </a:r>
            <a:r>
              <a:rPr lang="en-GB" sz="1000" dirty="0"/>
              <a:t>, R. Helm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343588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719BB-E7ED-466D-B32B-2814C25C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Strategia</a:t>
            </a:r>
            <a:r>
              <a:rPr lang="en-GB" dirty="0"/>
              <a:t> (</a:t>
            </a:r>
            <a:r>
              <a:rPr lang="en-GB" dirty="0" err="1"/>
              <a:t>Czynościowy</a:t>
            </a:r>
            <a:r>
              <a:rPr lang="en-GB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9CBB7-0617-453F-9A62-3D9116E8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204010"/>
            <a:ext cx="8229600" cy="2286000"/>
          </a:xfrm>
        </p:spPr>
        <p:txBody>
          <a:bodyPr/>
          <a:lstStyle/>
          <a:p>
            <a:r>
              <a:rPr lang="en-GB" dirty="0" err="1"/>
              <a:t>Istnieje</a:t>
            </a:r>
            <a:r>
              <a:rPr lang="en-GB" dirty="0"/>
              <a:t> </a:t>
            </a:r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interfejs</a:t>
            </a:r>
            <a:r>
              <a:rPr lang="en-GB" dirty="0"/>
              <a:t> </a:t>
            </a:r>
            <a:r>
              <a:rPr lang="en-GB" dirty="0" err="1"/>
              <a:t>wspólny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wszystkich</a:t>
            </a:r>
            <a:r>
              <a:rPr lang="en-GB" dirty="0"/>
              <a:t> </a:t>
            </a:r>
            <a:r>
              <a:rPr lang="en-GB" dirty="0" err="1"/>
              <a:t>klas</a:t>
            </a:r>
            <a:endParaRPr lang="en-GB" dirty="0"/>
          </a:p>
          <a:p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klasa</a:t>
            </a:r>
            <a:r>
              <a:rPr lang="en-GB" dirty="0"/>
              <a:t> (</a:t>
            </a:r>
            <a:r>
              <a:rPr lang="en-GB" dirty="0" err="1"/>
              <a:t>kontekst</a:t>
            </a:r>
            <a:r>
              <a:rPr lang="en-GB" dirty="0"/>
              <a:t>) </a:t>
            </a:r>
            <a:r>
              <a:rPr lang="en-GB" dirty="0" err="1"/>
              <a:t>używa</a:t>
            </a:r>
            <a:r>
              <a:rPr lang="en-GB" dirty="0"/>
              <a:t> </a:t>
            </a:r>
            <a:r>
              <a:rPr lang="en-GB" dirty="0" err="1"/>
              <a:t>metod</a:t>
            </a:r>
            <a:r>
              <a:rPr lang="en-GB" dirty="0"/>
              <a:t> </a:t>
            </a:r>
            <a:r>
              <a:rPr lang="en-GB" dirty="0" err="1"/>
              <a:t>tego</a:t>
            </a:r>
            <a:r>
              <a:rPr lang="en-GB" dirty="0"/>
              <a:t> </a:t>
            </a:r>
            <a:r>
              <a:rPr lang="en-GB" dirty="0" err="1"/>
              <a:t>interfejsu</a:t>
            </a:r>
            <a:r>
              <a:rPr lang="en-GB" dirty="0"/>
              <a:t> w </a:t>
            </a:r>
            <a:r>
              <a:rPr lang="en-GB" dirty="0" err="1"/>
              <a:t>swojej</a:t>
            </a:r>
            <a:r>
              <a:rPr lang="en-GB" dirty="0"/>
              <a:t> </a:t>
            </a:r>
            <a:r>
              <a:rPr lang="en-GB" dirty="0" err="1"/>
              <a:t>implementacji</a:t>
            </a:r>
            <a:endParaRPr lang="en-GB" dirty="0"/>
          </a:p>
          <a:p>
            <a:r>
              <a:rPr lang="en-GB" dirty="0"/>
              <a:t>W </a:t>
            </a:r>
            <a:r>
              <a:rPr lang="en-GB" dirty="0" err="1"/>
              <a:t>zależności</a:t>
            </a:r>
            <a:r>
              <a:rPr lang="en-GB" dirty="0"/>
              <a:t> od </a:t>
            </a:r>
            <a:r>
              <a:rPr lang="en-GB" dirty="0" err="1"/>
              <a:t>potrzeb</a:t>
            </a:r>
            <a:r>
              <a:rPr lang="en-GB" dirty="0"/>
              <a:t> </a:t>
            </a:r>
            <a:r>
              <a:rPr lang="en-GB" dirty="0" err="1"/>
              <a:t>kontekst</a:t>
            </a:r>
            <a:r>
              <a:rPr lang="en-GB" dirty="0"/>
              <a:t> jest </a:t>
            </a:r>
            <a:r>
              <a:rPr lang="en-GB" dirty="0" err="1"/>
              <a:t>tworzony</a:t>
            </a:r>
            <a:r>
              <a:rPr lang="en-GB" dirty="0"/>
              <a:t> z </a:t>
            </a:r>
            <a:r>
              <a:rPr lang="en-GB" dirty="0" err="1"/>
              <a:t>wybraną</a:t>
            </a:r>
            <a:r>
              <a:rPr lang="en-GB" dirty="0"/>
              <a:t> </a:t>
            </a:r>
            <a:r>
              <a:rPr lang="en-GB" dirty="0" err="1"/>
              <a:t>implementacją</a:t>
            </a:r>
            <a:r>
              <a:rPr lang="en-GB" dirty="0"/>
              <a:t> </a:t>
            </a:r>
            <a:r>
              <a:rPr lang="en-GB" dirty="0" err="1"/>
              <a:t>interfejsu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DF5297-2E6B-4E03-BD89-9EDE8BAE3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439398" y="-743739"/>
            <a:ext cx="2265204" cy="7446858"/>
          </a:xfrm>
          <a:prstGeom prst="rect">
            <a:avLst/>
          </a:prstGeom>
        </p:spPr>
      </p:pic>
      <p:sp>
        <p:nvSpPr>
          <p:cNvPr id="6" name="Shape 186">
            <a:extLst>
              <a:ext uri="{FF2B5EF4-FFF2-40B4-BE49-F238E27FC236}">
                <a16:creationId xmlns:a16="http://schemas.microsoft.com/office/drawing/2014/main" id="{A46C201E-AFA6-4C16-B95B-56D4F6FCD740}"/>
              </a:ext>
            </a:extLst>
          </p:cNvPr>
          <p:cNvSpPr txBox="1"/>
          <p:nvPr/>
        </p:nvSpPr>
        <p:spPr>
          <a:xfrm>
            <a:off x="3122341" y="6517800"/>
            <a:ext cx="5564459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/>
              <a:t>Źródło</a:t>
            </a:r>
            <a:r>
              <a:rPr lang="en-GB" sz="1000" dirty="0"/>
              <a:t>: “Design Patterns, Elements of Reusable Object Oriented Software” </a:t>
            </a:r>
            <a:r>
              <a:rPr lang="en-GB" sz="1000" dirty="0" err="1"/>
              <a:t>E.Gamma</a:t>
            </a:r>
            <a:r>
              <a:rPr lang="en-GB" sz="1000" dirty="0"/>
              <a:t>, R. Helm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855154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4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Wielowątkowość</a:t>
            </a:r>
            <a:r>
              <a:rPr lang="en-GB" sz="4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4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4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4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asynchroniczność</a:t>
            </a:r>
            <a:endParaRPr sz="4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pl-PL" sz="2405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Programowanie równoległe </a:t>
            </a:r>
            <a:endParaRPr sz="1850" b="0" i="1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pl-PL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Rozdzielenie zadań </a:t>
            </a:r>
            <a:r>
              <a:rPr lang="pl-PL" sz="185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(robienie kilku rzeczy naraz na różnych wątkach)</a:t>
            </a:r>
            <a:endParaRPr dirty="0"/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pl-PL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Wielowątkowość </a:t>
            </a:r>
            <a:r>
              <a:rPr lang="pl-PL" sz="185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(forma współbieżności)</a:t>
            </a:r>
            <a:endParaRPr sz="1850" b="0" i="1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pl-PL" sz="2405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Programowanie asynchroniczne</a:t>
            </a:r>
            <a:endParaRPr dirty="0"/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pl-PL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Obiekty typu </a:t>
            </a:r>
            <a:r>
              <a:rPr lang="pl-PL" sz="2035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future</a:t>
            </a:r>
            <a:r>
              <a:rPr lang="pl-PL" sz="2035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(obietnica wykonania zadania w przyszłości – </a:t>
            </a:r>
            <a:r>
              <a:rPr lang="pl-PL" sz="2035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Task</a:t>
            </a:r>
            <a:r>
              <a:rPr lang="pl-PL" sz="2035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: z </a:t>
            </a:r>
            <a:r>
              <a:rPr lang="pl-PL" sz="2035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void</a:t>
            </a:r>
            <a:r>
              <a:rPr lang="pl-PL" sz="2035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</a:t>
            </a:r>
            <a:r>
              <a:rPr lang="pl-PL" sz="2035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Task</a:t>
            </a:r>
            <a:r>
              <a:rPr lang="pl-PL" sz="2035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&lt;&gt; z wartością zwrotną)</a:t>
            </a:r>
            <a:endParaRPr dirty="0"/>
          </a:p>
          <a:p>
            <a:pPr marL="274320" marR="0" lvl="0" indent="-27432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pl-PL" sz="2405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Programowanie reaktywne</a:t>
            </a:r>
            <a:endParaRPr dirty="0"/>
          </a:p>
          <a:p>
            <a:pPr marL="640080" marR="0" lvl="1" indent="-24688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1887"/>
              <a:buFont typeface="Noto Sans Symbols"/>
              <a:buChar char="●"/>
            </a:pPr>
            <a:r>
              <a:rPr lang="pl-PL" sz="222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Reactive</a:t>
            </a:r>
            <a:r>
              <a:rPr lang="pl-PL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Extensions (</a:t>
            </a:r>
            <a:r>
              <a:rPr lang="pl-PL" sz="222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Rx</a:t>
            </a:r>
            <a:r>
              <a:rPr lang="pl-PL" sz="222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  </a:t>
            </a:r>
            <a:r>
              <a:rPr lang="pl-PL" sz="2035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(programowanie na zdarzeniach)</a:t>
            </a:r>
            <a:endParaRPr sz="2035" b="0" i="1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pl-PL" sz="2405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Wady i zalety</a:t>
            </a:r>
            <a:endParaRPr dirty="0"/>
          </a:p>
          <a:p>
            <a:pPr marL="274320" marR="0" lvl="0" indent="-27432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●"/>
            </a:pPr>
            <a:r>
              <a:rPr lang="pl-PL" sz="2405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Kiedy NIE stosować</a:t>
            </a:r>
            <a:endParaRPr sz="2405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129238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None/>
            </a:pPr>
            <a:endParaRPr sz="2405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GB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pl-PL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ątk</a:t>
            </a:r>
            <a:r>
              <a:rPr lang="en-GB" sz="5000" b="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5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>
              <a:spcBef>
                <a:spcPts val="0"/>
              </a:spcBef>
            </a:pPr>
            <a:r>
              <a:rPr lang="pl-PL" i="1" dirty="0"/>
              <a:t>Czym są wątki (wątek vs proces)</a:t>
            </a:r>
          </a:p>
          <a:p>
            <a:pPr marL="274320" lvl="0" indent="-274320">
              <a:spcBef>
                <a:spcPts val="0"/>
              </a:spcBef>
            </a:pPr>
            <a:r>
              <a:rPr lang="pl-PL" i="1" dirty="0"/>
              <a:t>Klasa </a:t>
            </a:r>
            <a:r>
              <a:rPr lang="pl-PL" i="1" dirty="0" err="1"/>
              <a:t>System.Threading.Thread</a:t>
            </a:r>
            <a:endParaRPr lang="pl-PL" i="1" dirty="0"/>
          </a:p>
          <a:p>
            <a:pPr marL="731520" lvl="1" indent="-274320">
              <a:spcBef>
                <a:spcPts val="0"/>
              </a:spcBef>
            </a:pPr>
            <a:r>
              <a:rPr lang="pl-PL" i="1" dirty="0"/>
              <a:t>Utworzenie, Uśpienie, Przerwanie</a:t>
            </a:r>
          </a:p>
          <a:p>
            <a:pPr marL="274320" lvl="0" indent="-274320">
              <a:spcBef>
                <a:spcPts val="0"/>
              </a:spcBef>
            </a:pPr>
            <a:r>
              <a:rPr lang="en-GB" i="1" dirty="0"/>
              <a:t>S</a:t>
            </a:r>
            <a:r>
              <a:rPr lang="pl-PL" i="1" dirty="0" err="1"/>
              <a:t>ekcje</a:t>
            </a:r>
            <a:r>
              <a:rPr lang="pl-PL" i="1" dirty="0"/>
              <a:t> krytyczne</a:t>
            </a:r>
            <a:endParaRPr lang="en-GB" i="1" dirty="0"/>
          </a:p>
          <a:p>
            <a:pPr marL="274320" lvl="0" indent="-274320">
              <a:spcBef>
                <a:spcPts val="0"/>
              </a:spcBef>
            </a:pPr>
            <a:r>
              <a:rPr lang="en-GB" i="1" dirty="0" err="1"/>
              <a:t>Synchronizacja</a:t>
            </a:r>
            <a:endParaRPr lang="en-GB" i="1" dirty="0"/>
          </a:p>
          <a:p>
            <a:pPr marL="731520" lvl="1" indent="-274320">
              <a:spcBef>
                <a:spcPts val="0"/>
              </a:spcBef>
            </a:pPr>
            <a:r>
              <a:rPr lang="pl-PL" i="1" dirty="0" err="1"/>
              <a:t>Join</a:t>
            </a:r>
            <a:r>
              <a:rPr lang="pl-PL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/Abort/</a:t>
            </a:r>
            <a:r>
              <a:rPr lang="pl-PL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Sleep</a:t>
            </a:r>
            <a:endParaRPr lang="en-GB" dirty="0"/>
          </a:p>
          <a:p>
            <a:pPr marL="731520" lvl="1" indent="-274320">
              <a:spcBef>
                <a:spcPts val="0"/>
              </a:spcBef>
            </a:pPr>
            <a:r>
              <a:rPr lang="pl-PL" i="1" dirty="0" err="1"/>
              <a:t>ThreadPool</a:t>
            </a:r>
            <a:endParaRPr lang="en-GB" dirty="0"/>
          </a:p>
          <a:p>
            <a:pPr marL="731520" lvl="1" indent="-274320">
              <a:spcBef>
                <a:spcPts val="0"/>
              </a:spcBef>
            </a:pPr>
            <a:r>
              <a:rPr lang="pl-PL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Interlocked</a:t>
            </a:r>
            <a:endParaRPr lang="en-GB" dirty="0"/>
          </a:p>
          <a:p>
            <a:pPr marL="731520" lvl="1" indent="-274320">
              <a:spcBef>
                <a:spcPts val="0"/>
              </a:spcBef>
            </a:pPr>
            <a:r>
              <a:rPr lang="pl-PL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Monitor</a:t>
            </a:r>
            <a:r>
              <a:rPr lang="en-GB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(</a:t>
            </a:r>
            <a:r>
              <a:rPr lang="pl-PL" sz="22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lock</a:t>
            </a:r>
            <a:r>
              <a:rPr lang="en-GB" sz="2200" i="1" dirty="0"/>
              <a:t>)</a:t>
            </a:r>
          </a:p>
          <a:p>
            <a:pPr marL="731520" lvl="1" indent="-274320">
              <a:spcBef>
                <a:spcPts val="0"/>
              </a:spcBef>
            </a:pPr>
            <a:r>
              <a:rPr lang="pl-PL" sz="26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Semafor</a:t>
            </a:r>
            <a:endParaRPr lang="en-GB" sz="2600" b="0" i="1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731520" lvl="1" indent="-274320">
              <a:spcBef>
                <a:spcPts val="0"/>
              </a:spcBef>
            </a:pPr>
            <a:r>
              <a:rPr lang="pl-PL" sz="26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Barier</a:t>
            </a:r>
            <a:r>
              <a:rPr lang="en-GB" sz="26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2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pl-PL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Zadania</a:t>
            </a:r>
            <a:endParaRPr sz="5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pl-PL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Wątek vs Zadanie</a:t>
            </a:r>
            <a:endParaRPr dirty="0"/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pl-PL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Klasy </a:t>
            </a:r>
            <a:r>
              <a:rPr lang="pl-PL" sz="2600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Task</a:t>
            </a:r>
            <a:r>
              <a:rPr lang="pl-PL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 </a:t>
            </a:r>
            <a:r>
              <a:rPr lang="pl-PL" sz="2600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Task</a:t>
            </a:r>
            <a:r>
              <a:rPr lang="pl-PL" sz="26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&lt;&gt;</a:t>
            </a:r>
            <a:endParaRPr dirty="0"/>
          </a:p>
          <a:p>
            <a:pPr marL="640080" marR="0" lvl="1" indent="-246888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lang="pl-PL" sz="24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Wykorzystanie</a:t>
            </a:r>
            <a:endParaRPr dirty="0"/>
          </a:p>
          <a:p>
            <a:pPr marL="640080" marR="0" lvl="1" indent="-246888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lang="pl-PL" sz="24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Synchronizacja</a:t>
            </a:r>
            <a:endParaRPr i="1" dirty="0"/>
          </a:p>
          <a:p>
            <a:pPr marL="640080" marR="0" lvl="1" indent="-246888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lang="pl-PL" sz="2600" i="1" dirty="0" err="1"/>
              <a:t>async</a:t>
            </a:r>
            <a:r>
              <a:rPr lang="pl-PL" sz="2600" i="1" dirty="0"/>
              <a:t> </a:t>
            </a:r>
            <a:r>
              <a:rPr lang="pl-PL" sz="2600" i="1" dirty="0" err="1"/>
              <a:t>await</a:t>
            </a:r>
            <a:endParaRPr i="1" dirty="0"/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pl-PL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Fabryka zadań (</a:t>
            </a:r>
            <a:r>
              <a:rPr lang="pl-PL" sz="2600" b="0" i="1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TaskFactory</a:t>
            </a:r>
            <a:r>
              <a:rPr lang="pl-PL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 dirty="0"/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pl-PL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Stan zadań, przerywanie działania</a:t>
            </a:r>
            <a:endParaRPr dirty="0"/>
          </a:p>
          <a:p>
            <a:pPr marL="274320" marR="0" lvl="0" indent="-11747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512050" y="363913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async/await - przetwarzanie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25" y="1582525"/>
            <a:ext cx="7362750" cy="518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719075" y="6426900"/>
            <a:ext cx="5266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/>
              <a:t>Źródło: https://docs.microsoft.com/pl-pl/dotnet/csharp/programming-guide/concepts/async/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Drzewa</a:t>
            </a:r>
            <a:r>
              <a:rPr lang="en-GB" dirty="0"/>
              <a:t> </a:t>
            </a:r>
            <a:r>
              <a:rPr lang="en-GB" dirty="0" err="1"/>
              <a:t>wyrażeń</a:t>
            </a:r>
            <a:r>
              <a:rPr lang="en-GB" dirty="0"/>
              <a:t> - </a:t>
            </a:r>
            <a:r>
              <a:rPr lang="en-GB" i="1" dirty="0"/>
              <a:t>dynamic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Wykorzystuje</a:t>
            </a:r>
            <a:r>
              <a:rPr lang="en-GB" dirty="0"/>
              <a:t> DLR (dynamic language runtime)</a:t>
            </a:r>
          </a:p>
          <a:p>
            <a:r>
              <a:rPr lang="en-GB" dirty="0" err="1"/>
              <a:t>Usprawnia</a:t>
            </a:r>
            <a:r>
              <a:rPr lang="en-GB" dirty="0"/>
              <a:t> </a:t>
            </a:r>
            <a:r>
              <a:rPr lang="en-GB" dirty="0" err="1"/>
              <a:t>pracę</a:t>
            </a:r>
            <a:r>
              <a:rPr lang="en-GB" dirty="0"/>
              <a:t> z </a:t>
            </a:r>
            <a:r>
              <a:rPr lang="en-GB" dirty="0" err="1"/>
              <a:t>obiektami</a:t>
            </a:r>
            <a:r>
              <a:rPr lang="en-GB" dirty="0"/>
              <a:t> COM, </a:t>
            </a:r>
            <a:r>
              <a:rPr lang="en-GB" dirty="0" err="1"/>
              <a:t>refleksją</a:t>
            </a:r>
            <a:endParaRPr lang="en-GB" dirty="0"/>
          </a:p>
          <a:p>
            <a:r>
              <a:rPr lang="en-GB" dirty="0" err="1"/>
              <a:t>Słowo</a:t>
            </a:r>
            <a:r>
              <a:rPr lang="en-GB" dirty="0"/>
              <a:t> </a:t>
            </a:r>
            <a:r>
              <a:rPr lang="en-GB" dirty="0" err="1"/>
              <a:t>kluczowe</a:t>
            </a:r>
            <a:r>
              <a:rPr lang="en-GB" dirty="0"/>
              <a:t> dynamic </a:t>
            </a:r>
            <a:r>
              <a:rPr lang="en-GB" dirty="0" err="1"/>
              <a:t>zakres</a:t>
            </a:r>
            <a:r>
              <a:rPr lang="en-GB" dirty="0"/>
              <a:t> </a:t>
            </a:r>
            <a:r>
              <a:rPr lang="en-GB" dirty="0" err="1"/>
              <a:t>stosowania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pole, </a:t>
            </a:r>
            <a:r>
              <a:rPr lang="en-GB" dirty="0" err="1"/>
              <a:t>właściwość</a:t>
            </a:r>
            <a:r>
              <a:rPr lang="en-GB" dirty="0"/>
              <a:t>, </a:t>
            </a:r>
            <a:r>
              <a:rPr lang="en-GB" dirty="0" err="1"/>
              <a:t>typ</a:t>
            </a:r>
            <a:r>
              <a:rPr lang="en-GB" dirty="0"/>
              <a:t> </a:t>
            </a:r>
            <a:r>
              <a:rPr lang="en-GB" dirty="0" err="1"/>
              <a:t>zwracany</a:t>
            </a:r>
            <a:r>
              <a:rPr lang="en-GB" dirty="0"/>
              <a:t>, </a:t>
            </a:r>
            <a:r>
              <a:rPr lang="en-GB" dirty="0" err="1"/>
              <a:t>zmienna</a:t>
            </a:r>
            <a:r>
              <a:rPr lang="en-GB" dirty="0"/>
              <a:t> </a:t>
            </a:r>
            <a:r>
              <a:rPr lang="en-GB" dirty="0" err="1"/>
              <a:t>lokalna</a:t>
            </a:r>
            <a:endParaRPr lang="en-GB" dirty="0"/>
          </a:p>
          <a:p>
            <a:r>
              <a:rPr lang="en-GB" dirty="0" err="1"/>
              <a:t>Słowa</a:t>
            </a:r>
            <a:r>
              <a:rPr lang="en-GB" dirty="0"/>
              <a:t> </a:t>
            </a:r>
            <a:r>
              <a:rPr lang="en-GB" dirty="0" err="1"/>
              <a:t>kluczowego</a:t>
            </a:r>
            <a:r>
              <a:rPr lang="en-GB" dirty="0"/>
              <a:t> dynamic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można</a:t>
            </a:r>
            <a:r>
              <a:rPr lang="en-GB" dirty="0"/>
              <a:t> </a:t>
            </a:r>
            <a:r>
              <a:rPr lang="en-GB" dirty="0" err="1"/>
              <a:t>używać</a:t>
            </a:r>
            <a:r>
              <a:rPr lang="en-GB" dirty="0"/>
              <a:t> z </a:t>
            </a:r>
            <a:r>
              <a:rPr lang="en-GB" dirty="0" err="1"/>
              <a:t>lambdami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76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B256-BA48-4D33-9F1A-0B5C6466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Ewolucja</a:t>
            </a:r>
            <a:r>
              <a:rPr lang="en-GB" dirty="0"/>
              <a:t> .NET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3C267-CC12-4818-B918-5803FB48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28" y="2127643"/>
            <a:ext cx="6962343" cy="4026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2ECF6E-2BC7-4D92-9835-9800A87B0494}"/>
              </a:ext>
            </a:extLst>
          </p:cNvPr>
          <p:cNvSpPr txBox="1"/>
          <p:nvPr/>
        </p:nvSpPr>
        <p:spPr>
          <a:xfrm>
            <a:off x="1090828" y="6272011"/>
            <a:ext cx="696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Dokumentacja</a:t>
            </a:r>
            <a:r>
              <a:rPr lang="en-GB" b="1" dirty="0"/>
              <a:t> </a:t>
            </a:r>
            <a:r>
              <a:rPr lang="en-GB" b="1" dirty="0" err="1"/>
              <a:t>techniczna</a:t>
            </a:r>
            <a:r>
              <a:rPr lang="en-GB" dirty="0"/>
              <a:t>: </a:t>
            </a:r>
            <a:r>
              <a:rPr lang="en-GB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https://docs.microsoft.com/pl-pl/dotnet/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60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6" y="704088"/>
            <a:ext cx="8911243" cy="1143000"/>
          </a:xfrm>
        </p:spPr>
        <p:txBody>
          <a:bodyPr/>
          <a:lstStyle/>
          <a:p>
            <a:pPr algn="ctr"/>
            <a:r>
              <a:rPr lang="en-GB" dirty="0"/>
              <a:t>Structured Language Query (SQL)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dirty="0"/>
              <a:t>Relational database</a:t>
            </a:r>
          </a:p>
          <a:p>
            <a:r>
              <a:rPr lang="en-GB" dirty="0"/>
              <a:t>Database components</a:t>
            </a:r>
          </a:p>
          <a:p>
            <a:pPr lvl="1"/>
            <a:r>
              <a:rPr lang="en-GB" dirty="0"/>
              <a:t>Tables, views</a:t>
            </a:r>
          </a:p>
          <a:p>
            <a:pPr lvl="1"/>
            <a:r>
              <a:rPr lang="en-GB" dirty="0"/>
              <a:t>Indexes</a:t>
            </a:r>
          </a:p>
          <a:p>
            <a:pPr lvl="1"/>
            <a:r>
              <a:rPr lang="en-GB" dirty="0"/>
              <a:t>Stored procedures, triggers</a:t>
            </a:r>
          </a:p>
          <a:p>
            <a:r>
              <a:rPr lang="en-GB" dirty="0"/>
              <a:t>T-SQL	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246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7C0F-52CD-4064-97E2-57B29880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5315"/>
          </a:xfrm>
        </p:spPr>
        <p:txBody>
          <a:bodyPr/>
          <a:lstStyle/>
          <a:p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- </a:t>
            </a:r>
            <a:r>
              <a:rPr lang="en-GB" dirty="0" err="1"/>
              <a:t>MsSQL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2F1DC8-CF6E-45EB-8D04-1E47DEC38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7" y="1339403"/>
            <a:ext cx="7183582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186">
            <a:extLst>
              <a:ext uri="{FF2B5EF4-FFF2-40B4-BE49-F238E27FC236}">
                <a16:creationId xmlns:a16="http://schemas.microsoft.com/office/drawing/2014/main" id="{8E3B00AE-8B5E-49A5-ABDE-2CC8372085C8}"/>
              </a:ext>
            </a:extLst>
          </p:cNvPr>
          <p:cNvSpPr txBox="1"/>
          <p:nvPr/>
        </p:nvSpPr>
        <p:spPr>
          <a:xfrm>
            <a:off x="2826327" y="6630815"/>
            <a:ext cx="6242675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sz="1000" dirty="0"/>
              <a:t>Źródło: </a:t>
            </a:r>
            <a:r>
              <a:rPr lang="en-GB" sz="1000" dirty="0"/>
              <a:t>https://sqlserverrider.wordpress.com/2013/04/21/sql-server-data-type-cheat-sheet-sql-server-2012/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134297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7" y="704088"/>
            <a:ext cx="8695112" cy="1143000"/>
          </a:xfrm>
        </p:spPr>
        <p:txBody>
          <a:bodyPr/>
          <a:lstStyle/>
          <a:p>
            <a:r>
              <a:rPr lang="en-GB" dirty="0" err="1"/>
              <a:t>Operacje</a:t>
            </a:r>
            <a:r>
              <a:rPr lang="en-GB" dirty="0"/>
              <a:t>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DQL</a:t>
            </a:r>
            <a:r>
              <a:rPr lang="en-GB" dirty="0"/>
              <a:t> – SELECT</a:t>
            </a:r>
          </a:p>
          <a:p>
            <a:r>
              <a:rPr lang="en-GB" b="1" dirty="0"/>
              <a:t>DML</a:t>
            </a:r>
            <a:r>
              <a:rPr lang="en-GB" dirty="0"/>
              <a:t> – INSERT, UPDATE, DELETE</a:t>
            </a:r>
          </a:p>
          <a:p>
            <a:r>
              <a:rPr lang="en-GB" b="1" dirty="0"/>
              <a:t>DDL</a:t>
            </a:r>
            <a:r>
              <a:rPr lang="en-GB" dirty="0"/>
              <a:t> – CREATE, ALTER, DROP, TRUNCATE</a:t>
            </a:r>
          </a:p>
          <a:p>
            <a:r>
              <a:rPr lang="en-GB" b="1" dirty="0"/>
              <a:t>DCL</a:t>
            </a:r>
            <a:r>
              <a:rPr lang="en-GB" dirty="0"/>
              <a:t> – GRANT, DENY, REVOKE</a:t>
            </a:r>
          </a:p>
          <a:p>
            <a:r>
              <a:rPr lang="en-GB" b="1" dirty="0"/>
              <a:t>TCL</a:t>
            </a:r>
            <a:r>
              <a:rPr lang="en-GB" dirty="0"/>
              <a:t> – COMMIT, ROLLBACK, SET TRANSACTION</a:t>
            </a:r>
          </a:p>
        </p:txBody>
      </p:sp>
    </p:spTree>
    <p:extLst>
      <p:ext uri="{BB962C8B-B14F-4D97-AF65-F5344CB8AC3E}">
        <p14:creationId xmlns:p14="http://schemas.microsoft.com/office/powerpoint/2010/main" val="2135814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7" y="704088"/>
            <a:ext cx="8695112" cy="1143000"/>
          </a:xfrm>
        </p:spPr>
        <p:txBody>
          <a:bodyPr/>
          <a:lstStyle/>
          <a:p>
            <a:pPr algn="ctr"/>
            <a:r>
              <a:rPr lang="en-GB" dirty="0" err="1"/>
              <a:t>Operacja</a:t>
            </a:r>
            <a:r>
              <a:rPr lang="en-GB" dirty="0"/>
              <a:t> SELECT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dirty="0"/>
              <a:t>SELECT</a:t>
            </a:r>
          </a:p>
          <a:p>
            <a:r>
              <a:rPr lang="en-GB" dirty="0"/>
              <a:t>FROM</a:t>
            </a:r>
          </a:p>
          <a:p>
            <a:r>
              <a:rPr lang="en-GB"/>
              <a:t>JOIN</a:t>
            </a:r>
            <a:endParaRPr lang="en-GB" dirty="0"/>
          </a:p>
          <a:p>
            <a:r>
              <a:rPr lang="en-GB" dirty="0"/>
              <a:t>WHERE</a:t>
            </a:r>
          </a:p>
          <a:p>
            <a:r>
              <a:rPr lang="en-GB" dirty="0"/>
              <a:t>GROUP BY</a:t>
            </a:r>
          </a:p>
          <a:p>
            <a:r>
              <a:rPr lang="en-GB" dirty="0"/>
              <a:t>HAVING</a:t>
            </a:r>
          </a:p>
          <a:p>
            <a:r>
              <a:rPr lang="en-GB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2936069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1541-1D3E-4375-BD4B-CBF098DF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DF5E0-4266-4D4B-B0C3-6AE82649F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20085"/>
            <a:ext cx="8229599" cy="443484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Object-relational Mapping (ORM)</a:t>
            </a:r>
          </a:p>
          <a:p>
            <a:r>
              <a:rPr lang="en-GB" dirty="0"/>
              <a:t>Setup models</a:t>
            </a:r>
          </a:p>
          <a:p>
            <a:pPr lvl="1"/>
            <a:r>
              <a:rPr lang="en-GB" dirty="0"/>
              <a:t>Database first</a:t>
            </a:r>
          </a:p>
          <a:p>
            <a:pPr lvl="1"/>
            <a:r>
              <a:rPr lang="en-GB" dirty="0"/>
              <a:t>Model first</a:t>
            </a:r>
          </a:p>
          <a:p>
            <a:pPr lvl="1"/>
            <a:r>
              <a:rPr lang="en-GB" dirty="0"/>
              <a:t>Code first</a:t>
            </a:r>
          </a:p>
          <a:p>
            <a:r>
              <a:rPr lang="en-GB" dirty="0" err="1"/>
              <a:t>ContextDb</a:t>
            </a:r>
            <a:r>
              <a:rPr lang="en-GB" dirty="0"/>
              <a:t>, </a:t>
            </a:r>
            <a:r>
              <a:rPr lang="en-GB" dirty="0" err="1"/>
              <a:t>SetDb</a:t>
            </a:r>
            <a:endParaRPr lang="en-GB" dirty="0"/>
          </a:p>
          <a:p>
            <a:r>
              <a:rPr lang="en-GB" dirty="0"/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588392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1A54-9B26-40C8-A71E-622C7DC4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7" y="704088"/>
            <a:ext cx="8695112" cy="1143000"/>
          </a:xfrm>
        </p:spPr>
        <p:txBody>
          <a:bodyPr/>
          <a:lstStyle/>
          <a:p>
            <a:r>
              <a:rPr lang="en-GB" dirty="0"/>
              <a:t>WinForms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7171-0554-4DF6-B79F-AA510153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Technologia</a:t>
            </a:r>
            <a:endParaRPr lang="en-GB" dirty="0"/>
          </a:p>
          <a:p>
            <a:r>
              <a:rPr lang="en-GB" dirty="0"/>
              <a:t>User interface (UI)</a:t>
            </a:r>
          </a:p>
          <a:p>
            <a:r>
              <a:rPr lang="en-GB" dirty="0" err="1"/>
              <a:t>Kontrolki</a:t>
            </a:r>
            <a:r>
              <a:rPr lang="en-GB" dirty="0"/>
              <a:t>	</a:t>
            </a:r>
          </a:p>
          <a:p>
            <a:pPr lvl="1"/>
            <a:r>
              <a:rPr lang="en-GB" dirty="0" err="1"/>
              <a:t>zdarzenia</a:t>
            </a:r>
            <a:endParaRPr lang="en-GB" dirty="0"/>
          </a:p>
          <a:p>
            <a:pPr lvl="1"/>
            <a:r>
              <a:rPr lang="en-GB" dirty="0" err="1"/>
              <a:t>używanie</a:t>
            </a:r>
            <a:r>
              <a:rPr lang="en-GB" dirty="0"/>
              <a:t> </a:t>
            </a:r>
            <a:r>
              <a:rPr lang="en-GB" dirty="0" err="1"/>
              <a:t>wątków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869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19100" y="2788913"/>
            <a:ext cx="83058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Podsumowanie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B75104-EC8C-4545-A4AF-4460AE91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Składowe</a:t>
            </a:r>
            <a:r>
              <a:rPr lang="en-GB" dirty="0"/>
              <a:t> </a:t>
            </a:r>
            <a:r>
              <a:rPr lang="en-GB" dirty="0" err="1"/>
              <a:t>klasy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09483-E6C1-4BA5-95CF-3CAFDAAAF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Pole (field)</a:t>
            </a:r>
          </a:p>
          <a:p>
            <a:r>
              <a:rPr lang="en-GB" b="1" dirty="0" err="1"/>
              <a:t>Metoda</a:t>
            </a:r>
            <a:r>
              <a:rPr lang="en-GB" b="1" dirty="0"/>
              <a:t> (method)</a:t>
            </a:r>
          </a:p>
          <a:p>
            <a:r>
              <a:rPr lang="en-GB" b="1" dirty="0" err="1"/>
              <a:t>Właściwość</a:t>
            </a:r>
            <a:r>
              <a:rPr lang="en-GB" b="1" dirty="0"/>
              <a:t> (property)</a:t>
            </a:r>
          </a:p>
          <a:p>
            <a:r>
              <a:rPr lang="en-GB" dirty="0" err="1"/>
              <a:t>Indeksator</a:t>
            </a:r>
            <a:r>
              <a:rPr lang="en-GB" dirty="0"/>
              <a:t> (indexer)</a:t>
            </a:r>
          </a:p>
          <a:p>
            <a:r>
              <a:rPr lang="en-GB" b="1" dirty="0" err="1"/>
              <a:t>Konstruktor</a:t>
            </a:r>
            <a:r>
              <a:rPr lang="en-GB" b="1" dirty="0"/>
              <a:t> (constructor)</a:t>
            </a:r>
          </a:p>
          <a:p>
            <a:r>
              <a:rPr lang="en-GB" dirty="0" err="1"/>
              <a:t>Destruktor</a:t>
            </a:r>
            <a:r>
              <a:rPr lang="en-GB" dirty="0"/>
              <a:t> (finalizer)</a:t>
            </a:r>
          </a:p>
          <a:p>
            <a:r>
              <a:rPr lang="en-GB" dirty="0" err="1"/>
              <a:t>Zdarzenie</a:t>
            </a:r>
            <a:r>
              <a:rPr lang="en-GB" dirty="0"/>
              <a:t> (event)</a:t>
            </a:r>
          </a:p>
          <a:p>
            <a:r>
              <a:rPr lang="en-GB" dirty="0"/>
              <a:t>Operator (operator)</a:t>
            </a:r>
          </a:p>
        </p:txBody>
      </p:sp>
    </p:spTree>
    <p:extLst>
      <p:ext uri="{BB962C8B-B14F-4D97-AF65-F5344CB8AC3E}">
        <p14:creationId xmlns:p14="http://schemas.microsoft.com/office/powerpoint/2010/main" val="425677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0D04-211A-43A8-840F-31400142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7A1D-6C11-4734-AA67-5BA362338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2660072"/>
            <a:ext cx="4190999" cy="4083627"/>
          </a:xfrm>
        </p:spPr>
        <p:txBody>
          <a:bodyPr/>
          <a:lstStyle/>
          <a:p>
            <a:r>
              <a:rPr lang="en-GB" dirty="0" err="1"/>
              <a:t>Proste</a:t>
            </a:r>
            <a:endParaRPr lang="en-GB" dirty="0"/>
          </a:p>
          <a:p>
            <a:pPr lvl="1"/>
            <a:r>
              <a:rPr lang="en-GB" sz="2200" b="1" dirty="0"/>
              <a:t>int</a:t>
            </a:r>
            <a:r>
              <a:rPr lang="en-GB" sz="2200" dirty="0"/>
              <a:t>, short, long, </a:t>
            </a:r>
            <a:r>
              <a:rPr lang="en-GB" sz="2200" dirty="0" err="1"/>
              <a:t>sbyte</a:t>
            </a:r>
            <a:r>
              <a:rPr lang="en-GB" sz="2200" dirty="0"/>
              <a:t>, byte, </a:t>
            </a:r>
            <a:r>
              <a:rPr lang="en-GB" sz="2200" dirty="0" err="1"/>
              <a:t>ushort</a:t>
            </a:r>
            <a:r>
              <a:rPr lang="en-GB" sz="2200" dirty="0"/>
              <a:t>, </a:t>
            </a:r>
            <a:r>
              <a:rPr lang="en-GB" sz="2200" dirty="0" err="1"/>
              <a:t>uint</a:t>
            </a:r>
            <a:r>
              <a:rPr lang="en-GB" sz="2200" dirty="0"/>
              <a:t>, </a:t>
            </a:r>
            <a:r>
              <a:rPr lang="en-GB" sz="2200" dirty="0" err="1"/>
              <a:t>ulong</a:t>
            </a:r>
            <a:r>
              <a:rPr lang="en-GB" sz="2200" dirty="0"/>
              <a:t>, </a:t>
            </a:r>
            <a:r>
              <a:rPr lang="en-GB" sz="2200" b="1" dirty="0"/>
              <a:t>char</a:t>
            </a:r>
            <a:r>
              <a:rPr lang="en-GB" sz="2200" dirty="0"/>
              <a:t>, float, </a:t>
            </a:r>
            <a:r>
              <a:rPr lang="en-GB" sz="2200" b="1" dirty="0"/>
              <a:t>double</a:t>
            </a:r>
            <a:r>
              <a:rPr lang="en-GB" sz="2200" dirty="0"/>
              <a:t>, </a:t>
            </a:r>
            <a:r>
              <a:rPr lang="en-GB" sz="2200" b="1" dirty="0"/>
              <a:t>decimal</a:t>
            </a:r>
            <a:r>
              <a:rPr lang="en-GB" sz="2200" dirty="0"/>
              <a:t>, </a:t>
            </a:r>
            <a:r>
              <a:rPr lang="en-GB" sz="2200" b="1" dirty="0"/>
              <a:t>bool</a:t>
            </a:r>
          </a:p>
          <a:p>
            <a:r>
              <a:rPr lang="en-GB" dirty="0" err="1"/>
              <a:t>Wyliczeniowy</a:t>
            </a:r>
            <a:r>
              <a:rPr lang="en-GB" dirty="0"/>
              <a:t> – </a:t>
            </a:r>
            <a:r>
              <a:rPr lang="en-GB" dirty="0" err="1"/>
              <a:t>enum</a:t>
            </a:r>
            <a:endParaRPr lang="en-GB" dirty="0"/>
          </a:p>
          <a:p>
            <a:r>
              <a:rPr lang="en-GB" dirty="0" err="1"/>
              <a:t>Struktura</a:t>
            </a:r>
            <a:r>
              <a:rPr lang="en-GB" dirty="0"/>
              <a:t> - struct</a:t>
            </a:r>
          </a:p>
          <a:p>
            <a:r>
              <a:rPr lang="en-GB" dirty="0"/>
              <a:t>Nullable</a:t>
            </a:r>
          </a:p>
          <a:p>
            <a:r>
              <a:rPr lang="en-GB" dirty="0"/>
              <a:t>Tuple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51EB4-D978-425D-AEDE-AA58B6E2708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8200" y="2660071"/>
            <a:ext cx="4038600" cy="4083627"/>
          </a:xfrm>
        </p:spPr>
        <p:txBody>
          <a:bodyPr/>
          <a:lstStyle/>
          <a:p>
            <a:r>
              <a:rPr lang="en-GB" dirty="0" err="1"/>
              <a:t>Klasa</a:t>
            </a:r>
            <a:r>
              <a:rPr lang="en-GB" dirty="0"/>
              <a:t> – class</a:t>
            </a:r>
          </a:p>
          <a:p>
            <a:pPr lvl="1"/>
            <a:r>
              <a:rPr lang="en-GB" dirty="0"/>
              <a:t> object, string</a:t>
            </a:r>
          </a:p>
          <a:p>
            <a:r>
              <a:rPr lang="en-GB" dirty="0" err="1"/>
              <a:t>Interfejs</a:t>
            </a:r>
            <a:r>
              <a:rPr lang="en-GB" dirty="0"/>
              <a:t> – interface</a:t>
            </a:r>
          </a:p>
          <a:p>
            <a:r>
              <a:rPr lang="en-GB" dirty="0" err="1"/>
              <a:t>Tablice</a:t>
            </a:r>
            <a:endParaRPr lang="en-GB" dirty="0"/>
          </a:p>
          <a:p>
            <a:pPr lvl="1"/>
            <a:r>
              <a:rPr lang="en-GB" dirty="0"/>
              <a:t>array</a:t>
            </a:r>
          </a:p>
          <a:p>
            <a:r>
              <a:rPr lang="en-GB" dirty="0" err="1"/>
              <a:t>Delegaty</a:t>
            </a:r>
            <a:r>
              <a:rPr lang="en-GB" dirty="0"/>
              <a:t> - delegate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0DCC24-BE89-4548-A0F0-E4FBEEC1C0A1}"/>
              </a:ext>
            </a:extLst>
          </p:cNvPr>
          <p:cNvSpPr txBox="1">
            <a:spLocks/>
          </p:cNvSpPr>
          <p:nvPr/>
        </p:nvSpPr>
        <p:spPr>
          <a:xfrm>
            <a:off x="457200" y="1920085"/>
            <a:ext cx="4038600" cy="73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000" dirty="0" err="1"/>
              <a:t>Typy</a:t>
            </a:r>
            <a:r>
              <a:rPr lang="en-GB" sz="3000" dirty="0"/>
              <a:t> </a:t>
            </a:r>
            <a:r>
              <a:rPr lang="en-GB" sz="3000" dirty="0" err="1"/>
              <a:t>wartościowe</a:t>
            </a:r>
            <a:endParaRPr lang="en-GB" sz="3000" dirty="0"/>
          </a:p>
          <a:p>
            <a:pPr algn="ctr"/>
            <a:r>
              <a:rPr lang="en-GB" sz="1500" dirty="0"/>
              <a:t>(</a:t>
            </a:r>
            <a:r>
              <a:rPr lang="en-GB" sz="1500" dirty="0" err="1"/>
              <a:t>mają</a:t>
            </a:r>
            <a:r>
              <a:rPr lang="en-GB" sz="1500" dirty="0"/>
              <a:t> </a:t>
            </a:r>
            <a:r>
              <a:rPr lang="en-GB" sz="1500" dirty="0" err="1"/>
              <a:t>wartość</a:t>
            </a:r>
            <a:r>
              <a:rPr lang="en-GB" sz="1500" dirty="0"/>
              <a:t> </a:t>
            </a:r>
            <a:r>
              <a:rPr lang="en-GB" sz="1500" dirty="0" err="1"/>
              <a:t>domyślną</a:t>
            </a:r>
            <a:r>
              <a:rPr lang="en-GB" sz="1500" dirty="0"/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71CBED-60D6-471C-BB65-A66683F91642}"/>
              </a:ext>
            </a:extLst>
          </p:cNvPr>
          <p:cNvSpPr txBox="1">
            <a:spLocks/>
          </p:cNvSpPr>
          <p:nvPr/>
        </p:nvSpPr>
        <p:spPr>
          <a:xfrm>
            <a:off x="4495800" y="1920084"/>
            <a:ext cx="4038600" cy="73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000" dirty="0" err="1"/>
              <a:t>Typy</a:t>
            </a:r>
            <a:r>
              <a:rPr lang="en-GB" sz="3000" dirty="0"/>
              <a:t> </a:t>
            </a:r>
            <a:r>
              <a:rPr lang="en-GB" sz="3000" dirty="0" err="1"/>
              <a:t>referencyjne</a:t>
            </a:r>
            <a:endParaRPr lang="en-GB" sz="3000" dirty="0"/>
          </a:p>
          <a:p>
            <a:pPr algn="ctr"/>
            <a:r>
              <a:rPr lang="en-GB" sz="1500" dirty="0"/>
              <a:t>(</a:t>
            </a:r>
            <a:r>
              <a:rPr lang="en-GB" sz="1500" dirty="0" err="1"/>
              <a:t>mogą</a:t>
            </a:r>
            <a:r>
              <a:rPr lang="en-GB" sz="1500" dirty="0"/>
              <a:t> </a:t>
            </a:r>
            <a:r>
              <a:rPr lang="en-GB" sz="1500" dirty="0" err="1"/>
              <a:t>nie</a:t>
            </a:r>
            <a:r>
              <a:rPr lang="en-GB" sz="1500" dirty="0"/>
              <a:t> </a:t>
            </a:r>
            <a:r>
              <a:rPr lang="en-GB" sz="1500" dirty="0" err="1"/>
              <a:t>mieć</a:t>
            </a:r>
            <a:r>
              <a:rPr lang="en-GB" sz="1500" dirty="0"/>
              <a:t> </a:t>
            </a:r>
            <a:r>
              <a:rPr lang="en-GB" sz="1500" dirty="0" err="1"/>
              <a:t>wartości</a:t>
            </a:r>
            <a:r>
              <a:rPr lang="en-GB" sz="1500" dirty="0"/>
              <a:t> – </a:t>
            </a:r>
            <a:r>
              <a:rPr lang="en-GB" sz="1500" i="1" dirty="0"/>
              <a:t>null</a:t>
            </a:r>
            <a:r>
              <a:rPr lang="en-GB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911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7C0F-52CD-4064-97E2-57B29880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5315"/>
          </a:xfrm>
        </p:spPr>
        <p:txBody>
          <a:bodyPr/>
          <a:lstStyle/>
          <a:p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cd.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6E03AC-0B4C-4311-82AD-0747A8F07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53" y="1339404"/>
            <a:ext cx="6732094" cy="550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10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B75104-EC8C-4545-A4AF-4460AE91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Instrukcje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09483-E6C1-4BA5-95CF-3CAFDAAAF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Deklaracje</a:t>
            </a:r>
            <a:r>
              <a:rPr lang="en-GB" dirty="0"/>
              <a:t> – </a:t>
            </a:r>
            <a:r>
              <a:rPr lang="en-GB" dirty="0" err="1"/>
              <a:t>zmiennych</a:t>
            </a:r>
            <a:r>
              <a:rPr lang="en-GB" dirty="0"/>
              <a:t>, </a:t>
            </a:r>
            <a:r>
              <a:rPr lang="en-GB" dirty="0" err="1"/>
              <a:t>const</a:t>
            </a:r>
            <a:endParaRPr lang="en-GB" dirty="0"/>
          </a:p>
          <a:p>
            <a:r>
              <a:rPr lang="en-GB" dirty="0" err="1"/>
              <a:t>Warunkowe</a:t>
            </a:r>
            <a:r>
              <a:rPr lang="en-GB" dirty="0"/>
              <a:t> – if, switch</a:t>
            </a:r>
          </a:p>
          <a:p>
            <a:r>
              <a:rPr lang="en-GB" dirty="0" err="1"/>
              <a:t>Pętle</a:t>
            </a:r>
            <a:r>
              <a:rPr lang="en-GB" dirty="0"/>
              <a:t> – for, foreach, while, do/while</a:t>
            </a:r>
          </a:p>
          <a:p>
            <a:r>
              <a:rPr lang="en-GB" dirty="0" err="1"/>
              <a:t>Skoku</a:t>
            </a:r>
            <a:r>
              <a:rPr lang="en-GB" dirty="0"/>
              <a:t> – return, yield, throw, continue, break</a:t>
            </a:r>
          </a:p>
          <a:p>
            <a:r>
              <a:rPr lang="en-GB" dirty="0" err="1"/>
              <a:t>Wrappery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instrukcje</a:t>
            </a:r>
            <a:r>
              <a:rPr lang="en-GB" dirty="0"/>
              <a:t> – using, lock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88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B75104-EC8C-4545-A4AF-4460AE91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480738" cy="1143000"/>
          </a:xfrm>
        </p:spPr>
        <p:txBody>
          <a:bodyPr/>
          <a:lstStyle/>
          <a:p>
            <a:r>
              <a:rPr lang="en-GB" dirty="0" err="1"/>
              <a:t>Modyfikatory</a:t>
            </a:r>
            <a:r>
              <a:rPr lang="en-GB" dirty="0"/>
              <a:t> </a:t>
            </a:r>
            <a:r>
              <a:rPr lang="en-GB" dirty="0" err="1"/>
              <a:t>dostępu</a:t>
            </a:r>
            <a:r>
              <a:rPr lang="en-GB" dirty="0"/>
              <a:t> </a:t>
            </a:r>
            <a:r>
              <a:rPr lang="en-GB" sz="3000" dirty="0"/>
              <a:t>(</a:t>
            </a:r>
            <a:r>
              <a:rPr lang="en-GB" sz="3000" dirty="0" err="1"/>
              <a:t>hermetyzacja</a:t>
            </a:r>
            <a:r>
              <a:rPr lang="en-GB" sz="30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09483-E6C1-4BA5-95CF-3CAFDAAAF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public – </a:t>
            </a:r>
            <a:r>
              <a:rPr lang="en-GB" dirty="0" err="1"/>
              <a:t>dostęp</a:t>
            </a:r>
            <a:r>
              <a:rPr lang="en-GB" dirty="0"/>
              <a:t> </a:t>
            </a:r>
            <a:r>
              <a:rPr lang="en-GB" dirty="0" err="1"/>
              <a:t>nieograniczony</a:t>
            </a:r>
            <a:endParaRPr lang="en-GB" dirty="0"/>
          </a:p>
          <a:p>
            <a:r>
              <a:rPr lang="en-GB" dirty="0"/>
              <a:t>private – </a:t>
            </a:r>
            <a:r>
              <a:rPr lang="en-GB" dirty="0" err="1"/>
              <a:t>dostęp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wewnątrz</a:t>
            </a:r>
            <a:r>
              <a:rPr lang="en-GB" dirty="0"/>
              <a:t> </a:t>
            </a:r>
            <a:r>
              <a:rPr lang="en-GB" dirty="0" err="1"/>
              <a:t>klasy</a:t>
            </a:r>
            <a:endParaRPr lang="en-GB" dirty="0"/>
          </a:p>
          <a:p>
            <a:r>
              <a:rPr lang="en-GB" dirty="0"/>
              <a:t>protected – </a:t>
            </a:r>
            <a:r>
              <a:rPr lang="en-GB" dirty="0" err="1"/>
              <a:t>dostęp</a:t>
            </a:r>
            <a:r>
              <a:rPr lang="en-GB" dirty="0"/>
              <a:t> </a:t>
            </a:r>
            <a:r>
              <a:rPr lang="en-GB" dirty="0" err="1"/>
              <a:t>wewnątrz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klasach</a:t>
            </a:r>
            <a:r>
              <a:rPr lang="en-GB" dirty="0"/>
              <a:t> </a:t>
            </a:r>
            <a:r>
              <a:rPr lang="en-GB" dirty="0" err="1"/>
              <a:t>dziedziczących</a:t>
            </a:r>
            <a:endParaRPr lang="en-GB" dirty="0"/>
          </a:p>
          <a:p>
            <a:r>
              <a:rPr lang="en-GB" dirty="0"/>
              <a:t>internal – </a:t>
            </a:r>
            <a:r>
              <a:rPr lang="en-GB" dirty="0" err="1"/>
              <a:t>dostęp</a:t>
            </a:r>
            <a:r>
              <a:rPr lang="en-GB" dirty="0"/>
              <a:t> w </a:t>
            </a:r>
            <a:r>
              <a:rPr lang="en-GB" dirty="0" err="1"/>
              <a:t>obrębie</a:t>
            </a:r>
            <a:r>
              <a:rPr lang="en-GB" dirty="0"/>
              <a:t> </a:t>
            </a:r>
            <a:r>
              <a:rPr lang="en-GB" dirty="0" err="1"/>
              <a:t>jednego</a:t>
            </a:r>
            <a:r>
              <a:rPr lang="en-GB" dirty="0"/>
              <a:t> assembly</a:t>
            </a:r>
          </a:p>
          <a:p>
            <a:r>
              <a:rPr lang="en-GB" dirty="0"/>
              <a:t>protected internal – </a:t>
            </a:r>
            <a:r>
              <a:rPr lang="en-GB" dirty="0" err="1"/>
              <a:t>dostęp</a:t>
            </a:r>
            <a:r>
              <a:rPr lang="en-GB" dirty="0"/>
              <a:t> </a:t>
            </a:r>
            <a:r>
              <a:rPr lang="en-GB" dirty="0" err="1"/>
              <a:t>wewnątrz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, </a:t>
            </a:r>
            <a:r>
              <a:rPr lang="en-GB" dirty="0" err="1"/>
              <a:t>klasach</a:t>
            </a:r>
            <a:r>
              <a:rPr lang="en-GB" dirty="0"/>
              <a:t> </a:t>
            </a:r>
            <a:r>
              <a:rPr lang="en-GB" dirty="0" err="1"/>
              <a:t>dziedziczących</a:t>
            </a:r>
            <a:r>
              <a:rPr lang="en-GB" dirty="0"/>
              <a:t>, </a:t>
            </a:r>
            <a:r>
              <a:rPr lang="en-GB" dirty="0" err="1"/>
              <a:t>lub</a:t>
            </a:r>
            <a:r>
              <a:rPr lang="en-GB" dirty="0"/>
              <a:t> w </a:t>
            </a:r>
            <a:r>
              <a:rPr lang="en-GB" dirty="0" err="1"/>
              <a:t>obrębie</a:t>
            </a:r>
            <a:r>
              <a:rPr lang="en-GB" dirty="0"/>
              <a:t> </a:t>
            </a:r>
            <a:r>
              <a:rPr lang="en-GB" dirty="0" err="1"/>
              <a:t>danego</a:t>
            </a:r>
            <a:r>
              <a:rPr lang="en-GB" dirty="0"/>
              <a:t> assembly</a:t>
            </a:r>
          </a:p>
          <a:p>
            <a:r>
              <a:rPr lang="en-GB" dirty="0"/>
              <a:t>private protected (C# 7.2) – </a:t>
            </a:r>
            <a:r>
              <a:rPr lang="en-GB" dirty="0" err="1"/>
              <a:t>dostęp</a:t>
            </a:r>
            <a:r>
              <a:rPr lang="en-GB" dirty="0"/>
              <a:t> </a:t>
            </a:r>
            <a:r>
              <a:rPr lang="en-GB" dirty="0" err="1"/>
              <a:t>wewnątrz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, </a:t>
            </a:r>
            <a:r>
              <a:rPr lang="en-GB" dirty="0" err="1"/>
              <a:t>klasach</a:t>
            </a:r>
            <a:r>
              <a:rPr lang="en-GB" dirty="0"/>
              <a:t> </a:t>
            </a:r>
            <a:r>
              <a:rPr lang="en-GB" dirty="0" err="1"/>
              <a:t>dziedziczących</a:t>
            </a:r>
            <a:r>
              <a:rPr lang="en-GB" dirty="0"/>
              <a:t> w </a:t>
            </a:r>
            <a:r>
              <a:rPr lang="en-GB" dirty="0" err="1"/>
              <a:t>obrębie</a:t>
            </a:r>
            <a:r>
              <a:rPr lang="en-GB" dirty="0"/>
              <a:t> </a:t>
            </a:r>
            <a:r>
              <a:rPr lang="en-GB" dirty="0" err="1"/>
              <a:t>danego</a:t>
            </a:r>
            <a:r>
              <a:rPr lang="en-GB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292119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B75104-EC8C-4545-A4AF-4460AE91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Elementy</a:t>
            </a:r>
            <a:r>
              <a:rPr lang="en-GB" dirty="0"/>
              <a:t> </a:t>
            </a:r>
            <a:r>
              <a:rPr lang="en-GB" dirty="0" err="1"/>
              <a:t>statyczne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09483-E6C1-4BA5-95CF-3CAFDAAAF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 err="1"/>
              <a:t>Słowo</a:t>
            </a:r>
            <a:r>
              <a:rPr lang="en-GB" dirty="0"/>
              <a:t> </a:t>
            </a:r>
            <a:r>
              <a:rPr lang="en-GB" dirty="0" err="1"/>
              <a:t>kluczowe</a:t>
            </a:r>
            <a:r>
              <a:rPr lang="en-GB" dirty="0"/>
              <a:t> </a:t>
            </a:r>
            <a:r>
              <a:rPr lang="en-GB" i="1" dirty="0"/>
              <a:t>static</a:t>
            </a:r>
          </a:p>
          <a:p>
            <a:r>
              <a:rPr lang="en-GB" dirty="0" err="1"/>
              <a:t>Zmienna</a:t>
            </a:r>
            <a:r>
              <a:rPr lang="en-GB" dirty="0"/>
              <a:t> </a:t>
            </a:r>
            <a:r>
              <a:rPr lang="en-GB" dirty="0" err="1"/>
              <a:t>statyczna</a:t>
            </a:r>
            <a:endParaRPr lang="en-GB" dirty="0"/>
          </a:p>
          <a:p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statyczna</a:t>
            </a:r>
            <a:endParaRPr lang="en-GB" dirty="0"/>
          </a:p>
          <a:p>
            <a:r>
              <a:rPr lang="en-GB" dirty="0" err="1"/>
              <a:t>Klasa</a:t>
            </a:r>
            <a:r>
              <a:rPr lang="en-GB" dirty="0"/>
              <a:t> </a:t>
            </a:r>
            <a:r>
              <a:rPr lang="en-GB" dirty="0" err="1"/>
              <a:t>statyczna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912682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29851</TotalTime>
  <Words>1522</Words>
  <Application>Microsoft Office PowerPoint</Application>
  <PresentationFormat>On-screen Show (4:3)</PresentationFormat>
  <Paragraphs>298</Paragraphs>
  <Slides>36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Noto Sans Symbols</vt:lpstr>
      <vt:lpstr>Arial</vt:lpstr>
      <vt:lpstr>Constantia</vt:lpstr>
      <vt:lpstr>Flow</vt:lpstr>
      <vt:lpstr>Flow</vt:lpstr>
      <vt:lpstr>Programowanie w C#</vt:lpstr>
      <vt:lpstr>.NET Framework</vt:lpstr>
      <vt:lpstr>Ewolucja .NET Framework</vt:lpstr>
      <vt:lpstr>Składowe klasy</vt:lpstr>
      <vt:lpstr>Typy danych</vt:lpstr>
      <vt:lpstr>Typy danych – cd.</vt:lpstr>
      <vt:lpstr>Instrukcje</vt:lpstr>
      <vt:lpstr>Modyfikatory dostępu (hermetyzacja)</vt:lpstr>
      <vt:lpstr>Elementy statyczne</vt:lpstr>
      <vt:lpstr>Interfejs vs klasa abstrakcyjna</vt:lpstr>
      <vt:lpstr>Klasa vs struktura</vt:lpstr>
      <vt:lpstr>Metody rozszerzeń</vt:lpstr>
      <vt:lpstr>SOLID</vt:lpstr>
      <vt:lpstr>LINQ</vt:lpstr>
      <vt:lpstr>Delegaty</vt:lpstr>
      <vt:lpstr>Praca z plikami</vt:lpstr>
      <vt:lpstr>Refleksja</vt:lpstr>
      <vt:lpstr>Atrybuty</vt:lpstr>
      <vt:lpstr>Testy jednostkowe</vt:lpstr>
      <vt:lpstr>Wzorce projektowe</vt:lpstr>
      <vt:lpstr>Singleton (Kreacyjny)</vt:lpstr>
      <vt:lpstr>Fabryka metod (Kreacyjny)</vt:lpstr>
      <vt:lpstr>Fasada (Strukturalny)</vt:lpstr>
      <vt:lpstr>Strategia (Czynościowy)</vt:lpstr>
      <vt:lpstr>Wielowątkowość i asynchroniczność</vt:lpstr>
      <vt:lpstr>Wątki</vt:lpstr>
      <vt:lpstr>Zadania</vt:lpstr>
      <vt:lpstr>async/await - przetwarzanie</vt:lpstr>
      <vt:lpstr>Drzewa wyrażeń - dynamic</vt:lpstr>
      <vt:lpstr>Structured Language Query (SQL)</vt:lpstr>
      <vt:lpstr>Typy danych - MsSQL</vt:lpstr>
      <vt:lpstr>Operacje SQL</vt:lpstr>
      <vt:lpstr>Operacja SELECT</vt:lpstr>
      <vt:lpstr>Entity Framework</vt:lpstr>
      <vt:lpstr>WinForms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współbieżne i wielowątkowe w .NET</dc:title>
  <dc:creator>Paweł Biesiada</dc:creator>
  <cp:lastModifiedBy>Paweł Biesiada</cp:lastModifiedBy>
  <cp:revision>146</cp:revision>
  <dcterms:modified xsi:type="dcterms:W3CDTF">2020-06-21T13:05:05Z</dcterms:modified>
</cp:coreProperties>
</file>