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5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287" r:id="rId50"/>
    <p:sldId id="306" r:id="rId51"/>
    <p:sldId id="307" r:id="rId5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onstantia" panose="02030602050306030303" pitchFamily="18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 Biesiada" initials="PB" lastIdx="1" clrIdx="0">
    <p:extLst>
      <p:ext uri="{19B8F6BF-5375-455C-9EA6-DF929625EA0E}">
        <p15:presenceInfo xmlns:p15="http://schemas.microsoft.com/office/powerpoint/2012/main" userId="S::pbiesiada@sii.pl::3cb19267-3554-443d-899f-68fea66287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3977A3-DBB4-4EF3-80E7-FAB90E20B0EC}">
  <a:tblStyle styleId="{773977A3-DBB4-4EF3-80E7-FAB90E20B0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1" autoAdjust="0"/>
    <p:restoredTop sz="80838" autoAdjust="0"/>
  </p:normalViewPr>
  <p:slideViewPr>
    <p:cSldViewPr snapToGrid="0">
      <p:cViewPr varScale="1">
        <p:scale>
          <a:sx n="78" d="100"/>
          <a:sy n="78" d="100"/>
        </p:scale>
        <p:origin x="102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2.fntdata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font" Target="fonts/font8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3.fntdata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.fntdata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7.fntdata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686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8420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020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573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29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8585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1899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295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9783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97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3895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6391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8140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375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6160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597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66652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0391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0845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847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8226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6162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1534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59994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953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415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9119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44168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510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5154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938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59621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279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84891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44125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9810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79208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94933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4592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12214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41931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71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89364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764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5426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594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5647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600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 i="0" u="none" strike="noStrike" cap="non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/>
          <a:lstStyle>
            <a:lvl1pPr marR="45720" lvl="0" algn="r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ctr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ctr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sz="2400" b="1" i="0" u="none" strike="noStrike" cap="non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sz="2400" b="1" i="0" u="none" strike="noStrike" cap="non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marL="457200" marR="0" lvl="0" indent="-361315" algn="l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0861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94639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94639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marL="457200" marR="0" lvl="0" indent="-361315" algn="l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0861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94639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94639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33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marL="457200" marR="0" lvl="0" indent="-397510" algn="l" rtl="0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68935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3528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02895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ky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" name="Shape 89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/>
          <a:lstStyle>
            <a:lvl1pPr marL="457200" marR="0" lvl="0" indent="-228600" algn="l" rtl="0">
              <a:spcBef>
                <a:spcPts val="250"/>
              </a:spcBef>
              <a:spcAft>
                <a:spcPts val="0"/>
              </a:spcAft>
              <a:buClr>
                <a:schemeClr val="accent3"/>
              </a:buClr>
              <a:buSzPts val="1235"/>
              <a:buFont typeface="Noto Sans Symbols"/>
              <a:buNone/>
              <a:defRPr sz="13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293369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27305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65747" algn="l" rtl="0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65747" algn="l" rtl="0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6" name="Shape 96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Shape 97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grpSp>
        <p:nvGrpSpPr>
          <p:cNvPr id="17" name="Shape 17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Shape 18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0" t="0" r="0" b="0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0" t="0" r="0" b="0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>
            <a:alphaModFix/>
          </a:blip>
          <a:tile tx="0" ty="0" sx="65000" sy="65000" flip="none" algn="tl"/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grpSp>
        <p:nvGrpSpPr>
          <p:cNvPr id="34" name="Shape 34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5" name="Shape 35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0" t="0" r="0" b="0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0" t="0" r="0" b="0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539552" y="2057400"/>
            <a:ext cx="7851648" cy="192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040"/>
              <a:buFont typeface="Calibri"/>
              <a:buNone/>
            </a:pPr>
            <a:r>
              <a:rPr lang="en-GB" sz="5040" b="1" i="0" u="none" strike="noStrike" cap="none" dirty="0" err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Programowanie</a:t>
            </a:r>
            <a:r>
              <a:rPr lang="en-GB" sz="5040" b="1" i="0" u="none" strike="noStrike" cap="none" dirty="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 w C#</a:t>
            </a:r>
            <a:endParaRPr sz="5040" b="1" i="0" u="none" strike="noStrike" cap="none" dirty="0">
              <a:solidFill>
                <a:srgbClr val="4CE0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4139952" y="4941168"/>
            <a:ext cx="3888432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lang="pl-PL"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Paweł Biesiada</a:t>
            </a:r>
            <a:endParaRPr sz="26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1.9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l-PL" sz="2800" dirty="0"/>
              <a:t>Napisz program, który wczytuje do tablic dwa zbiory liczbowe:</a:t>
            </a:r>
            <a:endParaRPr lang="en-GB" sz="2800" dirty="0"/>
          </a:p>
          <a:p>
            <a:pPr lvl="1"/>
            <a:r>
              <a:rPr lang="en-GB" sz="2600" dirty="0" err="1"/>
              <a:t>Liczby</a:t>
            </a:r>
            <a:r>
              <a:rPr lang="en-GB" sz="2600" dirty="0"/>
              <a:t> </a:t>
            </a:r>
            <a:r>
              <a:rPr lang="en-GB" sz="2600" dirty="0" err="1"/>
              <a:t>wprowadzane</a:t>
            </a:r>
            <a:r>
              <a:rPr lang="en-GB" sz="2600" dirty="0"/>
              <a:t> </a:t>
            </a:r>
            <a:r>
              <a:rPr lang="en-GB" sz="2600" dirty="0" err="1"/>
              <a:t>są</a:t>
            </a:r>
            <a:r>
              <a:rPr lang="en-GB" sz="2600" dirty="0"/>
              <a:t> z </a:t>
            </a:r>
            <a:r>
              <a:rPr lang="en-GB" sz="2600" dirty="0" err="1"/>
              <a:t>konsoli</a:t>
            </a:r>
            <a:r>
              <a:rPr lang="en-GB" sz="2600" dirty="0"/>
              <a:t>, </a:t>
            </a:r>
            <a:r>
              <a:rPr lang="en-GB" sz="2600" dirty="0" err="1"/>
              <a:t>każda</a:t>
            </a:r>
            <a:r>
              <a:rPr lang="en-GB" sz="2600" dirty="0"/>
              <a:t> </a:t>
            </a:r>
            <a:r>
              <a:rPr lang="en-GB" sz="2600" dirty="0" err="1"/>
              <a:t>liczba</a:t>
            </a:r>
            <a:r>
              <a:rPr lang="en-GB" sz="2600" dirty="0"/>
              <a:t> po </a:t>
            </a:r>
            <a:r>
              <a:rPr lang="en-GB" sz="2600" dirty="0" err="1"/>
              <a:t>spacji</a:t>
            </a:r>
            <a:r>
              <a:rPr lang="en-GB" sz="2600" dirty="0"/>
              <a:t>, Enter </a:t>
            </a:r>
            <a:r>
              <a:rPr lang="en-GB" sz="2600" dirty="0" err="1"/>
              <a:t>kończy</a:t>
            </a:r>
            <a:r>
              <a:rPr lang="en-GB" sz="2600" dirty="0"/>
              <a:t> </a:t>
            </a:r>
            <a:r>
              <a:rPr lang="en-GB" sz="2600" dirty="0" err="1"/>
              <a:t>dodawanie</a:t>
            </a:r>
            <a:r>
              <a:rPr lang="en-GB" sz="2600" dirty="0"/>
              <a:t> do </a:t>
            </a:r>
            <a:r>
              <a:rPr lang="en-GB" sz="2600" dirty="0" err="1"/>
              <a:t>zbioru</a:t>
            </a:r>
            <a:endParaRPr lang="en-GB" sz="2600" dirty="0"/>
          </a:p>
          <a:p>
            <a:pPr lvl="1"/>
            <a:r>
              <a:rPr lang="pl-PL" dirty="0"/>
              <a:t>Wypisuje liczby należące do części wspólnej tych zbiorów</a:t>
            </a:r>
            <a:endParaRPr lang="en-GB" dirty="0"/>
          </a:p>
          <a:p>
            <a:pPr lvl="1"/>
            <a:r>
              <a:rPr lang="pl-PL" dirty="0"/>
              <a:t>Liczby należące do części wspólnej tych zbiorów umieszcza w trzeciej tablicy, a następnie wypisuje liczby z trzeciej tablicy</a:t>
            </a:r>
            <a:endParaRPr lang="en-GB" dirty="0"/>
          </a:p>
          <a:p>
            <a:pPr lvl="1"/>
            <a:r>
              <a:rPr lang="pl-PL" b="1" i="1" dirty="0"/>
              <a:t>(Day2) </a:t>
            </a:r>
            <a:r>
              <a:rPr lang="pl-PL" b="1" dirty="0"/>
              <a:t>Użyj LINQ</a:t>
            </a:r>
            <a:endParaRPr lang="en-GB" dirty="0"/>
          </a:p>
          <a:p>
            <a:pPr marL="55626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61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1.10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r>
              <a:rPr lang="pl-PL" sz="2800" dirty="0"/>
              <a:t>napisać prosty kalkulator w aplikacji konsolowej</a:t>
            </a:r>
            <a:endParaRPr lang="en-GB" sz="2800" dirty="0"/>
          </a:p>
          <a:p>
            <a:pPr lvl="1"/>
            <a:r>
              <a:rPr lang="pl-PL" dirty="0"/>
              <a:t>po wyliczeniu wyniku zamyka się</a:t>
            </a:r>
            <a:endParaRPr lang="en-GB" dirty="0"/>
          </a:p>
          <a:p>
            <a:pPr lvl="1"/>
            <a:r>
              <a:rPr lang="pl-PL" dirty="0"/>
              <a:t>można podać dwa argumenty</a:t>
            </a:r>
            <a:endParaRPr lang="en-GB" dirty="0"/>
          </a:p>
          <a:p>
            <a:pPr lvl="1"/>
            <a:r>
              <a:rPr lang="en-GB" dirty="0" err="1"/>
              <a:t>Daj</a:t>
            </a:r>
            <a:r>
              <a:rPr lang="en-GB" dirty="0"/>
              <a:t> </a:t>
            </a:r>
            <a:r>
              <a:rPr lang="en-GB" dirty="0" err="1"/>
              <a:t>możliwość</a:t>
            </a:r>
            <a:r>
              <a:rPr lang="en-GB" dirty="0"/>
              <a:t> </a:t>
            </a:r>
            <a:r>
              <a:rPr lang="en-GB" dirty="0" err="1"/>
              <a:t>wyboru</a:t>
            </a:r>
            <a:r>
              <a:rPr lang="pl-PL" dirty="0"/>
              <a:t> </a:t>
            </a:r>
            <a:r>
              <a:rPr lang="en-GB" dirty="0" err="1"/>
              <a:t>operacji</a:t>
            </a:r>
            <a:r>
              <a:rPr lang="en-GB" dirty="0"/>
              <a:t> (</a:t>
            </a:r>
            <a:r>
              <a:rPr lang="en-GB" dirty="0" err="1"/>
              <a:t>dodawanie</a:t>
            </a:r>
            <a:r>
              <a:rPr lang="en-GB" dirty="0"/>
              <a:t>, </a:t>
            </a:r>
            <a:r>
              <a:rPr lang="en-GB" dirty="0" err="1"/>
              <a:t>odejmowanie</a:t>
            </a:r>
            <a:r>
              <a:rPr lang="en-GB" dirty="0"/>
              <a:t>, </a:t>
            </a:r>
            <a:r>
              <a:rPr lang="en-GB" dirty="0" err="1"/>
              <a:t>mnożenie</a:t>
            </a:r>
            <a:r>
              <a:rPr lang="en-GB" dirty="0"/>
              <a:t>, </a:t>
            </a:r>
            <a:r>
              <a:rPr lang="en-GB" dirty="0" err="1"/>
              <a:t>silnia</a:t>
            </a:r>
            <a:r>
              <a:rPr lang="en-GB" dirty="0"/>
              <a:t>, </a:t>
            </a:r>
            <a:r>
              <a:rPr lang="en-GB" dirty="0" err="1"/>
              <a:t>potęgowanie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</a:t>
            </a:r>
            <a:r>
              <a:rPr lang="pl-PL" dirty="0"/>
              <a:t>prawd</a:t>
            </a:r>
            <a:r>
              <a:rPr lang="en-GB" dirty="0"/>
              <a:t>ż</a:t>
            </a:r>
            <a:r>
              <a:rPr lang="pl-PL" dirty="0"/>
              <a:t> czy </a:t>
            </a:r>
            <a:r>
              <a:rPr lang="pl-PL" dirty="0" err="1"/>
              <a:t>input</a:t>
            </a:r>
            <a:r>
              <a:rPr lang="pl-PL" dirty="0"/>
              <a:t> jest cyfrą</a:t>
            </a:r>
            <a:endParaRPr lang="en-GB" dirty="0"/>
          </a:p>
          <a:p>
            <a:pPr lvl="1"/>
            <a:r>
              <a:rPr lang="en-GB" dirty="0" err="1"/>
              <a:t>użyj</a:t>
            </a:r>
            <a:r>
              <a:rPr lang="pl-PL" dirty="0"/>
              <a:t> </a:t>
            </a:r>
            <a:r>
              <a:rPr lang="pl-PL" dirty="0" err="1"/>
              <a:t>switch</a:t>
            </a:r>
            <a:r>
              <a:rPr lang="en-GB" dirty="0"/>
              <a:t>/case</a:t>
            </a:r>
          </a:p>
          <a:p>
            <a:pPr lvl="1"/>
            <a:r>
              <a:rPr lang="en-GB" b="1" dirty="0" err="1"/>
              <a:t>Spraw</a:t>
            </a:r>
            <a:r>
              <a:rPr lang="en-GB" b="1" dirty="0"/>
              <a:t> aby </a:t>
            </a:r>
            <a:r>
              <a:rPr lang="en-GB" b="1" dirty="0" err="1"/>
              <a:t>obliczenia</a:t>
            </a:r>
            <a:r>
              <a:rPr lang="pl-PL" b="1" dirty="0"/>
              <a:t> można było </a:t>
            </a:r>
            <a:r>
              <a:rPr lang="en-GB" b="1" dirty="0" err="1"/>
              <a:t>wykonać</a:t>
            </a:r>
            <a:r>
              <a:rPr lang="en-GB" b="1" dirty="0"/>
              <a:t> </a:t>
            </a:r>
            <a:r>
              <a:rPr lang="pl-PL" b="1" dirty="0"/>
              <a:t>wiele razy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8954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2.1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endParaRPr lang="en-GB" dirty="0"/>
          </a:p>
          <a:p>
            <a:pPr lvl="0"/>
            <a:r>
              <a:rPr lang="pl-PL" dirty="0"/>
              <a:t>Przerobić zadanie z kalkulatorem na klasę</a:t>
            </a:r>
            <a:r>
              <a:rPr lang="en-GB" dirty="0"/>
              <a:t>, </a:t>
            </a:r>
            <a:r>
              <a:rPr lang="pl-PL" dirty="0"/>
              <a:t>wydzielić</a:t>
            </a:r>
            <a:endParaRPr lang="en-GB" dirty="0"/>
          </a:p>
          <a:p>
            <a:pPr lvl="1"/>
            <a:r>
              <a:rPr lang="pl-PL" dirty="0"/>
              <a:t>Metody</a:t>
            </a:r>
            <a:endParaRPr lang="en-GB" dirty="0"/>
          </a:p>
          <a:p>
            <a:pPr lvl="1"/>
            <a:r>
              <a:rPr lang="pl-PL" dirty="0"/>
              <a:t>Pola</a:t>
            </a:r>
            <a:endParaRPr lang="en-GB" dirty="0"/>
          </a:p>
          <a:p>
            <a:pPr lvl="1"/>
            <a:r>
              <a:rPr lang="en-GB" dirty="0"/>
              <a:t>W</a:t>
            </a:r>
            <a:r>
              <a:rPr lang="pl-PL" dirty="0" err="1"/>
              <a:t>łaściwości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90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500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2.2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-111211" y="1322172"/>
            <a:ext cx="9255211" cy="5214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200" dirty="0"/>
          </a:p>
          <a:p>
            <a:pPr lvl="0"/>
            <a:r>
              <a:rPr lang="pl-PL" sz="2200" dirty="0"/>
              <a:t>Napisz klasę </a:t>
            </a:r>
            <a:r>
              <a:rPr lang="pl-PL" sz="2200" i="1" dirty="0"/>
              <a:t>Robot</a:t>
            </a:r>
            <a:r>
              <a:rPr lang="pl-PL" sz="2200" dirty="0"/>
              <a:t> z następującymi trzema zmiennymi instancji: </a:t>
            </a:r>
            <a:endParaRPr lang="en-GB" sz="2200" dirty="0"/>
          </a:p>
          <a:p>
            <a:pPr lvl="1"/>
            <a:r>
              <a:rPr lang="en-GB" sz="2200" i="1" dirty="0"/>
              <a:t>Name(string)</a:t>
            </a:r>
            <a:r>
              <a:rPr lang="en-GB" sz="2200" dirty="0"/>
              <a:t>, </a:t>
            </a:r>
            <a:r>
              <a:rPr lang="en-GB" sz="2200" i="1" dirty="0"/>
              <a:t>Age(</a:t>
            </a:r>
            <a:r>
              <a:rPr lang="en-GB" sz="2200" i="1" dirty="0" err="1"/>
              <a:t>ushort</a:t>
            </a:r>
            <a:r>
              <a:rPr lang="en-GB" sz="2200" i="1" dirty="0"/>
              <a:t>)</a:t>
            </a:r>
            <a:r>
              <a:rPr lang="en-GB" sz="2200" dirty="0"/>
              <a:t> </a:t>
            </a:r>
            <a:r>
              <a:rPr lang="en-GB" sz="2200" dirty="0" err="1"/>
              <a:t>i</a:t>
            </a:r>
            <a:r>
              <a:rPr lang="en-GB" sz="2200" dirty="0"/>
              <a:t> </a:t>
            </a:r>
            <a:r>
              <a:rPr lang="en-GB" sz="2200" i="1" dirty="0" err="1"/>
              <a:t>IsOn</a:t>
            </a:r>
            <a:r>
              <a:rPr lang="en-GB" sz="2200" i="1" dirty="0"/>
              <a:t>(bool)</a:t>
            </a:r>
            <a:r>
              <a:rPr lang="en-GB" sz="2200" dirty="0"/>
              <a:t>, </a:t>
            </a:r>
            <a:r>
              <a:rPr lang="en-GB" sz="2200" dirty="0" err="1"/>
              <a:t>nadaj</a:t>
            </a:r>
            <a:r>
              <a:rPr lang="en-GB" sz="2200" dirty="0"/>
              <a:t> </a:t>
            </a:r>
            <a:r>
              <a:rPr lang="en-GB" sz="2200" dirty="0" err="1"/>
              <a:t>im</a:t>
            </a:r>
            <a:r>
              <a:rPr lang="en-GB" sz="2200" dirty="0"/>
              <a:t> </a:t>
            </a:r>
            <a:r>
              <a:rPr lang="en-GB" sz="2200" dirty="0" err="1"/>
              <a:t>Gettery</a:t>
            </a:r>
            <a:r>
              <a:rPr lang="en-GB" sz="2200" dirty="0"/>
              <a:t> </a:t>
            </a:r>
            <a:r>
              <a:rPr lang="en-GB" sz="2200" dirty="0" err="1"/>
              <a:t>i</a:t>
            </a:r>
            <a:r>
              <a:rPr lang="en-GB" sz="2200" dirty="0"/>
              <a:t> </a:t>
            </a:r>
            <a:r>
              <a:rPr lang="en-GB" sz="2200" dirty="0" err="1"/>
              <a:t>Settery</a:t>
            </a:r>
            <a:r>
              <a:rPr lang="en-GB" sz="2200" dirty="0"/>
              <a:t>.</a:t>
            </a:r>
          </a:p>
          <a:p>
            <a:pPr lvl="1"/>
            <a:r>
              <a:rPr lang="pl-PL" sz="2200" dirty="0"/>
              <a:t>Pozwól użytkownikowi na przypisywanie wartości wszystkich trzech zmiennych, gdy tworzony jest obiekt </a:t>
            </a:r>
            <a:r>
              <a:rPr lang="pl-PL" sz="2200" i="1" dirty="0"/>
              <a:t>Robot</a:t>
            </a:r>
            <a:r>
              <a:rPr lang="pl-PL" sz="2200" dirty="0"/>
              <a:t>. Zapewnij również istnienie konstruktora domyślnego</a:t>
            </a:r>
            <a:endParaRPr lang="en-GB" sz="2200" dirty="0"/>
          </a:p>
          <a:p>
            <a:pPr lvl="1"/>
            <a:r>
              <a:rPr lang="pl-PL" sz="2200" dirty="0"/>
              <a:t>Dodaj zmienną klasy </a:t>
            </a:r>
            <a:r>
              <a:rPr lang="pl-PL" sz="2200" i="1" dirty="0" err="1"/>
              <a:t>RobotsCreated</a:t>
            </a:r>
            <a:r>
              <a:rPr lang="pl-PL" sz="2200" dirty="0"/>
              <a:t>, która trzyma ślad liczby utworzonych obiektów (</a:t>
            </a:r>
            <a:r>
              <a:rPr lang="pl-PL" sz="2200" i="1" dirty="0" err="1"/>
              <a:t>static</a:t>
            </a:r>
            <a:r>
              <a:rPr lang="pl-PL" sz="2200" dirty="0"/>
              <a:t>). Aktualizuj tą zmienną podczas każdego tworzenia obiektu.</a:t>
            </a:r>
            <a:endParaRPr lang="en-GB" sz="2200" dirty="0"/>
          </a:p>
          <a:p>
            <a:pPr lvl="1"/>
            <a:r>
              <a:rPr lang="pl-PL" sz="2200" dirty="0"/>
              <a:t>Dodaj następującą logikę do konstruktora domyślnego: jeśli zmienna </a:t>
            </a:r>
            <a:r>
              <a:rPr lang="pl-PL" sz="2200" i="1" dirty="0" err="1"/>
              <a:t>RobotsCreated</a:t>
            </a:r>
            <a:r>
              <a:rPr lang="pl-PL" sz="2200" dirty="0"/>
              <a:t> jest większa lub równa niż pięć to ustaw </a:t>
            </a:r>
            <a:r>
              <a:rPr lang="pl-PL" sz="2200" i="1" dirty="0" err="1"/>
              <a:t>IsOn</a:t>
            </a:r>
            <a:r>
              <a:rPr lang="pl-PL" sz="2200" dirty="0"/>
              <a:t> na </a:t>
            </a:r>
            <a:r>
              <a:rPr lang="pl-PL" sz="2200" dirty="0" err="1"/>
              <a:t>true</a:t>
            </a:r>
            <a:r>
              <a:rPr lang="pl-PL" sz="2200" dirty="0"/>
              <a:t>.</a:t>
            </a:r>
            <a:endParaRPr lang="en-GB" sz="2200" dirty="0"/>
          </a:p>
          <a:p>
            <a:pPr lvl="1"/>
            <a:r>
              <a:rPr lang="pl-PL" sz="2200" dirty="0"/>
              <a:t>Dodaj nową metodę </a:t>
            </a:r>
            <a:r>
              <a:rPr lang="pl-PL" sz="2200" i="1" dirty="0" err="1"/>
              <a:t>Average</a:t>
            </a:r>
            <a:r>
              <a:rPr lang="pl-PL" sz="2200" dirty="0"/>
              <a:t> liczącą średnią z trzech liczb typu </a:t>
            </a:r>
            <a:r>
              <a:rPr lang="pl-PL" sz="2200" i="1" dirty="0" err="1"/>
              <a:t>int</a:t>
            </a:r>
            <a:r>
              <a:rPr lang="pl-PL" sz="2200" dirty="0"/>
              <a:t> podanych jako parametry metody.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55042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3086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2.3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0" y="1538416"/>
            <a:ext cx="9144000" cy="501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l-PL" sz="2200" dirty="0"/>
              <a:t>Napisz klasę </a:t>
            </a:r>
            <a:r>
              <a:rPr lang="pl-PL" sz="2200" i="1" dirty="0" err="1"/>
              <a:t>RainFall</a:t>
            </a:r>
            <a:r>
              <a:rPr lang="pl-PL" sz="2200" dirty="0"/>
              <a:t> zawierającą jednowymiarową tablicę z 12 elementami reprezentującymi miesięczne pomiary opadów deszczu. Uwzględnij w niej następujące cechy:</a:t>
            </a:r>
            <a:endParaRPr lang="en-GB" sz="2200" dirty="0"/>
          </a:p>
          <a:p>
            <a:pPr lvl="1"/>
            <a:r>
              <a:rPr lang="pl-PL" sz="2200" dirty="0"/>
              <a:t>Klasa powinna udostępniać użytkownikom klasy na dostęp do elementów tablicy poprzez indeks typu </a:t>
            </a:r>
            <a:r>
              <a:rPr lang="pl-PL" sz="2200" i="1" dirty="0" err="1"/>
              <a:t>int</a:t>
            </a:r>
            <a:r>
              <a:rPr lang="pl-PL" sz="2200" dirty="0"/>
              <a:t>, ale miesiąc pierwszy powinien być dostępny przez indeks 1</a:t>
            </a:r>
            <a:endParaRPr lang="en-GB" sz="2200" dirty="0"/>
          </a:p>
          <a:p>
            <a:pPr lvl="1"/>
            <a:r>
              <a:rPr lang="pl-PL" sz="2200" dirty="0"/>
              <a:t>Utwórz nową zmienną klasy </a:t>
            </a:r>
            <a:r>
              <a:rPr lang="pl-PL" sz="2200" i="1" dirty="0" err="1"/>
              <a:t>NumberOfRainAccess</a:t>
            </a:r>
            <a:r>
              <a:rPr lang="pl-PL" sz="2200" dirty="0"/>
              <a:t>, która zlicza liczbę odczytów opadów</a:t>
            </a:r>
            <a:endParaRPr lang="en-GB" sz="2200" dirty="0"/>
          </a:p>
          <a:p>
            <a:pPr lvl="1"/>
            <a:r>
              <a:rPr lang="pl-PL" sz="2200" dirty="0"/>
              <a:t>Dołącz właściwość o nazwie </a:t>
            </a:r>
            <a:r>
              <a:rPr lang="pl-PL" sz="2200" i="1" dirty="0" err="1"/>
              <a:t>Average</a:t>
            </a:r>
            <a:r>
              <a:rPr lang="pl-PL" sz="2200" dirty="0"/>
              <a:t>, która policzy średni opad miesięczny</a:t>
            </a:r>
            <a:endParaRPr lang="en-GB" sz="2200" dirty="0"/>
          </a:p>
          <a:p>
            <a:pPr lvl="1"/>
            <a:r>
              <a:rPr lang="pl-PL" sz="2200" dirty="0"/>
              <a:t>Napisz metodę </a:t>
            </a:r>
            <a:r>
              <a:rPr lang="pl-PL" sz="2200" i="1" dirty="0" err="1"/>
              <a:t>AddRainFall</a:t>
            </a:r>
            <a:r>
              <a:rPr lang="pl-PL" sz="2200" dirty="0"/>
              <a:t> która przyjmuje jako parametr typ </a:t>
            </a:r>
            <a:r>
              <a:rPr lang="pl-PL" sz="2200" i="1" dirty="0" err="1"/>
              <a:t>RainFall</a:t>
            </a:r>
            <a:r>
              <a:rPr lang="pl-PL" sz="2200" dirty="0"/>
              <a:t>, która dodaje do obecnej instancji wszystkie opady ze przekazanej zmiennej (można również zrobić przeciążenie operatora + w tym celu)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264730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/>
              <a:t>2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.4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l-PL" sz="2800" dirty="0"/>
              <a:t>Napisz </a:t>
            </a:r>
            <a:r>
              <a:rPr lang="pl-PL" sz="2800" dirty="0" err="1"/>
              <a:t>parser</a:t>
            </a:r>
            <a:r>
              <a:rPr lang="pl-PL" sz="2800" dirty="0"/>
              <a:t> argumentów do </a:t>
            </a:r>
            <a:r>
              <a:rPr lang="pl-PL" sz="2800" dirty="0" err="1"/>
              <a:t>command</a:t>
            </a:r>
            <a:r>
              <a:rPr lang="pl-PL" sz="2800" dirty="0"/>
              <a:t> </a:t>
            </a:r>
            <a:r>
              <a:rPr lang="pl-PL" sz="2800" dirty="0" err="1"/>
              <a:t>line’a</a:t>
            </a:r>
            <a:r>
              <a:rPr lang="pl-PL" sz="2800" dirty="0"/>
              <a:t>:</a:t>
            </a:r>
            <a:endParaRPr lang="en-GB" sz="2800" dirty="0"/>
          </a:p>
          <a:p>
            <a:pPr lvl="1"/>
            <a:r>
              <a:rPr lang="pl-PL" dirty="0"/>
              <a:t>Dane wejściowe w formacie „parametr=wartość -</a:t>
            </a:r>
            <a:r>
              <a:rPr lang="pl-PL" dirty="0" err="1"/>
              <a:t>switch</a:t>
            </a:r>
            <a:r>
              <a:rPr lang="pl-PL" dirty="0"/>
              <a:t>”</a:t>
            </a:r>
            <a:endParaRPr lang="en-GB" dirty="0"/>
          </a:p>
          <a:p>
            <a:pPr lvl="1"/>
            <a:r>
              <a:rPr lang="pl-PL" dirty="0" err="1"/>
              <a:t>Parser</a:t>
            </a:r>
            <a:r>
              <a:rPr lang="pl-PL" dirty="0"/>
              <a:t> powinien przechowywać listę </a:t>
            </a:r>
            <a:r>
              <a:rPr lang="pl-PL" dirty="0" err="1"/>
              <a:t>switchy</a:t>
            </a:r>
            <a:r>
              <a:rPr lang="pl-PL" dirty="0"/>
              <a:t> i parametrów z wartościami</a:t>
            </a:r>
            <a:endParaRPr lang="en-GB" dirty="0"/>
          </a:p>
          <a:p>
            <a:pPr lvl="1"/>
            <a:r>
              <a:rPr lang="pl-PL" dirty="0"/>
              <a:t>Napisz metodę </a:t>
            </a:r>
            <a:r>
              <a:rPr lang="pl-PL" dirty="0" err="1"/>
              <a:t>HasSwitch</a:t>
            </a:r>
            <a:r>
              <a:rPr lang="pl-PL" dirty="0"/>
              <a:t>(), która sprawdza, czy dany </a:t>
            </a:r>
            <a:r>
              <a:rPr lang="pl-PL" dirty="0" err="1"/>
              <a:t>switch</a:t>
            </a:r>
            <a:r>
              <a:rPr lang="pl-PL" dirty="0"/>
              <a:t> został przekazany</a:t>
            </a:r>
            <a:endParaRPr lang="en-GB" dirty="0"/>
          </a:p>
          <a:p>
            <a:pPr lvl="1"/>
            <a:r>
              <a:rPr lang="pl-PL" dirty="0"/>
              <a:t>Dodaj </a:t>
            </a:r>
            <a:r>
              <a:rPr lang="pl-PL" dirty="0" err="1"/>
              <a:t>indekser</a:t>
            </a:r>
            <a:r>
              <a:rPr lang="pl-PL" dirty="0"/>
              <a:t>, który zwraca wartość dla zadanego parametru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169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3086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2.5a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0" y="1538416"/>
            <a:ext cx="9144000" cy="531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l-PL" sz="2200" dirty="0"/>
              <a:t>Napisz cztery klasy o nazwach </a:t>
            </a:r>
            <a:r>
              <a:rPr lang="pl-PL" sz="2200" dirty="0" err="1"/>
              <a:t>ElectronicDevice</a:t>
            </a:r>
            <a:r>
              <a:rPr lang="pl-PL" sz="2200" dirty="0"/>
              <a:t>, Radio, </a:t>
            </a:r>
            <a:r>
              <a:rPr lang="pl-PL" sz="2200" dirty="0" err="1"/>
              <a:t>Computer</a:t>
            </a:r>
            <a:r>
              <a:rPr lang="pl-PL" sz="2200" dirty="0"/>
              <a:t> oraz </a:t>
            </a:r>
            <a:r>
              <a:rPr lang="pl-PL" sz="2200" dirty="0" err="1"/>
              <a:t>MobilePhone</a:t>
            </a:r>
            <a:r>
              <a:rPr lang="pl-PL" sz="2200" dirty="0"/>
              <a:t>. </a:t>
            </a:r>
            <a:endParaRPr lang="en-GB" sz="2200" dirty="0"/>
          </a:p>
          <a:p>
            <a:pPr lvl="1"/>
            <a:r>
              <a:rPr lang="pl-PL" sz="2200" dirty="0"/>
              <a:t>Niech </a:t>
            </a:r>
            <a:r>
              <a:rPr lang="pl-PL" sz="2200" dirty="0" err="1"/>
              <a:t>ElectronicDevice</a:t>
            </a:r>
            <a:r>
              <a:rPr lang="pl-PL" sz="2200" dirty="0"/>
              <a:t> jako klasa bazowa zawiera następujące składowe:</a:t>
            </a:r>
            <a:endParaRPr lang="en-GB" sz="2200" dirty="0"/>
          </a:p>
          <a:p>
            <a:pPr lvl="2"/>
            <a:r>
              <a:rPr lang="pl-PL" sz="2200" dirty="0"/>
              <a:t>Prywatne pole </a:t>
            </a:r>
            <a:r>
              <a:rPr lang="pl-PL" sz="2200" dirty="0" err="1"/>
              <a:t>brandName</a:t>
            </a:r>
            <a:r>
              <a:rPr lang="pl-PL" sz="2200" dirty="0"/>
              <a:t> (string)</a:t>
            </a:r>
            <a:endParaRPr lang="en-GB" sz="2200" dirty="0"/>
          </a:p>
          <a:p>
            <a:pPr lvl="2"/>
            <a:r>
              <a:rPr lang="pl-PL" sz="2200" dirty="0"/>
              <a:t>Publiczną właściwość </a:t>
            </a:r>
            <a:r>
              <a:rPr lang="pl-PL" sz="2200" dirty="0" err="1"/>
              <a:t>BrandName</a:t>
            </a:r>
            <a:r>
              <a:rPr lang="pl-PL" sz="2200" dirty="0"/>
              <a:t> dającą dostęp do </a:t>
            </a:r>
            <a:r>
              <a:rPr lang="pl-PL" sz="2200" dirty="0" err="1"/>
              <a:t>brandName</a:t>
            </a:r>
            <a:r>
              <a:rPr lang="pl-PL" sz="2200" dirty="0"/>
              <a:t> (tylko getter)</a:t>
            </a:r>
            <a:endParaRPr lang="en-GB" sz="2200" dirty="0"/>
          </a:p>
          <a:p>
            <a:pPr lvl="2"/>
            <a:r>
              <a:rPr lang="pl-PL" sz="2200" dirty="0"/>
              <a:t>Prywatne pole </a:t>
            </a:r>
            <a:r>
              <a:rPr lang="pl-PL" sz="2200" dirty="0" err="1"/>
              <a:t>IsOn</a:t>
            </a:r>
            <a:r>
              <a:rPr lang="pl-PL" sz="2200" dirty="0"/>
              <a:t>(</a:t>
            </a:r>
            <a:r>
              <a:rPr lang="pl-PL" sz="2200" dirty="0" err="1"/>
              <a:t>bool</a:t>
            </a:r>
            <a:r>
              <a:rPr lang="pl-PL" sz="2200" dirty="0"/>
              <a:t>)</a:t>
            </a:r>
            <a:endParaRPr lang="en-GB" sz="2200" dirty="0"/>
          </a:p>
          <a:p>
            <a:pPr lvl="2"/>
            <a:r>
              <a:rPr lang="pl-PL" sz="2200" dirty="0"/>
              <a:t>Metodę </a:t>
            </a:r>
            <a:r>
              <a:rPr lang="pl-PL" sz="2200" dirty="0" err="1"/>
              <a:t>SwitchOn</a:t>
            </a:r>
            <a:r>
              <a:rPr lang="pl-PL" sz="2200" dirty="0"/>
              <a:t>(), która ustawia </a:t>
            </a:r>
            <a:r>
              <a:rPr lang="pl-PL" sz="2200" dirty="0" err="1"/>
              <a:t>IsOn</a:t>
            </a:r>
            <a:r>
              <a:rPr lang="pl-PL" sz="2200" dirty="0"/>
              <a:t> na </a:t>
            </a:r>
            <a:r>
              <a:rPr lang="pl-PL" sz="2200" dirty="0" err="1"/>
              <a:t>true</a:t>
            </a:r>
            <a:r>
              <a:rPr lang="pl-PL" sz="2200" dirty="0"/>
              <a:t> i wypisuje tekst „</a:t>
            </a:r>
            <a:r>
              <a:rPr lang="pl-PL" sz="2200" dirty="0" err="1"/>
              <a:t>Turned</a:t>
            </a:r>
            <a:r>
              <a:rPr lang="pl-PL" sz="2200" dirty="0"/>
              <a:t> on”</a:t>
            </a:r>
            <a:endParaRPr lang="en-GB" sz="2200" dirty="0"/>
          </a:p>
          <a:p>
            <a:pPr lvl="2"/>
            <a:r>
              <a:rPr lang="pl-PL" sz="2200" dirty="0"/>
              <a:t>Metodę </a:t>
            </a:r>
            <a:r>
              <a:rPr lang="pl-PL" sz="2200" dirty="0" err="1"/>
              <a:t>SwitchOff</a:t>
            </a:r>
            <a:r>
              <a:rPr lang="pl-PL" sz="2200" dirty="0"/>
              <a:t>(), która ustawia </a:t>
            </a:r>
            <a:r>
              <a:rPr lang="pl-PL" sz="2200" dirty="0" err="1"/>
              <a:t>IsOn</a:t>
            </a:r>
            <a:r>
              <a:rPr lang="pl-PL" sz="2200" dirty="0"/>
              <a:t> na </a:t>
            </a:r>
            <a:r>
              <a:rPr lang="pl-PL" sz="2200" dirty="0" err="1"/>
              <a:t>false</a:t>
            </a:r>
            <a:r>
              <a:rPr lang="pl-PL" sz="2200" dirty="0"/>
              <a:t> i wypisuje tekst „</a:t>
            </a:r>
            <a:r>
              <a:rPr lang="pl-PL" sz="2200" dirty="0" err="1"/>
              <a:t>Turned</a:t>
            </a:r>
            <a:r>
              <a:rPr lang="pl-PL" sz="2200" dirty="0"/>
              <a:t> off”</a:t>
            </a:r>
            <a:endParaRPr lang="en-GB" sz="2200" dirty="0"/>
          </a:p>
          <a:p>
            <a:pPr lvl="2"/>
            <a:r>
              <a:rPr lang="en-GB" sz="2200" b="1" dirty="0"/>
              <a:t>(Day3) </a:t>
            </a:r>
            <a:r>
              <a:rPr lang="pl-PL" sz="2200" b="1" dirty="0"/>
              <a:t>Napisz kod który testuje wywołanie metod każdej z czterech klas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89160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3086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2.5b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0" y="1538416"/>
            <a:ext cx="9144000" cy="501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l-PL" sz="2200" dirty="0"/>
              <a:t>Napisz cztery klasy o nazwach </a:t>
            </a:r>
            <a:r>
              <a:rPr lang="pl-PL" sz="2200" dirty="0" err="1"/>
              <a:t>ElectronicDevice</a:t>
            </a:r>
            <a:r>
              <a:rPr lang="pl-PL" sz="2200" dirty="0"/>
              <a:t>, Radio, </a:t>
            </a:r>
            <a:r>
              <a:rPr lang="pl-PL" sz="2200" dirty="0" err="1"/>
              <a:t>Computer</a:t>
            </a:r>
            <a:r>
              <a:rPr lang="pl-PL" sz="2200" dirty="0"/>
              <a:t> oraz </a:t>
            </a:r>
            <a:r>
              <a:rPr lang="pl-PL" sz="2200" dirty="0" err="1"/>
              <a:t>MobilePhone</a:t>
            </a:r>
            <a:r>
              <a:rPr lang="pl-PL" sz="2200" dirty="0"/>
              <a:t>. </a:t>
            </a:r>
            <a:endParaRPr lang="en-GB" sz="2200" dirty="0"/>
          </a:p>
          <a:p>
            <a:pPr lvl="1"/>
            <a:r>
              <a:rPr lang="pl-PL" sz="2200" dirty="0"/>
              <a:t>Przesłoń metody </a:t>
            </a:r>
            <a:r>
              <a:rPr lang="pl-PL" sz="2200" dirty="0" err="1"/>
              <a:t>SwitchOn</a:t>
            </a:r>
            <a:r>
              <a:rPr lang="pl-PL" sz="2200" dirty="0"/>
              <a:t>() oraz </a:t>
            </a:r>
            <a:r>
              <a:rPr lang="pl-PL" sz="2200" dirty="0" err="1"/>
              <a:t>SwitchOff</a:t>
            </a:r>
            <a:r>
              <a:rPr lang="pl-PL" sz="2200" dirty="0"/>
              <a:t>() w każdej z podklas </a:t>
            </a:r>
            <a:r>
              <a:rPr lang="pl-PL" sz="2200" dirty="0" err="1"/>
              <a:t>ElectronicDevice</a:t>
            </a:r>
            <a:r>
              <a:rPr lang="pl-PL" sz="2200" dirty="0"/>
              <a:t> tak, aby oprócz normalnego wykonania wypisały nazwę urządzenia włączanego np. „</a:t>
            </a:r>
            <a:r>
              <a:rPr lang="pl-PL" sz="2200" dirty="0" err="1"/>
              <a:t>MobilePhone</a:t>
            </a:r>
            <a:r>
              <a:rPr lang="pl-PL" sz="2200" dirty="0"/>
              <a:t> </a:t>
            </a:r>
            <a:r>
              <a:rPr lang="pl-PL" sz="2200" dirty="0" err="1"/>
              <a:t>is</a:t>
            </a:r>
            <a:r>
              <a:rPr lang="pl-PL" sz="2200" dirty="0"/>
              <a:t> on”</a:t>
            </a:r>
            <a:endParaRPr lang="en-GB" sz="2200" dirty="0"/>
          </a:p>
          <a:p>
            <a:pPr lvl="1"/>
            <a:r>
              <a:rPr lang="pl-PL" sz="2200" dirty="0"/>
              <a:t>Nadaj </a:t>
            </a:r>
            <a:r>
              <a:rPr lang="pl-PL" sz="2200" dirty="0" err="1"/>
              <a:t>ElectronicDevice</a:t>
            </a:r>
            <a:r>
              <a:rPr lang="pl-PL" sz="2200" dirty="0"/>
              <a:t> dwa </a:t>
            </a:r>
            <a:r>
              <a:rPr lang="pl-PL" sz="2200" dirty="0" err="1"/>
              <a:t>konstruktory</a:t>
            </a:r>
            <a:r>
              <a:rPr lang="pl-PL" sz="2200" dirty="0"/>
              <a:t>:</a:t>
            </a:r>
            <a:endParaRPr lang="en-GB" sz="2200" dirty="0"/>
          </a:p>
          <a:p>
            <a:pPr lvl="2"/>
            <a:r>
              <a:rPr lang="pl-PL" sz="2200" dirty="0"/>
              <a:t>Domyślny nadaje zmiennej </a:t>
            </a:r>
            <a:r>
              <a:rPr lang="pl-PL" sz="2200" dirty="0" err="1"/>
              <a:t>brandName</a:t>
            </a:r>
            <a:r>
              <a:rPr lang="pl-PL" sz="2200" dirty="0"/>
              <a:t> wartość „</a:t>
            </a:r>
            <a:r>
              <a:rPr lang="pl-PL" sz="2200" dirty="0" err="1"/>
              <a:t>Unknown</a:t>
            </a:r>
            <a:r>
              <a:rPr lang="pl-PL" sz="2200" dirty="0"/>
              <a:t>”, a </a:t>
            </a:r>
            <a:r>
              <a:rPr lang="pl-PL" sz="2200" dirty="0" err="1"/>
              <a:t>IsOn</a:t>
            </a:r>
            <a:r>
              <a:rPr lang="pl-PL" sz="2200" dirty="0"/>
              <a:t> na </a:t>
            </a:r>
            <a:r>
              <a:rPr lang="pl-PL" sz="2200" dirty="0" err="1"/>
              <a:t>false</a:t>
            </a:r>
            <a:endParaRPr lang="en-GB" sz="2200" dirty="0"/>
          </a:p>
          <a:p>
            <a:pPr lvl="2"/>
            <a:r>
              <a:rPr lang="pl-PL" sz="2200" dirty="0"/>
              <a:t>Jednoparametrowy z string, który nadaje wartość zmiennej </a:t>
            </a:r>
            <a:r>
              <a:rPr lang="pl-PL" sz="2200" dirty="0" err="1"/>
              <a:t>brandName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33911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3086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2.5c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0" y="1538416"/>
            <a:ext cx="9144000" cy="501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l-PL" sz="2200" dirty="0"/>
              <a:t>Napisz cztery klasy o nazwach </a:t>
            </a:r>
            <a:r>
              <a:rPr lang="pl-PL" sz="2200" dirty="0" err="1"/>
              <a:t>ElectronicDevice</a:t>
            </a:r>
            <a:r>
              <a:rPr lang="pl-PL" sz="2200" dirty="0"/>
              <a:t>, Radio, </a:t>
            </a:r>
            <a:r>
              <a:rPr lang="pl-PL" sz="2200" dirty="0" err="1"/>
              <a:t>Computer</a:t>
            </a:r>
            <a:r>
              <a:rPr lang="pl-PL" sz="2200" dirty="0"/>
              <a:t> oraz </a:t>
            </a:r>
            <a:r>
              <a:rPr lang="pl-PL" sz="2200" dirty="0" err="1"/>
              <a:t>MobilePhone</a:t>
            </a:r>
            <a:r>
              <a:rPr lang="pl-PL" sz="2200" dirty="0"/>
              <a:t>. </a:t>
            </a:r>
            <a:endParaRPr lang="en-GB" sz="2200" dirty="0"/>
          </a:p>
          <a:p>
            <a:pPr lvl="1"/>
            <a:r>
              <a:rPr lang="pl-PL" sz="2200" dirty="0"/>
              <a:t>Dodaj do rozwiązania:</a:t>
            </a:r>
            <a:endParaRPr lang="en-GB" sz="2200" dirty="0"/>
          </a:p>
          <a:p>
            <a:pPr lvl="2"/>
            <a:r>
              <a:rPr lang="pl-PL" sz="2200" dirty="0"/>
              <a:t>Do klasy Radio zmienną </a:t>
            </a:r>
            <a:r>
              <a:rPr lang="pl-PL" sz="2200" dirty="0" err="1"/>
              <a:t>currentFrequency</a:t>
            </a:r>
            <a:r>
              <a:rPr lang="pl-PL" sz="2200" dirty="0"/>
              <a:t> typu </a:t>
            </a:r>
            <a:r>
              <a:rPr lang="pl-PL" sz="2200" dirty="0" err="1"/>
              <a:t>double</a:t>
            </a:r>
            <a:endParaRPr lang="en-GB" sz="2200" dirty="0"/>
          </a:p>
          <a:p>
            <a:pPr lvl="2"/>
            <a:r>
              <a:rPr lang="pl-PL" sz="2200" dirty="0"/>
              <a:t>Do klasy </a:t>
            </a:r>
            <a:r>
              <a:rPr lang="pl-PL" sz="2200" dirty="0" err="1"/>
              <a:t>Computer</a:t>
            </a:r>
            <a:r>
              <a:rPr lang="pl-PL" sz="2200" dirty="0"/>
              <a:t> zmienną </a:t>
            </a:r>
            <a:r>
              <a:rPr lang="pl-PL" sz="2200" dirty="0" err="1"/>
              <a:t>internalMemory</a:t>
            </a:r>
            <a:r>
              <a:rPr lang="pl-PL" sz="2200" dirty="0"/>
              <a:t> typu </a:t>
            </a:r>
            <a:r>
              <a:rPr lang="pl-PL" sz="2200" dirty="0" err="1"/>
              <a:t>int</a:t>
            </a:r>
            <a:endParaRPr lang="en-GB" sz="2200" dirty="0"/>
          </a:p>
          <a:p>
            <a:pPr lvl="2"/>
            <a:r>
              <a:rPr lang="pl-PL" sz="2200" dirty="0" err="1"/>
              <a:t>Konstruktory</a:t>
            </a:r>
            <a:r>
              <a:rPr lang="pl-PL" sz="2200" dirty="0"/>
              <a:t> domyślne dla każdej dziedziczącej klasy, które inicjalizują swoje i odziedziczone zmienne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239721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3086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2.6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0" y="1538416"/>
            <a:ext cx="9144000" cy="501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l-PL" sz="2800" dirty="0"/>
              <a:t>Napisz trzy klasy o nazwach </a:t>
            </a:r>
            <a:r>
              <a:rPr lang="pl-PL" sz="2800" dirty="0" err="1"/>
              <a:t>Secretary</a:t>
            </a:r>
            <a:r>
              <a:rPr lang="pl-PL" sz="2800" dirty="0"/>
              <a:t>, </a:t>
            </a:r>
            <a:r>
              <a:rPr lang="pl-PL" sz="2800" dirty="0" err="1"/>
              <a:t>Director</a:t>
            </a:r>
            <a:r>
              <a:rPr lang="pl-PL" sz="2800" dirty="0"/>
              <a:t> oraz Programmer. </a:t>
            </a:r>
            <a:endParaRPr lang="en-GB" sz="2800" dirty="0"/>
          </a:p>
          <a:p>
            <a:pPr lvl="1"/>
            <a:r>
              <a:rPr lang="pl-PL" dirty="0"/>
              <a:t>Niech każda z tych klas zawiera metodę </a:t>
            </a:r>
            <a:r>
              <a:rPr lang="pl-PL" dirty="0" err="1"/>
              <a:t>CalculateSalary</a:t>
            </a:r>
            <a:r>
              <a:rPr lang="pl-PL" dirty="0"/>
              <a:t>() (niech metoda wypisze na konsolę „Obliczam wypłatę dla [</a:t>
            </a:r>
            <a:r>
              <a:rPr lang="pl-PL" dirty="0" err="1"/>
              <a:t>nazwaOsoby</a:t>
            </a:r>
            <a:r>
              <a:rPr lang="pl-PL" dirty="0"/>
              <a:t>]”</a:t>
            </a:r>
            <a:endParaRPr lang="en-GB" dirty="0"/>
          </a:p>
          <a:p>
            <a:pPr lvl="1"/>
            <a:r>
              <a:rPr lang="pl-PL" dirty="0"/>
              <a:t>ponadto niech </a:t>
            </a:r>
            <a:r>
              <a:rPr lang="pl-PL" dirty="0" err="1"/>
              <a:t>Director</a:t>
            </a:r>
            <a:r>
              <a:rPr lang="pl-PL" dirty="0"/>
              <a:t> zawiera metodę </a:t>
            </a:r>
            <a:r>
              <a:rPr lang="pl-PL" dirty="0" err="1"/>
              <a:t>GetBonus</a:t>
            </a:r>
            <a:r>
              <a:rPr lang="pl-PL" dirty="0"/>
              <a:t>() (Niech wypisze na konsolę „Wypłacam bonus.”)</a:t>
            </a:r>
            <a:endParaRPr lang="en-GB" dirty="0"/>
          </a:p>
          <a:p>
            <a:pPr lvl="1"/>
            <a:r>
              <a:rPr lang="pl-PL" dirty="0"/>
              <a:t>Utwórz po 3 obiekty </a:t>
            </a:r>
            <a:r>
              <a:rPr lang="pl-PL" dirty="0" err="1"/>
              <a:t>Secretary</a:t>
            </a:r>
            <a:r>
              <a:rPr lang="pl-PL" dirty="0"/>
              <a:t> oraz Programmer i 1 obiekt </a:t>
            </a:r>
            <a:r>
              <a:rPr lang="pl-PL" dirty="0" err="1"/>
              <a:t>Director</a:t>
            </a:r>
            <a:r>
              <a:rPr lang="pl-PL" dirty="0"/>
              <a:t>. Zapisz je w tablicy</a:t>
            </a:r>
            <a:endParaRPr lang="en-GB" dirty="0"/>
          </a:p>
          <a:p>
            <a:pPr lvl="1"/>
            <a:r>
              <a:rPr lang="pl-PL" dirty="0"/>
              <a:t>Napisz metodę, która jako </a:t>
            </a:r>
            <a:r>
              <a:rPr lang="pl-PL" dirty="0" err="1"/>
              <a:t>paramtetr</a:t>
            </a:r>
            <a:r>
              <a:rPr lang="pl-PL" dirty="0"/>
              <a:t> przyjmuję tą tablicę i wykonuje dla wszystkich obiektów metodę </a:t>
            </a:r>
            <a:r>
              <a:rPr lang="pl-PL" dirty="0" err="1"/>
              <a:t>CaclulateSalary</a:t>
            </a:r>
            <a:r>
              <a:rPr lang="pl-PL" dirty="0"/>
              <a:t>(), a dla </a:t>
            </a:r>
            <a:r>
              <a:rPr lang="pl-PL" dirty="0" err="1"/>
              <a:t>Director</a:t>
            </a:r>
            <a:r>
              <a:rPr lang="pl-PL" dirty="0"/>
              <a:t> również </a:t>
            </a:r>
            <a:r>
              <a:rPr lang="pl-PL" dirty="0" err="1"/>
              <a:t>GetBonus</a:t>
            </a:r>
            <a:r>
              <a:rPr lang="pl-PL" dirty="0"/>
              <a:t>();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28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1.1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endParaRPr lang="en-GB" sz="2405" dirty="0"/>
          </a:p>
          <a:p>
            <a:pPr marL="274320" lvl="0" indent="-27432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85"/>
            </a:pPr>
            <a:endParaRPr lang="en-GB" dirty="0"/>
          </a:p>
          <a:p>
            <a:pPr marL="274320" lvl="0" indent="-27432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85"/>
            </a:pPr>
            <a:r>
              <a:rPr lang="pl-PL" dirty="0"/>
              <a:t>Napisz program, do którego</a:t>
            </a:r>
            <a:r>
              <a:rPr lang="en-GB" dirty="0"/>
              <a:t>, </a:t>
            </a:r>
            <a:r>
              <a:rPr lang="en-GB" dirty="0" err="1"/>
              <a:t>jako</a:t>
            </a:r>
            <a:r>
              <a:rPr lang="en-GB" dirty="0"/>
              <a:t> argument</a:t>
            </a:r>
            <a:r>
              <a:rPr lang="pl-PL" dirty="0"/>
              <a:t> możemy przekazać imię i wypisze „Hi ” + imię. </a:t>
            </a:r>
            <a:endParaRPr sz="222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3086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2.7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0" y="1538416"/>
            <a:ext cx="9144000" cy="531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GB" sz="2800" dirty="0" err="1"/>
              <a:t>Napisz</a:t>
            </a:r>
            <a:r>
              <a:rPr lang="en-GB" sz="2800" dirty="0"/>
              <a:t> </a:t>
            </a:r>
            <a:r>
              <a:rPr lang="en-GB" sz="2800" dirty="0" err="1"/>
              <a:t>implementacje</a:t>
            </a:r>
            <a:r>
              <a:rPr lang="en-GB" sz="2800" dirty="0"/>
              <a:t> </a:t>
            </a:r>
            <a:r>
              <a:rPr lang="en-GB" sz="2800" dirty="0" err="1"/>
              <a:t>klasy</a:t>
            </a:r>
            <a:r>
              <a:rPr lang="en-GB" sz="2800" dirty="0"/>
              <a:t> Building, House </a:t>
            </a:r>
            <a:r>
              <a:rPr lang="en-GB" sz="2800" dirty="0" err="1"/>
              <a:t>oraz</a:t>
            </a:r>
            <a:r>
              <a:rPr lang="en-GB" sz="2800" dirty="0"/>
              <a:t> </a:t>
            </a:r>
            <a:r>
              <a:rPr lang="en-GB" sz="2800" dirty="0" err="1"/>
              <a:t>OfficeBuilding</a:t>
            </a:r>
            <a:r>
              <a:rPr lang="en-GB" sz="2800" dirty="0"/>
              <a:t>:</a:t>
            </a:r>
          </a:p>
          <a:p>
            <a:pPr lvl="1"/>
            <a:r>
              <a:rPr lang="pl-PL" dirty="0"/>
              <a:t>Klasa </a:t>
            </a:r>
            <a:r>
              <a:rPr lang="pl-PL" dirty="0" err="1"/>
              <a:t>Building</a:t>
            </a:r>
            <a:r>
              <a:rPr lang="pl-PL" dirty="0"/>
              <a:t> posiada zmienną Age typu </a:t>
            </a:r>
            <a:r>
              <a:rPr lang="pl-PL" dirty="0" err="1"/>
              <a:t>int</a:t>
            </a:r>
            <a:endParaRPr lang="en-GB" dirty="0"/>
          </a:p>
          <a:p>
            <a:pPr lvl="1"/>
            <a:r>
              <a:rPr lang="pl-PL" dirty="0"/>
              <a:t>Klasy dziedzicząca House implementuje ponadto zmienną </a:t>
            </a:r>
            <a:r>
              <a:rPr lang="pl-PL" dirty="0" err="1"/>
              <a:t>NumberOfBedrooms</a:t>
            </a:r>
            <a:endParaRPr lang="en-GB" dirty="0"/>
          </a:p>
          <a:p>
            <a:pPr lvl="1"/>
            <a:r>
              <a:rPr lang="pl-PL" dirty="0"/>
              <a:t>Klasa dziedzicząca </a:t>
            </a:r>
            <a:r>
              <a:rPr lang="pl-PL" dirty="0" err="1"/>
              <a:t>OfficeBuilding</a:t>
            </a:r>
            <a:r>
              <a:rPr lang="pl-PL" dirty="0"/>
              <a:t> implementuje zmienną </a:t>
            </a:r>
            <a:r>
              <a:rPr lang="pl-PL" dirty="0" err="1"/>
              <a:t>FloorSpace</a:t>
            </a:r>
            <a:r>
              <a:rPr lang="pl-PL" dirty="0"/>
              <a:t> typu </a:t>
            </a:r>
            <a:r>
              <a:rPr lang="pl-PL" dirty="0" err="1"/>
              <a:t>int</a:t>
            </a:r>
            <a:endParaRPr lang="en-GB" dirty="0"/>
          </a:p>
          <a:p>
            <a:pPr lvl="1"/>
            <a:r>
              <a:rPr lang="pl-PL" dirty="0"/>
              <a:t>Chcielibyśmy mieć możliwość odczytu i zapisu składowych klas </a:t>
            </a:r>
            <a:r>
              <a:rPr lang="pl-PL" dirty="0" err="1"/>
              <a:t>Secretary</a:t>
            </a:r>
            <a:r>
              <a:rPr lang="pl-PL" dirty="0"/>
              <a:t> oraz House za pomocą metod Read() oraz Write() (na potrzeby zajęć, niech wypisują tylko czynność na konsolę).</a:t>
            </a:r>
            <a:endParaRPr lang="en-GB" dirty="0"/>
          </a:p>
          <a:p>
            <a:pPr lvl="1"/>
            <a:r>
              <a:rPr lang="pl-PL" dirty="0"/>
              <a:t>Napisz metodę która przyjmuje obiekt implementujący te metody i dokonuje zapisu, lub odczytu.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668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2.8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endParaRPr lang="en-GB" sz="2800" dirty="0"/>
          </a:p>
          <a:p>
            <a:pPr lvl="0"/>
            <a:r>
              <a:rPr lang="pl-PL" sz="2800" dirty="0"/>
              <a:t>Dla Klasy przykładowej </a:t>
            </a:r>
            <a:r>
              <a:rPr lang="pl-PL" sz="2800" dirty="0" err="1"/>
              <a:t>FamilyCar</a:t>
            </a:r>
            <a:r>
              <a:rPr lang="pl-PL" sz="2800" dirty="0"/>
              <a:t> napisz nowy typ wyjątku </a:t>
            </a:r>
            <a:r>
              <a:rPr lang="pl-PL" sz="2800" dirty="0" err="1"/>
              <a:t>CapacityExceededException</a:t>
            </a:r>
            <a:r>
              <a:rPr lang="pl-PL" sz="2800" dirty="0"/>
              <a:t>:</a:t>
            </a:r>
            <a:endParaRPr lang="en-GB" sz="2800" dirty="0"/>
          </a:p>
          <a:p>
            <a:pPr lvl="1"/>
            <a:r>
              <a:rPr lang="pl-PL" dirty="0"/>
              <a:t>Obsłuż ten wyjątek w metodzie, w której inicjalizujemy obiekt i wywołujemy metodę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7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2.9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endParaRPr lang="en-GB" sz="2800" dirty="0"/>
          </a:p>
          <a:p>
            <a:pPr lvl="0"/>
            <a:r>
              <a:rPr lang="pl-PL" sz="2800" dirty="0"/>
              <a:t>We wszystkich klasach pochodnych Car włącznie przeciąż metodę </a:t>
            </a:r>
            <a:r>
              <a:rPr lang="pl-PL" sz="2800" dirty="0" err="1"/>
              <a:t>ToString</a:t>
            </a:r>
            <a:r>
              <a:rPr lang="pl-PL" sz="2800" dirty="0"/>
              <a:t>()</a:t>
            </a:r>
            <a:endParaRPr lang="en-GB" sz="2800" dirty="0"/>
          </a:p>
          <a:p>
            <a:pPr lvl="1"/>
            <a:r>
              <a:rPr lang="pl-PL" dirty="0"/>
              <a:t>Niech </a:t>
            </a:r>
            <a:r>
              <a:rPr lang="pl-PL" dirty="0" err="1"/>
              <a:t>ToString</a:t>
            </a:r>
            <a:r>
              <a:rPr lang="pl-PL" dirty="0"/>
              <a:t> wypisuje nazwę danej klasy</a:t>
            </a:r>
            <a:endParaRPr lang="en-GB" dirty="0"/>
          </a:p>
          <a:p>
            <a:pPr lvl="1"/>
            <a:r>
              <a:rPr lang="pl-PL" dirty="0"/>
              <a:t>Oraz obecne wartości wszystkich właściwości danej klasy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53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2.10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endParaRPr lang="en-GB" sz="2800" dirty="0"/>
          </a:p>
          <a:p>
            <a:r>
              <a:rPr lang="pl-PL" dirty="0"/>
              <a:t>Przeciąż metodę porównującą obiekty (</a:t>
            </a:r>
            <a:r>
              <a:rPr lang="pl-PL" dirty="0" err="1"/>
              <a:t>Equals</a:t>
            </a:r>
            <a:r>
              <a:rPr lang="pl-PL" dirty="0"/>
              <a:t>()) klas pochodnych Car włącznie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705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2.11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r>
              <a:rPr lang="pl-PL" sz="2800" dirty="0"/>
              <a:t>Napisz metodę rozszerzoną dla:</a:t>
            </a:r>
            <a:endParaRPr lang="en-GB" sz="2800" dirty="0"/>
          </a:p>
          <a:p>
            <a:pPr lvl="1"/>
            <a:r>
              <a:rPr lang="pl-PL" dirty="0"/>
              <a:t>Klasy string pozwalającej liczyć wyrazy w tekście</a:t>
            </a:r>
            <a:endParaRPr lang="en-GB" dirty="0"/>
          </a:p>
          <a:p>
            <a:pPr lvl="1"/>
            <a:r>
              <a:rPr lang="pl-PL" dirty="0"/>
              <a:t>Klasy string zliczającą wystąpienie danej litery w tekście</a:t>
            </a:r>
            <a:endParaRPr lang="en-GB" dirty="0"/>
          </a:p>
          <a:p>
            <a:pPr lvl="1"/>
            <a:r>
              <a:rPr lang="pl-PL" dirty="0"/>
              <a:t>Klasy </a:t>
            </a:r>
            <a:r>
              <a:rPr lang="pl-PL" dirty="0" err="1"/>
              <a:t>FamilyCar</a:t>
            </a:r>
            <a:r>
              <a:rPr lang="pl-PL" dirty="0"/>
              <a:t>, która będzie wykonywała metodę </a:t>
            </a:r>
            <a:r>
              <a:rPr lang="pl-PL" dirty="0" err="1"/>
              <a:t>LoadTrunk</a:t>
            </a:r>
            <a:r>
              <a:rPr lang="pl-PL" dirty="0"/>
              <a:t> dla każdego elementu z listy przekazanej jako parametr. Metoda zwraca </a:t>
            </a:r>
            <a:r>
              <a:rPr lang="pl-PL" dirty="0" err="1"/>
              <a:t>true</a:t>
            </a:r>
            <a:r>
              <a:rPr lang="pl-PL" dirty="0"/>
              <a:t> jeśli, wszystkie elementy udało się spakować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940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2.12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92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l-PL" sz="2800" dirty="0"/>
              <a:t>Utwórz klasę generyczną </a:t>
            </a:r>
            <a:r>
              <a:rPr lang="pl-PL" sz="2800" dirty="0" err="1"/>
              <a:t>Garage</a:t>
            </a:r>
            <a:r>
              <a:rPr lang="pl-PL" sz="2800" dirty="0"/>
              <a:t>, która pozwala pracować tylko z obiektami typu Car:</a:t>
            </a:r>
            <a:endParaRPr lang="en-GB" sz="2800" dirty="0"/>
          </a:p>
          <a:p>
            <a:pPr lvl="1"/>
            <a:r>
              <a:rPr lang="pl-PL" dirty="0"/>
              <a:t>Posiada właściwość </a:t>
            </a:r>
            <a:r>
              <a:rPr lang="pl-PL" dirty="0" err="1"/>
              <a:t>Cars</a:t>
            </a:r>
            <a:r>
              <a:rPr lang="pl-PL" dirty="0"/>
              <a:t> typu List&lt;T&gt;, która nie posiada </a:t>
            </a:r>
            <a:r>
              <a:rPr lang="pl-PL" dirty="0" err="1"/>
              <a:t>settera</a:t>
            </a:r>
            <a:endParaRPr lang="en-GB" dirty="0"/>
          </a:p>
          <a:p>
            <a:pPr lvl="1"/>
            <a:r>
              <a:rPr lang="pl-PL" dirty="0"/>
              <a:t>Posiada metodę, która pozwala dodawać samochody do </a:t>
            </a:r>
            <a:r>
              <a:rPr lang="pl-PL" dirty="0" err="1"/>
              <a:t>Cars</a:t>
            </a:r>
            <a:r>
              <a:rPr lang="pl-PL" dirty="0"/>
              <a:t>, parametrem metody jest kolekcja</a:t>
            </a:r>
            <a:endParaRPr lang="en-GB" dirty="0"/>
          </a:p>
          <a:p>
            <a:pPr lvl="2"/>
            <a:r>
              <a:rPr lang="pl-PL" sz="2400" dirty="0"/>
              <a:t>Metoda nie pozwoli dodać do </a:t>
            </a:r>
            <a:r>
              <a:rPr lang="pl-PL" sz="2400" dirty="0" err="1"/>
              <a:t>Garage</a:t>
            </a:r>
            <a:r>
              <a:rPr lang="pl-PL" sz="2400" dirty="0"/>
              <a:t> obiektu typu </a:t>
            </a:r>
            <a:r>
              <a:rPr lang="pl-PL" sz="2400" dirty="0" err="1"/>
              <a:t>Bulldozer</a:t>
            </a:r>
            <a:endParaRPr lang="en-GB" sz="2400" dirty="0"/>
          </a:p>
          <a:p>
            <a:pPr lvl="1"/>
            <a:r>
              <a:rPr lang="pl-PL" dirty="0"/>
              <a:t>Podobnie napisz metodę, która usuwa samochód z </a:t>
            </a:r>
            <a:r>
              <a:rPr lang="pl-PL" dirty="0" err="1"/>
              <a:t>Cars</a:t>
            </a:r>
            <a:r>
              <a:rPr lang="pl-PL" dirty="0"/>
              <a:t>, parametrem jest obiekt typu generycznego</a:t>
            </a:r>
            <a:endParaRPr lang="en-GB" dirty="0"/>
          </a:p>
          <a:p>
            <a:pPr lvl="1"/>
            <a:r>
              <a:rPr lang="en-GB" b="1" dirty="0"/>
              <a:t>(Day3)</a:t>
            </a:r>
            <a:r>
              <a:rPr lang="pl-PL" b="1" dirty="0"/>
              <a:t>Napisz metodę testującą użycie klasy </a:t>
            </a:r>
            <a:r>
              <a:rPr lang="pl-PL" b="1" dirty="0" err="1"/>
              <a:t>Garage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29269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2.13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r>
              <a:rPr lang="pl-PL" sz="2800" dirty="0"/>
              <a:t>Zmodyfikuj Klasę </a:t>
            </a:r>
            <a:r>
              <a:rPr lang="pl-PL" sz="2800" dirty="0" err="1"/>
              <a:t>Garage</a:t>
            </a:r>
            <a:r>
              <a:rPr lang="pl-PL" sz="2800" dirty="0"/>
              <a:t> tak, aby</a:t>
            </a:r>
            <a:r>
              <a:rPr lang="en-GB" sz="2800" dirty="0"/>
              <a:t>:</a:t>
            </a:r>
          </a:p>
          <a:p>
            <a:pPr lvl="1"/>
            <a:r>
              <a:rPr lang="pl-PL" sz="2600" dirty="0"/>
              <a:t> właściwość </a:t>
            </a:r>
            <a:r>
              <a:rPr lang="pl-PL" sz="2600" dirty="0" err="1"/>
              <a:t>Cars</a:t>
            </a:r>
            <a:r>
              <a:rPr lang="pl-PL" sz="2600" dirty="0"/>
              <a:t> pozwalała na parkowanie pojazdów tylko jednego typu</a:t>
            </a:r>
            <a:endParaRPr lang="en-GB" sz="2600" dirty="0"/>
          </a:p>
          <a:p>
            <a:pPr lvl="1"/>
            <a:r>
              <a:rPr lang="pl-PL" dirty="0"/>
              <a:t>Niech właściwość </a:t>
            </a:r>
            <a:r>
              <a:rPr lang="pl-PL" dirty="0" err="1"/>
              <a:t>Cars</a:t>
            </a:r>
            <a:r>
              <a:rPr lang="pl-PL" dirty="0"/>
              <a:t> zależy od prywatnego pola _</a:t>
            </a:r>
            <a:r>
              <a:rPr lang="pl-PL" dirty="0" err="1"/>
              <a:t>cars</a:t>
            </a:r>
            <a:r>
              <a:rPr lang="pl-PL" dirty="0"/>
              <a:t> na Dictionary&lt;</a:t>
            </a:r>
            <a:r>
              <a:rPr lang="pl-PL" dirty="0" err="1"/>
              <a:t>Type</a:t>
            </a:r>
            <a:r>
              <a:rPr lang="pl-PL" dirty="0"/>
              <a:t>, 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925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2.14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r>
              <a:rPr lang="pl-PL" sz="2800" dirty="0"/>
              <a:t>Rozszerz klasę </a:t>
            </a:r>
            <a:r>
              <a:rPr lang="pl-PL" sz="2800" dirty="0" err="1"/>
              <a:t>LuxurySportCar</a:t>
            </a:r>
            <a:r>
              <a:rPr lang="pl-PL" sz="2800" dirty="0"/>
              <a:t> w następujący sposób</a:t>
            </a:r>
            <a:endParaRPr lang="en-GB" sz="2800" dirty="0"/>
          </a:p>
          <a:p>
            <a:pPr lvl="1"/>
            <a:r>
              <a:rPr lang="pl-PL" dirty="0"/>
              <a:t>Dodaj nową właściwość </a:t>
            </a:r>
            <a:r>
              <a:rPr lang="pl-PL" dirty="0" err="1"/>
              <a:t>CarServiceAction</a:t>
            </a:r>
            <a:r>
              <a:rPr lang="pl-PL" dirty="0"/>
              <a:t> typu Action</a:t>
            </a:r>
            <a:endParaRPr lang="en-GB" dirty="0"/>
          </a:p>
          <a:p>
            <a:pPr lvl="1"/>
            <a:r>
              <a:rPr lang="pl-PL" dirty="0"/>
              <a:t>Nadpisz metodę </a:t>
            </a:r>
            <a:r>
              <a:rPr lang="pl-PL" dirty="0" err="1"/>
              <a:t>IsServiceCarNeeded</a:t>
            </a:r>
            <a:r>
              <a:rPr lang="pl-PL" dirty="0"/>
              <a:t> w taki sposób, żeby w przypadku gdy akcja </a:t>
            </a:r>
            <a:r>
              <a:rPr lang="pl-PL" dirty="0" err="1"/>
              <a:t>CarServiceAction</a:t>
            </a:r>
            <a:r>
              <a:rPr lang="pl-PL" dirty="0"/>
              <a:t> jest zdefiniowana, została wykonana i zwróć regularną wartość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850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2.15a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l-PL" sz="2200" dirty="0"/>
              <a:t>Wykorzystaj klasę </a:t>
            </a:r>
            <a:r>
              <a:rPr lang="pl-PL" sz="2200" dirty="0" err="1"/>
              <a:t>Users</a:t>
            </a:r>
            <a:r>
              <a:rPr lang="pl-PL" sz="2200" dirty="0"/>
              <a:t>, do następujących operacji wykorzystujących LINQ (pobierz kolekcję za pomocą </a:t>
            </a:r>
            <a:r>
              <a:rPr lang="pl-PL" sz="2200" dirty="0" err="1"/>
              <a:t>CreateCollection.GetUsers</a:t>
            </a:r>
            <a:r>
              <a:rPr lang="pl-PL" sz="2200" dirty="0"/>
              <a:t>():</a:t>
            </a:r>
            <a:endParaRPr lang="en-GB" sz="2200" dirty="0"/>
          </a:p>
          <a:p>
            <a:pPr lvl="1"/>
            <a:r>
              <a:rPr lang="pl-PL" sz="2200" dirty="0"/>
              <a:t>Sprawdź czy kolekcja posiada jakikolwiek element (</a:t>
            </a:r>
            <a:r>
              <a:rPr lang="pl-PL" sz="2200" dirty="0" err="1"/>
              <a:t>Any</a:t>
            </a:r>
            <a:r>
              <a:rPr lang="pl-PL" sz="2200" dirty="0"/>
              <a:t>)</a:t>
            </a:r>
            <a:endParaRPr lang="en-GB" sz="2200" dirty="0"/>
          </a:p>
          <a:p>
            <a:pPr lvl="1"/>
            <a:r>
              <a:rPr lang="pl-PL" sz="2200" dirty="0"/>
              <a:t>Policz wszystkie nie </a:t>
            </a:r>
            <a:r>
              <a:rPr lang="pl-PL" sz="2200" dirty="0" err="1"/>
              <a:t>nullowe</a:t>
            </a:r>
            <a:r>
              <a:rPr lang="pl-PL" sz="2200" dirty="0"/>
              <a:t> elementy (</a:t>
            </a:r>
            <a:r>
              <a:rPr lang="pl-PL" sz="2200" dirty="0" err="1"/>
              <a:t>Where</a:t>
            </a:r>
            <a:r>
              <a:rPr lang="pl-PL" sz="2200" dirty="0"/>
              <a:t>)</a:t>
            </a:r>
            <a:endParaRPr lang="en-GB" sz="2200" dirty="0"/>
          </a:p>
          <a:p>
            <a:pPr lvl="1"/>
            <a:r>
              <a:rPr lang="pl-PL" sz="2200" dirty="0"/>
              <a:t>wyciągnij 5 pierwszych użytkowników posortowanych po imieniu (Take)</a:t>
            </a:r>
            <a:endParaRPr lang="en-GB" sz="2200" dirty="0"/>
          </a:p>
          <a:p>
            <a:pPr lvl="2"/>
            <a:r>
              <a:rPr lang="pl-PL" sz="2200" dirty="0"/>
              <a:t>wypisz drugą piątkę (Take, Skip)</a:t>
            </a:r>
            <a:endParaRPr lang="en-GB" sz="2200" dirty="0"/>
          </a:p>
          <a:p>
            <a:pPr lvl="1"/>
            <a:r>
              <a:rPr lang="pl-PL" sz="2200" dirty="0"/>
              <a:t>Wypisz wszystkie imiona bez powtórzeń (Select + </a:t>
            </a:r>
            <a:r>
              <a:rPr lang="pl-PL" sz="2200" dirty="0" err="1"/>
              <a:t>Distinct</a:t>
            </a:r>
            <a:r>
              <a:rPr lang="pl-PL" sz="2200" dirty="0"/>
              <a:t>)</a:t>
            </a:r>
            <a:endParaRPr lang="en-GB" sz="2200" dirty="0"/>
          </a:p>
          <a:p>
            <a:pPr lvl="1"/>
            <a:r>
              <a:rPr lang="pl-PL" sz="2200" dirty="0"/>
              <a:t>Wypisz wszystkie imiona, które się powtarzają (</a:t>
            </a:r>
            <a:r>
              <a:rPr lang="pl-PL" sz="2200" dirty="0" err="1"/>
              <a:t>GroupBy</a:t>
            </a:r>
            <a:r>
              <a:rPr lang="pl-PL" sz="2200" dirty="0"/>
              <a:t>)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619552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2.15b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l-PL" sz="2200" dirty="0"/>
              <a:t>Wykorzystaj klasę </a:t>
            </a:r>
            <a:r>
              <a:rPr lang="pl-PL" sz="2200" dirty="0" err="1"/>
              <a:t>Users</a:t>
            </a:r>
            <a:r>
              <a:rPr lang="pl-PL" sz="2200" dirty="0"/>
              <a:t>, do następujących operacji wykorzystujących LINQ (pobierz kolekcję za pomocą </a:t>
            </a:r>
            <a:r>
              <a:rPr lang="pl-PL" sz="2200" dirty="0" err="1"/>
              <a:t>CreateCollection.GetUsers</a:t>
            </a:r>
            <a:r>
              <a:rPr lang="pl-PL" sz="2200" dirty="0"/>
              <a:t>():</a:t>
            </a:r>
            <a:endParaRPr lang="en-GB" sz="2200" dirty="0"/>
          </a:p>
          <a:p>
            <a:pPr lvl="1"/>
            <a:r>
              <a:rPr lang="pl-PL" sz="2000" dirty="0"/>
              <a:t>Utwórz obiekt Dictionary&lt;string, </a:t>
            </a:r>
            <a:r>
              <a:rPr lang="pl-PL" sz="2000" dirty="0" err="1"/>
              <a:t>int</a:t>
            </a:r>
            <a:r>
              <a:rPr lang="pl-PL" sz="2000" dirty="0"/>
              <a:t>&gt; gdzie kluczem jest imię użytkownika, a wartością liczba użytkowników o takim samym imieniu</a:t>
            </a:r>
            <a:endParaRPr lang="en-GB" sz="2000" dirty="0"/>
          </a:p>
          <a:p>
            <a:pPr lvl="1"/>
            <a:r>
              <a:rPr lang="pl-PL" sz="2200" dirty="0"/>
              <a:t>Wypisz tylko obiekty typu </a:t>
            </a:r>
            <a:r>
              <a:rPr lang="pl-PL" sz="2200" dirty="0" err="1"/>
              <a:t>SuperUser</a:t>
            </a:r>
            <a:r>
              <a:rPr lang="pl-PL" sz="2200" dirty="0"/>
              <a:t> (</a:t>
            </a:r>
            <a:r>
              <a:rPr lang="pl-PL" sz="2200" dirty="0" err="1"/>
              <a:t>OfType</a:t>
            </a:r>
            <a:r>
              <a:rPr lang="pl-PL" sz="2200" dirty="0"/>
              <a:t>)</a:t>
            </a:r>
            <a:endParaRPr lang="en-GB" sz="2200" dirty="0"/>
          </a:p>
          <a:p>
            <a:pPr lvl="1"/>
            <a:r>
              <a:rPr lang="pl-PL" sz="2200" dirty="0"/>
              <a:t>Wypisz wszystkich użytkowników, którzy są aktywnymi administratorami</a:t>
            </a:r>
            <a:endParaRPr lang="en-GB" sz="2200" dirty="0"/>
          </a:p>
          <a:p>
            <a:pPr lvl="1"/>
            <a:r>
              <a:rPr lang="pl-PL" sz="2200" dirty="0"/>
              <a:t>Pobierz tylko użytkownika, który jest administratorem.</a:t>
            </a:r>
            <a:endParaRPr lang="en-GB" sz="2200" dirty="0"/>
          </a:p>
          <a:p>
            <a:pPr lvl="1"/>
            <a:r>
              <a:rPr lang="pl-PL" sz="2200" dirty="0"/>
              <a:t>Wypisz Imiona użytkowników, którzy są „</a:t>
            </a:r>
            <a:r>
              <a:rPr lang="pl-PL" sz="2200" dirty="0" err="1"/>
              <a:t>PowerUser</a:t>
            </a:r>
            <a:r>
              <a:rPr lang="pl-PL" sz="2200" dirty="0"/>
              <a:t>’ (</a:t>
            </a:r>
            <a:r>
              <a:rPr lang="pl-PL" sz="2200" dirty="0" err="1"/>
              <a:t>join</a:t>
            </a:r>
            <a:r>
              <a:rPr lang="pl-PL" sz="2200" dirty="0"/>
              <a:t>)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472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1.2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endParaRPr lang="en-GB" sz="2800" dirty="0"/>
          </a:p>
          <a:p>
            <a:pPr lvl="0"/>
            <a:r>
              <a:rPr lang="pl-PL" sz="2800" dirty="0"/>
              <a:t>Napisz program, do którego możemy wprowadzić długości trzech boków trójkąta</a:t>
            </a:r>
            <a:endParaRPr lang="en-GB" sz="2800" dirty="0"/>
          </a:p>
          <a:p>
            <a:pPr lvl="0"/>
            <a:r>
              <a:rPr lang="pl-PL" sz="2800" dirty="0"/>
              <a:t>sprawdź, czy mogą one stworzyć trójkąt.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62990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3.1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r>
              <a:rPr lang="pl-PL" sz="2800" dirty="0"/>
              <a:t>Napisz program, który za parametr przyjmuje ścieżkę do pliku i wypisuje informacje o nim:</a:t>
            </a:r>
            <a:endParaRPr lang="en-GB" sz="2800" dirty="0"/>
          </a:p>
          <a:p>
            <a:pPr lvl="1"/>
            <a:r>
              <a:rPr lang="pl-PL" dirty="0"/>
              <a:t>Nazwę</a:t>
            </a:r>
            <a:endParaRPr lang="en-GB" dirty="0"/>
          </a:p>
          <a:p>
            <a:pPr lvl="1"/>
            <a:r>
              <a:rPr lang="pl-PL" dirty="0"/>
              <a:t>Rozszerzenie</a:t>
            </a:r>
            <a:endParaRPr lang="en-GB" dirty="0"/>
          </a:p>
          <a:p>
            <a:pPr lvl="1"/>
            <a:r>
              <a:rPr lang="pl-PL" dirty="0"/>
              <a:t>Ścieżkę do folderu</a:t>
            </a:r>
            <a:endParaRPr lang="en-GB" dirty="0"/>
          </a:p>
          <a:p>
            <a:pPr lvl="1"/>
            <a:r>
              <a:rPr lang="pl-PL" dirty="0"/>
              <a:t>Jego wielkość w KB</a:t>
            </a:r>
            <a:endParaRPr lang="en-GB" dirty="0"/>
          </a:p>
          <a:p>
            <a:pPr lvl="1"/>
            <a:r>
              <a:rPr lang="pl-PL" dirty="0"/>
              <a:t>Datę utworzenia</a:t>
            </a:r>
            <a:endParaRPr lang="en-GB" dirty="0"/>
          </a:p>
          <a:p>
            <a:pPr lvl="1"/>
            <a:r>
              <a:rPr lang="pl-PL" dirty="0"/>
              <a:t>Datę modyfikacji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536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3.2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l-PL" sz="2400" dirty="0"/>
              <a:t>Napisz program, który eksportuje listę do pliku .</a:t>
            </a:r>
            <a:r>
              <a:rPr lang="pl-PL" sz="2400" dirty="0" err="1"/>
              <a:t>csv</a:t>
            </a:r>
            <a:r>
              <a:rPr lang="pl-PL" sz="2400" dirty="0"/>
              <a:t>:</a:t>
            </a:r>
            <a:endParaRPr lang="en-GB" sz="2400" dirty="0"/>
          </a:p>
          <a:p>
            <a:pPr lvl="1"/>
            <a:r>
              <a:rPr lang="pl-PL" dirty="0"/>
              <a:t>Zmodyfikuj klasę </a:t>
            </a:r>
            <a:r>
              <a:rPr lang="pl-PL" dirty="0" err="1"/>
              <a:t>Users</a:t>
            </a:r>
            <a:r>
              <a:rPr lang="pl-PL" dirty="0"/>
              <a:t>, przeciążając metodę </a:t>
            </a:r>
            <a:r>
              <a:rPr lang="pl-PL" dirty="0" err="1"/>
              <a:t>ToString</a:t>
            </a:r>
            <a:r>
              <a:rPr lang="pl-PL" dirty="0"/>
              <a:t>(), tak aby, wypisane zostały wszystkie właściwości oddzielone średnikiem</a:t>
            </a:r>
            <a:endParaRPr lang="en-GB" dirty="0"/>
          </a:p>
          <a:p>
            <a:pPr lvl="1"/>
            <a:r>
              <a:rPr lang="pl-PL" dirty="0"/>
              <a:t>Utwórz nowy plik i zapisz w nim wszystkich użytkowników pobranych za pomocą metody </a:t>
            </a:r>
            <a:r>
              <a:rPr lang="pl-PL" dirty="0" err="1"/>
              <a:t>CreateCollection.CreateUsers</a:t>
            </a:r>
            <a:r>
              <a:rPr lang="pl-PL" dirty="0"/>
              <a:t>():</a:t>
            </a:r>
            <a:endParaRPr lang="en-GB" dirty="0"/>
          </a:p>
          <a:p>
            <a:pPr lvl="1"/>
            <a:r>
              <a:rPr lang="pl-PL" dirty="0"/>
              <a:t>Pierwszy wiersz w pliku powinien mieć odpowiedni nagłówek</a:t>
            </a:r>
            <a:endParaRPr lang="en-GB" dirty="0"/>
          </a:p>
          <a:p>
            <a:pPr lvl="1"/>
            <a:r>
              <a:rPr lang="pl-PL" dirty="0"/>
              <a:t>Użyj zapisu za pomocą strumienia (nie wiadomo jak duża może być lista)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005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3.3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l-PL" sz="2800" dirty="0"/>
              <a:t>Napisz program, który:</a:t>
            </a:r>
            <a:endParaRPr lang="en-GB" sz="2800" dirty="0"/>
          </a:p>
          <a:p>
            <a:pPr lvl="1"/>
            <a:r>
              <a:rPr lang="pl-PL" dirty="0"/>
              <a:t>Przyjmuje dwa argumenty </a:t>
            </a:r>
            <a:r>
              <a:rPr lang="pl-PL" dirty="0" err="1"/>
              <a:t>input</a:t>
            </a:r>
            <a:r>
              <a:rPr lang="pl-PL" dirty="0"/>
              <a:t>, </a:t>
            </a:r>
            <a:r>
              <a:rPr lang="pl-PL" dirty="0" err="1"/>
              <a:t>output</a:t>
            </a:r>
            <a:endParaRPr lang="en-GB" dirty="0"/>
          </a:p>
          <a:p>
            <a:pPr lvl="1"/>
            <a:r>
              <a:rPr lang="pl-PL" dirty="0"/>
              <a:t>wczytuje plik .</a:t>
            </a:r>
            <a:r>
              <a:rPr lang="pl-PL" dirty="0" err="1"/>
              <a:t>csv</a:t>
            </a:r>
            <a:r>
              <a:rPr lang="pl-PL" dirty="0"/>
              <a:t> z dysku (format danych z poprzedniego zadania)</a:t>
            </a:r>
            <a:endParaRPr lang="en-GB" dirty="0"/>
          </a:p>
          <a:p>
            <a:pPr lvl="1"/>
            <a:r>
              <a:rPr lang="pl-PL" dirty="0"/>
              <a:t>wypisuje jego zawartość w konsoli (oddziel kolumny tabulatorem)</a:t>
            </a:r>
            <a:endParaRPr lang="en-GB" dirty="0"/>
          </a:p>
          <a:p>
            <a:pPr lvl="1"/>
            <a:r>
              <a:rPr lang="pl-PL" dirty="0"/>
              <a:t>zapisuje kopię pliku w innym miejscu zdefiniowanym przez </a:t>
            </a:r>
            <a:r>
              <a:rPr lang="pl-PL" dirty="0" err="1"/>
              <a:t>output</a:t>
            </a:r>
            <a:endParaRPr lang="en-GB" dirty="0"/>
          </a:p>
          <a:p>
            <a:pPr lvl="1"/>
            <a:r>
              <a:rPr lang="pl-PL" dirty="0"/>
              <a:t>Po zamknięciu pliku dopisz do niego jeszcze jeden nowy wiersz (może być jako hard-</a:t>
            </a:r>
            <a:r>
              <a:rPr lang="pl-PL" dirty="0" err="1"/>
              <a:t>coded</a:t>
            </a:r>
            <a:r>
              <a:rPr lang="pl-PL" dirty="0"/>
              <a:t> string)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560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3.4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r>
              <a:rPr lang="pl-PL" sz="2800" dirty="0"/>
              <a:t>Zmodyfikuj poprzednie zadanie tak, aby:</a:t>
            </a:r>
            <a:endParaRPr lang="en-GB" sz="2800" dirty="0"/>
          </a:p>
          <a:p>
            <a:pPr lvl="1"/>
            <a:r>
              <a:rPr lang="pl-PL" dirty="0" err="1"/>
              <a:t>Uży</a:t>
            </a:r>
            <a:r>
              <a:rPr lang="en-GB" dirty="0"/>
              <a:t>ć </a:t>
            </a:r>
            <a:r>
              <a:rPr lang="pl-PL" dirty="0"/>
              <a:t>strumienia, jeśli użyty odczyt/zapis był przy pomocy stringów</a:t>
            </a:r>
            <a:endParaRPr lang="en-GB" dirty="0"/>
          </a:p>
          <a:p>
            <a:pPr lvl="1"/>
            <a:r>
              <a:rPr lang="pl-PL" dirty="0"/>
              <a:t> tekst (ten z tabulatorami) był zapisywany bezpośrednio do nowego pliku przekazanego w parametrze </a:t>
            </a:r>
            <a:r>
              <a:rPr lang="pl-PL" dirty="0" err="1"/>
              <a:t>output</a:t>
            </a:r>
            <a:endParaRPr lang="en-GB" dirty="0"/>
          </a:p>
          <a:p>
            <a:pPr lvl="1"/>
            <a:r>
              <a:rPr lang="pl-PL" dirty="0"/>
              <a:t>Użyj tego samego strumienia ponownie do wypisania tekstu w konsoli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680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3.5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pl-PL" dirty="0"/>
              <a:t>Napisz kod który</a:t>
            </a:r>
            <a:r>
              <a:rPr lang="en-GB" dirty="0"/>
              <a:t>:</a:t>
            </a:r>
          </a:p>
          <a:p>
            <a:pPr lvl="1"/>
            <a:r>
              <a:rPr lang="pl-PL" dirty="0"/>
              <a:t>zapisuje tekst do strumienia w pamięci, a następnie wypisuje go do konsoli lub pliku</a:t>
            </a:r>
            <a:r>
              <a:rPr lang="en-GB" dirty="0"/>
              <a:t>, </a:t>
            </a:r>
            <a:r>
              <a:rPr lang="pl-PL" dirty="0"/>
              <a:t>w zależności od wybranego parametru</a:t>
            </a:r>
            <a:endParaRPr lang="en-GB" dirty="0"/>
          </a:p>
          <a:p>
            <a:pPr lvl="2"/>
            <a:r>
              <a:rPr lang="pl-PL" dirty="0"/>
              <a:t> parametr można przekazać w argumencie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159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3.6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endParaRPr lang="en-GB" sz="2800" dirty="0"/>
          </a:p>
          <a:p>
            <a:pPr lvl="0"/>
            <a:r>
              <a:rPr lang="pl-PL" sz="2800" dirty="0"/>
              <a:t>Stwórz własny atrybut, który:</a:t>
            </a:r>
            <a:endParaRPr lang="en-GB" sz="2800" dirty="0"/>
          </a:p>
          <a:p>
            <a:pPr lvl="1"/>
            <a:r>
              <a:rPr lang="pl-PL" dirty="0"/>
              <a:t>Można użyć dla metody, klasy oraz właściwości (</a:t>
            </a:r>
            <a:r>
              <a:rPr lang="pl-PL" dirty="0" err="1"/>
              <a:t>AttributeUsage</a:t>
            </a:r>
            <a:r>
              <a:rPr lang="pl-PL" dirty="0"/>
              <a:t> -  kolejne </a:t>
            </a:r>
            <a:r>
              <a:rPr lang="pl-PL" dirty="0" err="1"/>
              <a:t>enum’y</a:t>
            </a:r>
            <a:r>
              <a:rPr lang="pl-PL" dirty="0"/>
              <a:t> można oddzielić |)</a:t>
            </a:r>
            <a:endParaRPr lang="en-GB" dirty="0"/>
          </a:p>
          <a:p>
            <a:pPr lvl="1"/>
            <a:r>
              <a:rPr lang="pl-PL" dirty="0"/>
              <a:t>Dzięki atrybutowi można nadać opis konkretnej składowej klasy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930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3.7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390238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endParaRPr lang="en-GB" sz="2800" dirty="0"/>
          </a:p>
          <a:p>
            <a:pPr lvl="0"/>
            <a:r>
              <a:rPr lang="pl-PL" sz="2800" dirty="0"/>
              <a:t>Napisz kilka testów jednostkowych do programu :</a:t>
            </a:r>
            <a:endParaRPr lang="en-GB" sz="2800" dirty="0"/>
          </a:p>
          <a:p>
            <a:pPr lvl="1"/>
            <a:r>
              <a:rPr lang="pl-PL" dirty="0" err="1"/>
              <a:t>Parsowania</a:t>
            </a:r>
            <a:r>
              <a:rPr lang="pl-PL" dirty="0"/>
              <a:t> argumentów</a:t>
            </a:r>
            <a:r>
              <a:rPr lang="en-GB" dirty="0"/>
              <a:t> (Day2)</a:t>
            </a:r>
          </a:p>
          <a:p>
            <a:pPr lvl="1"/>
            <a:r>
              <a:rPr lang="pl-PL" dirty="0"/>
              <a:t>wczytywania plików .</a:t>
            </a:r>
            <a:r>
              <a:rPr lang="pl-PL" dirty="0" err="1"/>
              <a:t>csv</a:t>
            </a:r>
            <a:r>
              <a:rPr lang="en-GB" dirty="0"/>
              <a:t> (Day2)</a:t>
            </a:r>
          </a:p>
        </p:txBody>
      </p:sp>
    </p:spTree>
    <p:extLst>
      <p:ext uri="{BB962C8B-B14F-4D97-AF65-F5344CB8AC3E}">
        <p14:creationId xmlns:p14="http://schemas.microsoft.com/office/powerpoint/2010/main" val="2404570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3.8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390238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r>
              <a:rPr lang="pl-PL" sz="2800" dirty="0"/>
              <a:t>Napisz program, który współbieżnie prowadzi obliczenia:</a:t>
            </a:r>
            <a:endParaRPr lang="en-GB" sz="2800" dirty="0"/>
          </a:p>
          <a:p>
            <a:pPr lvl="1"/>
            <a:r>
              <a:rPr lang="pl-PL" dirty="0"/>
              <a:t>utwórz tablicę z elementami od 2 do 101</a:t>
            </a:r>
            <a:endParaRPr lang="en-GB" dirty="0"/>
          </a:p>
          <a:p>
            <a:pPr lvl="1"/>
            <a:r>
              <a:rPr lang="pl-PL" dirty="0"/>
              <a:t>dla każdego elementu z tablicy przeprowadź sprawdzenie, czy jest liczbą pierwszą</a:t>
            </a:r>
            <a:endParaRPr lang="en-GB" dirty="0"/>
          </a:p>
          <a:p>
            <a:pPr lvl="1"/>
            <a:r>
              <a:rPr lang="pl-PL" dirty="0"/>
              <a:t>podaj sumaryczną liczbę znalezionych liczb pierwszych.</a:t>
            </a:r>
            <a:endParaRPr lang="en-GB" dirty="0"/>
          </a:p>
          <a:p>
            <a:pPr lvl="1"/>
            <a:r>
              <a:rPr lang="pl-PL" b="1" dirty="0"/>
              <a:t>Wykonaj zadanie z wieloma </a:t>
            </a:r>
            <a:r>
              <a:rPr lang="pl-PL" b="1" dirty="0" err="1"/>
              <a:t>wykonaniami</a:t>
            </a:r>
            <a:r>
              <a:rPr lang="pl-PL" b="1" dirty="0"/>
              <a:t> </a:t>
            </a:r>
            <a:r>
              <a:rPr lang="pl-PL" b="1" dirty="0" err="1"/>
              <a:t>Task</a:t>
            </a:r>
            <a:r>
              <a:rPr lang="pl-PL" b="1" dirty="0"/>
              <a:t>, pętlą </a:t>
            </a:r>
            <a:r>
              <a:rPr lang="pl-PL" b="1" dirty="0" err="1"/>
              <a:t>Parallel.For</a:t>
            </a:r>
            <a:r>
              <a:rPr lang="pl-PL" b="1" dirty="0"/>
              <a:t>, oraz PLINQ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91333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3.9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390238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endParaRPr lang="en-GB" sz="2800" dirty="0"/>
          </a:p>
          <a:p>
            <a:pPr lvl="0"/>
            <a:r>
              <a:rPr lang="pl-PL" sz="2800" dirty="0"/>
              <a:t>Napisz program, który:</a:t>
            </a:r>
            <a:endParaRPr lang="en-GB" sz="2800" dirty="0"/>
          </a:p>
          <a:p>
            <a:pPr lvl="1"/>
            <a:r>
              <a:rPr lang="pl-PL" dirty="0"/>
              <a:t>W osobnym wątku wykonuje metodę, która co sekundę wypisuje na konsoli kolejne liczby</a:t>
            </a:r>
            <a:endParaRPr lang="en-GB" dirty="0"/>
          </a:p>
          <a:p>
            <a:pPr lvl="1"/>
            <a:r>
              <a:rPr lang="pl-PL" dirty="0"/>
              <a:t>Metoda działa do czasu, aż wciśnięty zostanie dowolny przycisk na klawiaturze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657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3.10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390238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endParaRPr lang="en-GB" sz="2800" dirty="0"/>
          </a:p>
          <a:p>
            <a:pPr lvl="0"/>
            <a:r>
              <a:rPr lang="pl-PL" sz="2800" dirty="0"/>
              <a:t>Napisz program, który:</a:t>
            </a:r>
            <a:endParaRPr lang="en-GB" sz="2800" dirty="0"/>
          </a:p>
          <a:p>
            <a:pPr lvl="1"/>
            <a:r>
              <a:rPr lang="pl-PL" dirty="0"/>
              <a:t>W osobnym wątku wczytuje plik przekazany jako parametr wykonania wątku</a:t>
            </a:r>
            <a:endParaRPr lang="en-GB" dirty="0"/>
          </a:p>
          <a:p>
            <a:pPr lvl="1"/>
            <a:r>
              <a:rPr lang="pl-PL" dirty="0"/>
              <a:t>Po wczytaniu pliku, zwraca do wątku głównego liczbę słów w pliku.</a:t>
            </a:r>
            <a:endParaRPr lang="en-GB" dirty="0"/>
          </a:p>
          <a:p>
            <a:pPr lvl="1"/>
            <a:r>
              <a:rPr lang="pl-PL" dirty="0"/>
              <a:t>Użyj asynchronicznej metody z klasy </a:t>
            </a:r>
            <a:r>
              <a:rPr lang="pl-PL" dirty="0" err="1"/>
              <a:t>StreamReader</a:t>
            </a:r>
            <a:r>
              <a:rPr lang="pl-PL" dirty="0"/>
              <a:t>, użyj </a:t>
            </a:r>
            <a:r>
              <a:rPr lang="pl-PL" dirty="0" err="1"/>
              <a:t>async</a:t>
            </a:r>
            <a:r>
              <a:rPr lang="pl-PL" dirty="0"/>
              <a:t>\</a:t>
            </a:r>
            <a:r>
              <a:rPr lang="pl-PL" dirty="0" err="1"/>
              <a:t>await</a:t>
            </a:r>
            <a:endParaRPr lang="en-GB" dirty="0"/>
          </a:p>
          <a:p>
            <a:pPr lvl="1"/>
            <a:r>
              <a:rPr lang="en-GB" b="1" dirty="0" err="1"/>
              <a:t>Wczytaj</a:t>
            </a:r>
            <a:r>
              <a:rPr lang="en-GB" b="1" dirty="0"/>
              <a:t> </a:t>
            </a:r>
            <a:r>
              <a:rPr lang="en-GB" b="1" dirty="0" err="1"/>
              <a:t>asynchronicznie</a:t>
            </a:r>
            <a:r>
              <a:rPr lang="en-GB" b="1" dirty="0"/>
              <a:t> </a:t>
            </a:r>
            <a:r>
              <a:rPr lang="en-GB" b="1" dirty="0" err="1"/>
              <a:t>treść</a:t>
            </a:r>
            <a:r>
              <a:rPr lang="en-GB" b="1" dirty="0"/>
              <a:t> </a:t>
            </a:r>
            <a:r>
              <a:rPr lang="en-GB" b="1" dirty="0" err="1"/>
              <a:t>strony</a:t>
            </a:r>
            <a:r>
              <a:rPr lang="en-GB" b="1" dirty="0"/>
              <a:t> z </a:t>
            </a:r>
            <a:r>
              <a:rPr lang="en-GB" b="1" dirty="0" err="1"/>
              <a:t>internetu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209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1.3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endParaRPr lang="en-GB" sz="2800" dirty="0"/>
          </a:p>
          <a:p>
            <a:pPr lvl="0"/>
            <a:r>
              <a:rPr lang="pl-PL" sz="2800" dirty="0"/>
              <a:t>Napisz program, który w zależności od wyboru użytkownika oblicza pola odpowiednich figur geometrycznych (koła, trójkąta, kwadratu)</a:t>
            </a:r>
            <a:endParaRPr lang="en-GB" sz="2800" dirty="0"/>
          </a:p>
          <a:p>
            <a:pPr lvl="1"/>
            <a:r>
              <a:rPr lang="pl-PL" dirty="0"/>
              <a:t>Użyj </a:t>
            </a:r>
            <a:r>
              <a:rPr lang="pl-PL" dirty="0" err="1"/>
              <a:t>if</a:t>
            </a:r>
            <a:endParaRPr lang="en-GB" dirty="0"/>
          </a:p>
          <a:p>
            <a:pPr lvl="1"/>
            <a:r>
              <a:rPr lang="pl-PL" b="1" dirty="0"/>
              <a:t>Użyj </a:t>
            </a:r>
            <a:r>
              <a:rPr lang="pl-PL" b="1" dirty="0" err="1"/>
              <a:t>switch</a:t>
            </a:r>
            <a:r>
              <a:rPr lang="pl-PL" b="1" dirty="0"/>
              <a:t>/</a:t>
            </a:r>
            <a:r>
              <a:rPr lang="pl-PL" b="1" dirty="0" err="1"/>
              <a:t>case</a:t>
            </a:r>
            <a:r>
              <a:rPr lang="pl-PL" b="1" dirty="0"/>
              <a:t> + </a:t>
            </a:r>
            <a:r>
              <a:rPr lang="pl-PL" b="1" dirty="0" err="1"/>
              <a:t>enum</a:t>
            </a:r>
            <a:endParaRPr lang="en-GB" b="1" dirty="0"/>
          </a:p>
          <a:p>
            <a:pPr lvl="1"/>
            <a:r>
              <a:rPr lang="en-GB" b="1" dirty="0"/>
              <a:t>(Day2)</a:t>
            </a:r>
            <a:r>
              <a:rPr lang="pl-PL" b="1" dirty="0"/>
              <a:t>Użyj interfejsu z metodami </a:t>
            </a:r>
            <a:r>
              <a:rPr lang="pl-PL" b="1" dirty="0" err="1"/>
              <a:t>DefineFigure</a:t>
            </a:r>
            <a:r>
              <a:rPr lang="en-GB" b="1" dirty="0"/>
              <a:t>Size</a:t>
            </a:r>
            <a:r>
              <a:rPr lang="pl-PL" b="1" dirty="0"/>
              <a:t>() oraz </a:t>
            </a:r>
            <a:r>
              <a:rPr lang="pl-PL" b="1" dirty="0" err="1"/>
              <a:t>GetArea</a:t>
            </a:r>
            <a:r>
              <a:rPr lang="pl-PL" b="1" dirty="0"/>
              <a:t>() implementując każdą figurę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825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4.1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390238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endParaRPr lang="en-GB" sz="2800" dirty="0"/>
          </a:p>
          <a:p>
            <a:pPr lvl="0"/>
            <a:endParaRPr lang="en-GB" sz="2800" dirty="0"/>
          </a:p>
          <a:p>
            <a:pPr lvl="0"/>
            <a:r>
              <a:rPr lang="pl-PL" sz="2800" dirty="0"/>
              <a:t>Napisz program, który liczy silnię. Użyj</a:t>
            </a:r>
            <a:endParaRPr lang="en-GB" sz="2800" dirty="0"/>
          </a:p>
          <a:p>
            <a:pPr lvl="1"/>
            <a:r>
              <a:rPr lang="pl-PL" dirty="0"/>
              <a:t>pętli</a:t>
            </a:r>
            <a:endParaRPr lang="en-GB" dirty="0"/>
          </a:p>
          <a:p>
            <a:pPr lvl="1"/>
            <a:r>
              <a:rPr lang="pl-PL" dirty="0"/>
              <a:t>rekurencji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361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4.2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" y="1935480"/>
            <a:ext cx="9032788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l-PL" sz="2800" dirty="0"/>
              <a:t>Stwórz schemat bazy danych dla firmy, o następujących parametrach. </a:t>
            </a:r>
            <a:endParaRPr lang="en-GB" sz="2800" dirty="0"/>
          </a:p>
          <a:p>
            <a:pPr lvl="1"/>
            <a:r>
              <a:rPr lang="pl-PL" dirty="0"/>
              <a:t>W firmie mamy dwie fabryki w różnych lokalizacjach</a:t>
            </a:r>
            <a:endParaRPr lang="en-GB" dirty="0"/>
          </a:p>
          <a:p>
            <a:pPr lvl="1"/>
            <a:r>
              <a:rPr lang="pl-PL" dirty="0"/>
              <a:t>Mamy pracowników, którzy dla nas pracują i przypisani są do fabryki</a:t>
            </a:r>
            <a:endParaRPr lang="en-GB" dirty="0"/>
          </a:p>
          <a:p>
            <a:pPr lvl="1"/>
            <a:r>
              <a:rPr lang="pl-PL" dirty="0"/>
              <a:t>Mamy samochody/pojazdy, które przypisane są do fabryki</a:t>
            </a:r>
            <a:endParaRPr lang="en-GB" dirty="0"/>
          </a:p>
          <a:p>
            <a:pPr lvl="1"/>
            <a:r>
              <a:rPr lang="pl-PL" dirty="0"/>
              <a:t>Potrzebujemy tabelę z grafikiem przydziału samochodu (dzień/osoba/samochód)</a:t>
            </a:r>
            <a:endParaRPr lang="en-GB" dirty="0"/>
          </a:p>
          <a:p>
            <a:pPr lvl="2"/>
            <a:r>
              <a:rPr lang="pl-PL" sz="2400" dirty="0"/>
              <a:t>Co jeśli samochód jest przypisany do osoby</a:t>
            </a:r>
            <a:endParaRPr lang="en-GB" sz="2400" dirty="0"/>
          </a:p>
          <a:p>
            <a:pPr lvl="1"/>
            <a:r>
              <a:rPr lang="pl-PL" dirty="0"/>
              <a:t>Stwórz tabelę </a:t>
            </a:r>
            <a:r>
              <a:rPr lang="pl-PL" dirty="0" err="1"/>
              <a:t>Logs</a:t>
            </a:r>
            <a:r>
              <a:rPr lang="pl-PL" dirty="0"/>
              <a:t> z kolumnami </a:t>
            </a:r>
            <a:r>
              <a:rPr lang="pl-PL" dirty="0" err="1"/>
              <a:t>Date</a:t>
            </a:r>
            <a:r>
              <a:rPr lang="pl-PL" dirty="0"/>
              <a:t>, Level, oraz Message.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168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4.3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" y="1935480"/>
            <a:ext cx="9032788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endParaRPr lang="en-GB" sz="2800" dirty="0"/>
          </a:p>
          <a:p>
            <a:pPr lvl="0"/>
            <a:endParaRPr lang="en-GB" sz="2800" dirty="0"/>
          </a:p>
          <a:p>
            <a:pPr lvl="0"/>
            <a:r>
              <a:rPr lang="pl-PL" sz="2800" dirty="0"/>
              <a:t>Napisz widok, który wyświetla:</a:t>
            </a:r>
            <a:endParaRPr lang="en-GB" sz="2800" dirty="0"/>
          </a:p>
          <a:p>
            <a:pPr lvl="1"/>
            <a:r>
              <a:rPr lang="pl-PL" dirty="0"/>
              <a:t>Liczbę osób pracujących w każdej fabryce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426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4.4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" y="1935480"/>
            <a:ext cx="9032788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l-PL" sz="2800" dirty="0"/>
              <a:t>Napisz procedurę składowaną, która:</a:t>
            </a:r>
            <a:endParaRPr lang="en-GB" sz="2800" dirty="0"/>
          </a:p>
          <a:p>
            <a:pPr lvl="1"/>
            <a:r>
              <a:rPr lang="pl-PL" dirty="0"/>
              <a:t>Przyjmuje jeden parametr będący nazwą fabryki</a:t>
            </a:r>
            <a:endParaRPr lang="en-GB" dirty="0"/>
          </a:p>
          <a:p>
            <a:pPr lvl="1"/>
            <a:r>
              <a:rPr lang="pl-PL" dirty="0"/>
              <a:t>Zwraca rekord zawierający nazwę tej fabryki oraz:</a:t>
            </a:r>
            <a:endParaRPr lang="en-GB" dirty="0"/>
          </a:p>
          <a:p>
            <a:pPr lvl="2"/>
            <a:r>
              <a:rPr lang="pl-PL" sz="2400" dirty="0"/>
              <a:t>Liczbę osób pracujących w fabryce</a:t>
            </a:r>
            <a:endParaRPr lang="en-GB" sz="2400" dirty="0"/>
          </a:p>
          <a:p>
            <a:pPr lvl="2"/>
            <a:r>
              <a:rPr lang="pl-PL" sz="2400" dirty="0"/>
              <a:t>Liczbę samochodów przypisanych do fabryki</a:t>
            </a:r>
            <a:endParaRPr lang="en-GB" sz="2400" dirty="0"/>
          </a:p>
          <a:p>
            <a:pPr lvl="1"/>
            <a:r>
              <a:rPr lang="pl-PL" dirty="0"/>
              <a:t>Procedura zapisze w tabeli </a:t>
            </a:r>
            <a:r>
              <a:rPr lang="pl-PL" dirty="0" err="1"/>
              <a:t>Logs</a:t>
            </a:r>
            <a:r>
              <a:rPr lang="pl-PL" dirty="0"/>
              <a:t> wynik działania procedury:</a:t>
            </a:r>
            <a:endParaRPr lang="en-GB" dirty="0"/>
          </a:p>
          <a:p>
            <a:pPr lvl="2"/>
            <a:r>
              <a:rPr lang="pl-PL" sz="2400" dirty="0"/>
              <a:t>Level = „Info”, Message = „Procedura {</a:t>
            </a:r>
            <a:r>
              <a:rPr lang="pl-PL" sz="2400" dirty="0" err="1"/>
              <a:t>name</a:t>
            </a:r>
            <a:r>
              <a:rPr lang="pl-PL" sz="2400" dirty="0"/>
              <a:t>} zwróciła rekord użytkownikowi.”</a:t>
            </a:r>
            <a:endParaRPr lang="en-GB" sz="2400" dirty="0"/>
          </a:p>
          <a:p>
            <a:pPr lvl="2"/>
            <a:r>
              <a:rPr lang="pl-PL" sz="2400" dirty="0"/>
              <a:t>Level = „Warn”, Message = „Procedura nie zwróciła rekordu, nazwa firmy nie istnieje.”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11077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4.5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" y="1935480"/>
            <a:ext cx="9032788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r>
              <a:rPr lang="pl-PL" sz="2800" dirty="0"/>
              <a:t>Napisz program, który</a:t>
            </a:r>
            <a:r>
              <a:rPr lang="en-GB" sz="2800" dirty="0"/>
              <a:t> (</a:t>
            </a:r>
            <a:r>
              <a:rPr lang="en-GB" sz="2800" dirty="0" err="1"/>
              <a:t>SqlConnect</a:t>
            </a:r>
            <a:r>
              <a:rPr lang="en-GB" sz="2800" dirty="0"/>
              <a:t>)</a:t>
            </a:r>
            <a:r>
              <a:rPr lang="pl-PL" sz="2800" dirty="0"/>
              <a:t>:</a:t>
            </a:r>
            <a:endParaRPr lang="en-GB" sz="2800" dirty="0"/>
          </a:p>
          <a:p>
            <a:pPr lvl="1"/>
            <a:r>
              <a:rPr lang="pl-PL" dirty="0"/>
              <a:t>Łączy się z bazą danych</a:t>
            </a:r>
            <a:endParaRPr lang="en-GB" dirty="0"/>
          </a:p>
          <a:p>
            <a:pPr lvl="1"/>
            <a:r>
              <a:rPr lang="pl-PL" dirty="0"/>
              <a:t>pobiera listę użytkowników</a:t>
            </a:r>
            <a:endParaRPr lang="en-GB" dirty="0"/>
          </a:p>
          <a:p>
            <a:pPr lvl="1"/>
            <a:r>
              <a:rPr lang="pl-PL" dirty="0"/>
              <a:t>Nieaktywnych użytkowników zapisuje do pliku</a:t>
            </a:r>
            <a:endParaRPr lang="en-GB" dirty="0"/>
          </a:p>
          <a:p>
            <a:pPr lvl="1"/>
            <a:r>
              <a:rPr lang="pl-PL" dirty="0"/>
              <a:t>Usuwa ich z bazy danych za pomocą procedury składowanej (z parametrem Id)</a:t>
            </a:r>
            <a:endParaRPr lang="en-GB" dirty="0"/>
          </a:p>
          <a:p>
            <a:pPr lvl="1"/>
            <a:r>
              <a:rPr lang="pl-PL" dirty="0"/>
              <a:t>Pobierz dane wielu tabel (rozszerz podpunkt b) oraz wypisz na konsolę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669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4.6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" y="1935480"/>
            <a:ext cx="9032788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endParaRPr lang="en-GB" sz="2800" dirty="0"/>
          </a:p>
          <a:p>
            <a:pPr lvl="0"/>
            <a:r>
              <a:rPr lang="pl-PL" sz="2800" dirty="0"/>
              <a:t>Napisz program, który:</a:t>
            </a:r>
            <a:endParaRPr lang="en-GB" sz="2800" dirty="0"/>
          </a:p>
          <a:p>
            <a:pPr lvl="1"/>
            <a:r>
              <a:rPr lang="pl-PL" dirty="0"/>
              <a:t>Wykonuje asynchronicznie procedurę składowaną usuwającą użytkownika po Id</a:t>
            </a:r>
            <a:endParaRPr lang="en-GB" dirty="0"/>
          </a:p>
          <a:p>
            <a:pPr lvl="1"/>
            <a:r>
              <a:rPr lang="pl-PL" dirty="0"/>
              <a:t>Dodaj </a:t>
            </a:r>
            <a:r>
              <a:rPr lang="pl-PL" dirty="0" err="1"/>
              <a:t>CancellationToken</a:t>
            </a:r>
            <a:r>
              <a:rPr lang="pl-PL" dirty="0"/>
              <a:t>, który przerwie wykonywanie procedury po 5 sekundach.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876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4.7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" y="1935480"/>
            <a:ext cx="9032788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endParaRPr lang="en-GB" sz="2800" dirty="0"/>
          </a:p>
          <a:p>
            <a:pPr lvl="0"/>
            <a:r>
              <a:rPr lang="pl-PL" sz="2800" dirty="0"/>
              <a:t>Napisz metodę, która za pomocą EF wykonuje następującą akcję:</a:t>
            </a:r>
            <a:endParaRPr lang="en-GB" sz="2800" dirty="0"/>
          </a:p>
          <a:p>
            <a:pPr lvl="1"/>
            <a:r>
              <a:rPr lang="pl-PL" dirty="0"/>
              <a:t>Resetuje hasło zadanego użytkownika</a:t>
            </a:r>
            <a:endParaRPr lang="en-GB" dirty="0"/>
          </a:p>
          <a:p>
            <a:pPr lvl="1"/>
            <a:r>
              <a:rPr lang="pl-PL" dirty="0"/>
              <a:t>Dodaje nowego użytkownika do bazy</a:t>
            </a:r>
            <a:endParaRPr lang="en-GB" dirty="0"/>
          </a:p>
          <a:p>
            <a:pPr lvl="1"/>
            <a:r>
              <a:rPr lang="pl-PL" dirty="0"/>
              <a:t>Usuwa użytkownika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0976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4.8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" y="1935480"/>
            <a:ext cx="9032788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endParaRPr lang="en-GB" sz="2800" dirty="0"/>
          </a:p>
          <a:p>
            <a:pPr lvl="0"/>
            <a:r>
              <a:rPr lang="pl-PL" sz="2800" dirty="0"/>
              <a:t>Napisz program, który: (użyj programu </a:t>
            </a:r>
            <a:r>
              <a:rPr lang="en-GB" sz="2800" b="1" dirty="0"/>
              <a:t>3.2</a:t>
            </a:r>
            <a:r>
              <a:rPr lang="pl-PL" sz="2800" dirty="0"/>
              <a:t>)</a:t>
            </a:r>
            <a:endParaRPr lang="en-GB" sz="2800" dirty="0"/>
          </a:p>
          <a:p>
            <a:pPr lvl="1"/>
            <a:r>
              <a:rPr lang="pl-PL" dirty="0"/>
              <a:t>Po przekazaniu </a:t>
            </a:r>
            <a:r>
              <a:rPr lang="pl-PL" dirty="0" err="1"/>
              <a:t>switcha</a:t>
            </a:r>
            <a:r>
              <a:rPr lang="pl-PL" dirty="0"/>
              <a:t> -import, wczytuje plik .</a:t>
            </a:r>
            <a:r>
              <a:rPr lang="pl-PL" dirty="0" err="1"/>
              <a:t>csv</a:t>
            </a:r>
            <a:r>
              <a:rPr lang="pl-PL" dirty="0"/>
              <a:t> i zapisuje go do bazy danych z użyciem EF</a:t>
            </a:r>
            <a:endParaRPr lang="en-GB" dirty="0"/>
          </a:p>
          <a:p>
            <a:pPr lvl="1"/>
            <a:r>
              <a:rPr lang="pl-PL" dirty="0"/>
              <a:t>Po przekazaniu </a:t>
            </a:r>
            <a:r>
              <a:rPr lang="pl-PL" dirty="0" err="1"/>
              <a:t>switcha</a:t>
            </a:r>
            <a:r>
              <a:rPr lang="pl-PL" dirty="0"/>
              <a:t> -export oraz ścieżki, pobiera dane z tabeli i zapisuje w pliku .</a:t>
            </a:r>
            <a:r>
              <a:rPr lang="pl-PL" dirty="0" err="1"/>
              <a:t>csv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419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4.9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dirty="0"/>
          </a:p>
          <a:p>
            <a:pPr lvl="0"/>
            <a:r>
              <a:rPr lang="en-GB" dirty="0" err="1"/>
              <a:t>Wykonaj</a:t>
            </a:r>
            <a:r>
              <a:rPr lang="en-GB" dirty="0"/>
              <a:t> </a:t>
            </a:r>
            <a:r>
              <a:rPr lang="en-GB" dirty="0" err="1"/>
              <a:t>zadania</a:t>
            </a:r>
            <a:r>
              <a:rPr lang="en-GB" dirty="0"/>
              <a:t> </a:t>
            </a:r>
            <a:r>
              <a:rPr lang="en-GB" b="1" dirty="0"/>
              <a:t>2.15 </a:t>
            </a:r>
            <a:r>
              <a:rPr lang="en-GB" dirty="0" err="1"/>
              <a:t>wykorzystując</a:t>
            </a:r>
            <a:r>
              <a:rPr lang="en-GB" dirty="0"/>
              <a:t> </a:t>
            </a:r>
            <a:r>
              <a:rPr lang="en-GB" dirty="0" err="1"/>
              <a:t>notację</a:t>
            </a:r>
            <a:r>
              <a:rPr lang="en-GB" dirty="0"/>
              <a:t> </a:t>
            </a:r>
            <a:r>
              <a:rPr lang="pl-PL" dirty="0"/>
              <a:t>SQL </a:t>
            </a:r>
            <a:endParaRPr lang="en-GB" dirty="0"/>
          </a:p>
          <a:p>
            <a:pPr lvl="1"/>
            <a:r>
              <a:rPr lang="pl-PL" dirty="0"/>
              <a:t>1 SELECT</a:t>
            </a:r>
            <a:endParaRPr lang="en-GB" dirty="0"/>
          </a:p>
          <a:p>
            <a:pPr lvl="1"/>
            <a:r>
              <a:rPr lang="pl-PL" dirty="0"/>
              <a:t>1 GROUP BY</a:t>
            </a:r>
            <a:endParaRPr lang="en-GB" dirty="0"/>
          </a:p>
          <a:p>
            <a:pPr lvl="1"/>
            <a:r>
              <a:rPr lang="pl-PL" dirty="0"/>
              <a:t>1 JOIN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13228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/>
              <a:t>5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.0a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GB" sz="2000" dirty="0" err="1"/>
              <a:t>Stwórz</a:t>
            </a:r>
            <a:r>
              <a:rPr lang="en-GB" sz="2000" dirty="0"/>
              <a:t> a</a:t>
            </a:r>
            <a:r>
              <a:rPr lang="pl-PL" sz="2000" dirty="0" err="1"/>
              <a:t>plikacj</a:t>
            </a:r>
            <a:r>
              <a:rPr lang="en-GB" sz="2000" dirty="0"/>
              <a:t>ę</a:t>
            </a:r>
            <a:r>
              <a:rPr lang="pl-PL" sz="2000" dirty="0"/>
              <a:t> do zarządzania uprawnieniami użytkowników</a:t>
            </a:r>
            <a:endParaRPr lang="en-GB" sz="2000" dirty="0"/>
          </a:p>
          <a:p>
            <a:pPr lvl="1"/>
            <a:r>
              <a:rPr lang="en-GB" sz="2000" dirty="0" err="1"/>
              <a:t>Tabele</a:t>
            </a:r>
            <a:r>
              <a:rPr lang="en-GB" sz="2000" dirty="0"/>
              <a:t>:</a:t>
            </a:r>
          </a:p>
          <a:p>
            <a:pPr lvl="2"/>
            <a:r>
              <a:rPr lang="en-GB" sz="2000" dirty="0"/>
              <a:t>Users (Id, Name, Password, </a:t>
            </a:r>
            <a:r>
              <a:rPr lang="en-GB" sz="2000" dirty="0" err="1"/>
              <a:t>IsActive</a:t>
            </a:r>
            <a:r>
              <a:rPr lang="en-GB" sz="2000" dirty="0"/>
              <a:t>), </a:t>
            </a:r>
          </a:p>
          <a:p>
            <a:pPr lvl="2"/>
            <a:r>
              <a:rPr lang="pl-PL" sz="2000" dirty="0" err="1"/>
              <a:t>Groups</a:t>
            </a:r>
            <a:r>
              <a:rPr lang="pl-PL" sz="2000" dirty="0"/>
              <a:t> (Id, </a:t>
            </a:r>
            <a:r>
              <a:rPr lang="pl-PL" sz="2000" dirty="0" err="1"/>
              <a:t>Name</a:t>
            </a:r>
            <a:r>
              <a:rPr lang="pl-PL" sz="2000" dirty="0"/>
              <a:t>), </a:t>
            </a:r>
            <a:endParaRPr lang="en-GB" sz="2000" dirty="0"/>
          </a:p>
          <a:p>
            <a:pPr lvl="2"/>
            <a:r>
              <a:rPr lang="pl-PL" sz="2000" dirty="0" err="1"/>
              <a:t>Permissions</a:t>
            </a:r>
            <a:r>
              <a:rPr lang="pl-PL" sz="2000" dirty="0"/>
              <a:t> (Id, </a:t>
            </a:r>
            <a:r>
              <a:rPr lang="pl-PL" sz="2000" dirty="0" err="1"/>
              <a:t>Name</a:t>
            </a:r>
            <a:r>
              <a:rPr lang="pl-PL" sz="2000" dirty="0"/>
              <a:t>, </a:t>
            </a:r>
            <a:r>
              <a:rPr lang="pl-PL" sz="2000" dirty="0" err="1"/>
              <a:t>Description</a:t>
            </a:r>
            <a:r>
              <a:rPr lang="pl-PL" sz="2000" dirty="0"/>
              <a:t>)</a:t>
            </a:r>
            <a:endParaRPr lang="en-GB" sz="2000" dirty="0"/>
          </a:p>
          <a:p>
            <a:pPr lvl="1"/>
            <a:r>
              <a:rPr lang="pl-PL" sz="2000" dirty="0"/>
              <a:t>W pierwszym oknie można wybrać, co będziemy robić, po czym otworzy się kolejne okno</a:t>
            </a:r>
            <a:endParaRPr lang="en-GB" sz="2000" dirty="0"/>
          </a:p>
          <a:p>
            <a:pPr lvl="1"/>
            <a:r>
              <a:rPr lang="pl-PL" sz="2000" dirty="0"/>
              <a:t>Pierwsze okienko z </a:t>
            </a:r>
            <a:r>
              <a:rPr lang="pl-PL" sz="2000" dirty="0" err="1"/>
              <a:t>DataGridView</a:t>
            </a:r>
            <a:r>
              <a:rPr lang="pl-PL" sz="2000" dirty="0"/>
              <a:t> do zarządzania użytkownikami (</a:t>
            </a:r>
            <a:r>
              <a:rPr lang="pl-PL" sz="2000" dirty="0" err="1"/>
              <a:t>Load</a:t>
            </a:r>
            <a:r>
              <a:rPr lang="pl-PL" sz="2000" dirty="0"/>
              <a:t>, Reset, </a:t>
            </a:r>
            <a:r>
              <a:rPr lang="pl-PL" sz="2000" dirty="0" err="1"/>
              <a:t>Save</a:t>
            </a:r>
            <a:r>
              <a:rPr lang="pl-PL" sz="2000" dirty="0"/>
              <a:t>)</a:t>
            </a:r>
            <a:endParaRPr lang="en-GB" sz="2000" dirty="0"/>
          </a:p>
          <a:p>
            <a:pPr lvl="2"/>
            <a:r>
              <a:rPr lang="pl-PL" sz="2000" dirty="0"/>
              <a:t>Następnie nadawanie użytkownikom uprawnień – przydzielanie ich do ról (osobne okno)</a:t>
            </a:r>
            <a:endParaRPr lang="en-GB" sz="2000" dirty="0"/>
          </a:p>
          <a:p>
            <a:pPr lvl="2"/>
            <a:r>
              <a:rPr lang="pl-PL" sz="2000" dirty="0"/>
              <a:t>Niech w </a:t>
            </a:r>
            <a:r>
              <a:rPr lang="pl-PL" sz="2000" dirty="0" err="1"/>
              <a:t>DataGridView</a:t>
            </a:r>
            <a:r>
              <a:rPr lang="pl-PL" sz="2000" dirty="0"/>
              <a:t> za </a:t>
            </a:r>
            <a:r>
              <a:rPr lang="pl-PL" sz="2000" dirty="0" err="1"/>
              <a:t>pmocą</a:t>
            </a:r>
            <a:r>
              <a:rPr lang="pl-PL" sz="2000" dirty="0"/>
              <a:t> </a:t>
            </a:r>
            <a:r>
              <a:rPr lang="pl-PL" sz="2000" dirty="0" err="1"/>
              <a:t>combinacji</a:t>
            </a:r>
            <a:r>
              <a:rPr lang="pl-PL" sz="2000" dirty="0"/>
              <a:t> </a:t>
            </a:r>
            <a:r>
              <a:rPr lang="pl-PL" sz="2000" dirty="0" err="1"/>
              <a:t>ctrl+r</a:t>
            </a:r>
            <a:r>
              <a:rPr lang="pl-PL" sz="2000" dirty="0"/>
              <a:t> zaznaczone wiersze zostaną powielone w </a:t>
            </a:r>
            <a:r>
              <a:rPr lang="pl-PL" sz="2000" dirty="0" err="1"/>
              <a:t>gridze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353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1.4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endParaRPr lang="en-GB" sz="2800" dirty="0"/>
          </a:p>
          <a:p>
            <a:pPr lvl="0"/>
            <a:r>
              <a:rPr lang="pl-PL" sz="2800" dirty="0"/>
              <a:t>Napisz program, który znajduje najmniejszą liczbę Fibonacciego większą od:</a:t>
            </a:r>
            <a:endParaRPr lang="en-GB" sz="2800" dirty="0"/>
          </a:p>
          <a:p>
            <a:pPr lvl="1"/>
            <a:r>
              <a:rPr lang="pl-PL" dirty="0"/>
              <a:t>1000</a:t>
            </a:r>
            <a:endParaRPr lang="en-GB" dirty="0"/>
          </a:p>
          <a:p>
            <a:pPr lvl="1"/>
            <a:r>
              <a:rPr lang="pl-PL" b="1" dirty="0"/>
              <a:t>Parametru z </a:t>
            </a:r>
            <a:r>
              <a:rPr lang="pl-PL" b="1" dirty="0" err="1"/>
              <a:t>args</a:t>
            </a:r>
            <a:endParaRPr lang="en-GB" b="1" dirty="0"/>
          </a:p>
          <a:p>
            <a:pPr lvl="1"/>
            <a:r>
              <a:rPr lang="pl-PL" b="1" dirty="0"/>
              <a:t>Wypisz na końcu wszystkie kolejne liczby Fibonacciego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451864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/>
              <a:t>5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.0b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l-PL" sz="2000" dirty="0"/>
              <a:t>Aplikacja do zarządzania uprawnieniami użytkowników</a:t>
            </a:r>
            <a:endParaRPr lang="en-GB" sz="2000" dirty="0"/>
          </a:p>
          <a:p>
            <a:pPr lvl="1"/>
            <a:r>
              <a:rPr lang="pl-PL" sz="2000" dirty="0"/>
              <a:t>Dodaj Menu z </a:t>
            </a:r>
            <a:r>
              <a:rPr lang="pl-PL" sz="2000" dirty="0" err="1"/>
              <a:t>opcj</a:t>
            </a:r>
            <a:r>
              <a:rPr lang="en-GB" sz="2000" dirty="0" err="1"/>
              <a:t>ami</a:t>
            </a:r>
            <a:endParaRPr lang="en-GB" sz="2000" dirty="0"/>
          </a:p>
          <a:p>
            <a:pPr lvl="2"/>
            <a:r>
              <a:rPr lang="pl-PL" sz="2000" dirty="0"/>
              <a:t>Zamknij </a:t>
            </a:r>
            <a:endParaRPr lang="en-GB" sz="2000" dirty="0"/>
          </a:p>
          <a:p>
            <a:pPr lvl="2"/>
            <a:r>
              <a:rPr lang="pl-PL" sz="2000" dirty="0"/>
              <a:t>Zapisz</a:t>
            </a:r>
            <a:endParaRPr lang="en-GB" sz="2000" dirty="0"/>
          </a:p>
          <a:p>
            <a:pPr lvl="2"/>
            <a:r>
              <a:rPr lang="pl-PL" sz="2000" dirty="0"/>
              <a:t>Eksportuj (tylko użytkowników w tabeli z użytkownikami)</a:t>
            </a:r>
            <a:endParaRPr lang="en-GB" sz="2000" dirty="0"/>
          </a:p>
          <a:p>
            <a:pPr lvl="1"/>
            <a:r>
              <a:rPr lang="pl-PL" sz="2000" dirty="0"/>
              <a:t>Kolejny widok umożliwia zarządzania rolami i nadawanie im uprawnień</a:t>
            </a:r>
            <a:endParaRPr lang="en-GB" sz="2000" dirty="0"/>
          </a:p>
          <a:p>
            <a:pPr lvl="2"/>
            <a:r>
              <a:rPr lang="pl-PL" sz="2000" dirty="0"/>
              <a:t>Mamy dwie listy:</a:t>
            </a:r>
            <a:endParaRPr lang="en-GB" sz="2000" dirty="0"/>
          </a:p>
          <a:p>
            <a:pPr lvl="3"/>
            <a:r>
              <a:rPr lang="pl-PL" dirty="0"/>
              <a:t>pierwsza (</a:t>
            </a:r>
            <a:r>
              <a:rPr lang="pl-PL" dirty="0" err="1"/>
              <a:t>ListBox</a:t>
            </a:r>
            <a:r>
              <a:rPr lang="pl-PL" dirty="0"/>
              <a:t>) z rolami</a:t>
            </a:r>
            <a:endParaRPr lang="en-GB" dirty="0"/>
          </a:p>
          <a:p>
            <a:pPr lvl="3"/>
            <a:r>
              <a:rPr lang="pl-PL" dirty="0"/>
              <a:t>druga (</a:t>
            </a:r>
            <a:r>
              <a:rPr lang="pl-PL" dirty="0" err="1"/>
              <a:t>CheckedListBox</a:t>
            </a:r>
            <a:r>
              <a:rPr lang="pl-PL" dirty="0"/>
              <a:t>) z uprawnieniami</a:t>
            </a:r>
            <a:endParaRPr lang="en-GB" dirty="0"/>
          </a:p>
          <a:p>
            <a:pPr lvl="2"/>
            <a:r>
              <a:rPr lang="pl-PL" sz="2000" dirty="0"/>
              <a:t>lista z uprawnieniami jest odświeżana przy zmianie wyboru roli</a:t>
            </a:r>
            <a:endParaRPr lang="en-GB" sz="2000" dirty="0"/>
          </a:p>
          <a:p>
            <a:pPr lvl="1"/>
            <a:r>
              <a:rPr lang="pl-PL" sz="2000" dirty="0"/>
              <a:t>Ekran logowania, jeśli czas pozwoli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3493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1.5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endParaRPr lang="en-GB" sz="2800" dirty="0"/>
          </a:p>
          <a:p>
            <a:pPr lvl="0"/>
            <a:r>
              <a:rPr lang="pl-PL" dirty="0"/>
              <a:t>Napisz program, który znajduje liczbą pierwszą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pl-PL" dirty="0"/>
              <a:t>danej liczby</a:t>
            </a:r>
            <a:endParaRPr lang="en-GB" dirty="0"/>
          </a:p>
          <a:p>
            <a:pPr lvl="1"/>
            <a:r>
              <a:rPr lang="en-GB" dirty="0" err="1"/>
              <a:t>Argumentem</a:t>
            </a:r>
            <a:r>
              <a:rPr lang="en-GB" dirty="0"/>
              <a:t> </a:t>
            </a:r>
            <a:r>
              <a:rPr lang="en-GB" dirty="0" err="1"/>
              <a:t>wejściowym</a:t>
            </a:r>
            <a:r>
              <a:rPr lang="en-GB" dirty="0"/>
              <a:t> jest </a:t>
            </a:r>
            <a:r>
              <a:rPr lang="en-GB" dirty="0" err="1"/>
              <a:t>rozpatrywana</a:t>
            </a:r>
            <a:r>
              <a:rPr lang="en-GB" dirty="0"/>
              <a:t> </a:t>
            </a:r>
            <a:r>
              <a:rPr lang="en-GB" dirty="0" err="1"/>
              <a:t>liczba</a:t>
            </a:r>
            <a:endParaRPr lang="en-GB" dirty="0"/>
          </a:p>
          <a:p>
            <a:pPr lvl="1"/>
            <a:r>
              <a:rPr lang="en-GB" dirty="0" err="1"/>
              <a:t>Wynikiem</a:t>
            </a:r>
            <a:r>
              <a:rPr lang="en-GB" dirty="0"/>
              <a:t> jest true/false</a:t>
            </a:r>
          </a:p>
        </p:txBody>
      </p:sp>
    </p:spTree>
    <p:extLst>
      <p:ext uri="{BB962C8B-B14F-4D97-AF65-F5344CB8AC3E}">
        <p14:creationId xmlns:p14="http://schemas.microsoft.com/office/powerpoint/2010/main" val="302782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1.6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r>
              <a:rPr lang="pl-PL" sz="2800" dirty="0"/>
              <a:t>Napisz program, który </a:t>
            </a:r>
            <a:r>
              <a:rPr lang="en-GB" sz="2800" dirty="0" err="1"/>
              <a:t>na</a:t>
            </a:r>
            <a:r>
              <a:rPr lang="en-GB" sz="2800" dirty="0"/>
              <a:t> </a:t>
            </a:r>
            <a:r>
              <a:rPr lang="en-GB" sz="2800" dirty="0" err="1"/>
              <a:t>podstawie</a:t>
            </a:r>
            <a:r>
              <a:rPr lang="pl-PL" sz="2800" dirty="0"/>
              <a:t> następującego tekstu „</a:t>
            </a:r>
            <a:r>
              <a:rPr lang="pl-PL" sz="2400" i="1" dirty="0" err="1"/>
              <a:t>Lorem</a:t>
            </a:r>
            <a:r>
              <a:rPr lang="pl-PL" sz="2400" i="1" dirty="0"/>
              <a:t> </a:t>
            </a:r>
            <a:r>
              <a:rPr lang="pl-PL" sz="2400" i="1" dirty="0" err="1"/>
              <a:t>ipsum</a:t>
            </a:r>
            <a:r>
              <a:rPr lang="pl-PL" sz="2400" i="1" dirty="0"/>
              <a:t> </a:t>
            </a:r>
            <a:r>
              <a:rPr lang="pl-PL" sz="2400" i="1" dirty="0" err="1"/>
              <a:t>dolor</a:t>
            </a:r>
            <a:r>
              <a:rPr lang="pl-PL" sz="2400" i="1" dirty="0"/>
              <a:t> sit </a:t>
            </a:r>
            <a:r>
              <a:rPr lang="pl-PL" sz="2400" i="1" dirty="0" err="1"/>
              <a:t>amet</a:t>
            </a:r>
            <a:r>
              <a:rPr lang="pl-PL" sz="2400" i="1" dirty="0"/>
              <a:t>, </a:t>
            </a:r>
            <a:r>
              <a:rPr lang="pl-PL" sz="2400" i="1" dirty="0" err="1"/>
              <a:t>consectetur</a:t>
            </a:r>
            <a:r>
              <a:rPr lang="pl-PL" sz="2400" i="1" dirty="0"/>
              <a:t> </a:t>
            </a:r>
            <a:r>
              <a:rPr lang="pl-PL" sz="2400" i="1" dirty="0" err="1"/>
              <a:t>adipiscing</a:t>
            </a:r>
            <a:r>
              <a:rPr lang="pl-PL" sz="2400" i="1" dirty="0"/>
              <a:t> elit.</a:t>
            </a:r>
            <a:r>
              <a:rPr lang="pl-PL" sz="2800" dirty="0"/>
              <a:t>”:</a:t>
            </a:r>
            <a:endParaRPr lang="en-GB" sz="2800" dirty="0"/>
          </a:p>
          <a:p>
            <a:pPr lvl="1"/>
            <a:r>
              <a:rPr lang="en-GB" dirty="0" err="1"/>
              <a:t>Zlicza</a:t>
            </a:r>
            <a:r>
              <a:rPr lang="en-GB" dirty="0"/>
              <a:t> l</a:t>
            </a:r>
            <a:r>
              <a:rPr lang="pl-PL" dirty="0" err="1"/>
              <a:t>iczbę</a:t>
            </a:r>
            <a:r>
              <a:rPr lang="pl-PL" dirty="0"/>
              <a:t> wyrazów</a:t>
            </a:r>
            <a:endParaRPr lang="en-GB" dirty="0"/>
          </a:p>
          <a:p>
            <a:pPr lvl="1"/>
            <a:r>
              <a:rPr lang="pl-PL" dirty="0"/>
              <a:t>Zlicza wystąpienie litery ‘e’</a:t>
            </a:r>
            <a:endParaRPr lang="en-GB" dirty="0"/>
          </a:p>
          <a:p>
            <a:pPr lvl="1"/>
            <a:r>
              <a:rPr lang="en-GB" dirty="0" err="1"/>
              <a:t>Wypisuje</a:t>
            </a:r>
            <a:r>
              <a:rPr lang="pl-PL" dirty="0"/>
              <a:t>Fragment tekstu do przecinka (bez przecinka)</a:t>
            </a:r>
            <a:endParaRPr lang="en-GB" dirty="0"/>
          </a:p>
          <a:p>
            <a:pPr lvl="1"/>
            <a:r>
              <a:rPr lang="en-GB" dirty="0" err="1"/>
              <a:t>Wypisuje</a:t>
            </a:r>
            <a:r>
              <a:rPr lang="en-GB" dirty="0"/>
              <a:t> </a:t>
            </a:r>
            <a:r>
              <a:rPr lang="pl-PL" dirty="0"/>
              <a:t>Tylko trzeci wyraz</a:t>
            </a:r>
            <a:endParaRPr lang="en-GB" dirty="0"/>
          </a:p>
          <a:p>
            <a:pPr lvl="1"/>
            <a:r>
              <a:rPr lang="pl-PL" dirty="0"/>
              <a:t>Łączy w jeden string co drugi wyraz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862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1.7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endParaRPr lang="en-GB" sz="2800" dirty="0"/>
          </a:p>
          <a:p>
            <a:pPr lvl="0"/>
            <a:r>
              <a:rPr lang="pl-PL" sz="2800" dirty="0"/>
              <a:t>Porównaj prędkość działania:</a:t>
            </a:r>
            <a:endParaRPr lang="en-GB" sz="2800" dirty="0"/>
          </a:p>
          <a:p>
            <a:pPr lvl="1"/>
            <a:r>
              <a:rPr lang="pl-PL" dirty="0"/>
              <a:t>Konkatenacji stringów</a:t>
            </a:r>
            <a:endParaRPr lang="en-GB" dirty="0"/>
          </a:p>
          <a:p>
            <a:pPr lvl="1"/>
            <a:r>
              <a:rPr lang="pl-PL" dirty="0" err="1"/>
              <a:t>StringBuilder’a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4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Zadanie</a:t>
            </a: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1.8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GB" sz="2800" dirty="0"/>
          </a:p>
          <a:p>
            <a:pPr lvl="0"/>
            <a:endParaRPr lang="en-GB" sz="2800" dirty="0"/>
          </a:p>
          <a:p>
            <a:pPr lvl="0"/>
            <a:r>
              <a:rPr lang="pl-PL" sz="2800" dirty="0"/>
              <a:t>Sprawdź ile dni minęło od dnia Twoich urodzin do teraz. </a:t>
            </a:r>
            <a:endParaRPr lang="en-GB" sz="2800" dirty="0"/>
          </a:p>
          <a:p>
            <a:pPr lvl="1"/>
            <a:r>
              <a:rPr lang="pl-PL" dirty="0"/>
              <a:t>Wynik wypisz do konsoli</a:t>
            </a:r>
            <a:endParaRPr lang="en-GB" dirty="0"/>
          </a:p>
          <a:p>
            <a:pPr lvl="1"/>
            <a:r>
              <a:rPr lang="pl-PL" b="1" dirty="0"/>
              <a:t>Policz </a:t>
            </a:r>
            <a:r>
              <a:rPr lang="en-GB" b="1" dirty="0" err="1"/>
              <a:t>czas</a:t>
            </a:r>
            <a:r>
              <a:rPr lang="en-GB" b="1" dirty="0"/>
              <a:t> </a:t>
            </a:r>
            <a:r>
              <a:rPr lang="en-GB" b="1" dirty="0" err="1"/>
              <a:t>również</a:t>
            </a:r>
            <a:r>
              <a:rPr lang="pl-PL" b="1" dirty="0"/>
              <a:t> w godzinach. </a:t>
            </a:r>
            <a:endParaRPr lang="en-GB" b="1" dirty="0"/>
          </a:p>
          <a:p>
            <a:pPr marL="55626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764453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29946</TotalTime>
  <Words>2370</Words>
  <Application>Microsoft Office PowerPoint</Application>
  <PresentationFormat>On-screen Show (4:3)</PresentationFormat>
  <Paragraphs>381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Calibri</vt:lpstr>
      <vt:lpstr>Noto Sans Symbols</vt:lpstr>
      <vt:lpstr>Arial</vt:lpstr>
      <vt:lpstr>Constantia</vt:lpstr>
      <vt:lpstr>Flow</vt:lpstr>
      <vt:lpstr>Flow</vt:lpstr>
      <vt:lpstr>Programowanie w C#</vt:lpstr>
      <vt:lpstr>Zadanie 1.1</vt:lpstr>
      <vt:lpstr>Zadanie 1.2</vt:lpstr>
      <vt:lpstr>Zadanie 1.3</vt:lpstr>
      <vt:lpstr>Zadanie 1.4</vt:lpstr>
      <vt:lpstr>Zadanie 1.5</vt:lpstr>
      <vt:lpstr>Zadanie 1.6</vt:lpstr>
      <vt:lpstr>Zadanie 1.7</vt:lpstr>
      <vt:lpstr>Zadanie 1.8</vt:lpstr>
      <vt:lpstr>Zadanie 1.9</vt:lpstr>
      <vt:lpstr>Zadanie 1.10</vt:lpstr>
      <vt:lpstr>Zadanie 2.1</vt:lpstr>
      <vt:lpstr>Zadanie 2.2</vt:lpstr>
      <vt:lpstr>Zadanie 2.3</vt:lpstr>
      <vt:lpstr>Zadanie 2.4</vt:lpstr>
      <vt:lpstr>Zadanie 2.5a</vt:lpstr>
      <vt:lpstr>Zadanie 2.5b</vt:lpstr>
      <vt:lpstr>Zadanie 2.5c</vt:lpstr>
      <vt:lpstr>Zadanie 2.6</vt:lpstr>
      <vt:lpstr>Zadanie 2.7</vt:lpstr>
      <vt:lpstr>Zadanie 2.8</vt:lpstr>
      <vt:lpstr>Zadanie 2.9</vt:lpstr>
      <vt:lpstr>Zadanie 2.10</vt:lpstr>
      <vt:lpstr>Zadanie 2.11</vt:lpstr>
      <vt:lpstr>Zadanie 2.12</vt:lpstr>
      <vt:lpstr>Zadanie 2.13</vt:lpstr>
      <vt:lpstr>Zadanie 2.14</vt:lpstr>
      <vt:lpstr>Zadanie 2.15a</vt:lpstr>
      <vt:lpstr>Zadanie 2.15b</vt:lpstr>
      <vt:lpstr>Zadanie 3.1</vt:lpstr>
      <vt:lpstr>Zadanie 3.2</vt:lpstr>
      <vt:lpstr>Zadanie 3.3</vt:lpstr>
      <vt:lpstr>Zadanie 3.4</vt:lpstr>
      <vt:lpstr>Zadanie 3.5</vt:lpstr>
      <vt:lpstr>Zadanie 3.6</vt:lpstr>
      <vt:lpstr>Zadanie 3.7</vt:lpstr>
      <vt:lpstr>Zadanie 3.8</vt:lpstr>
      <vt:lpstr>Zadanie 3.9</vt:lpstr>
      <vt:lpstr>Zadanie 3.10</vt:lpstr>
      <vt:lpstr>Zadanie 4.1</vt:lpstr>
      <vt:lpstr>Zadanie 4.2</vt:lpstr>
      <vt:lpstr>Zadanie 4.3</vt:lpstr>
      <vt:lpstr>Zadanie 4.4</vt:lpstr>
      <vt:lpstr>Zadanie 4.5</vt:lpstr>
      <vt:lpstr>Zadanie 4.6</vt:lpstr>
      <vt:lpstr>Zadanie 4.7</vt:lpstr>
      <vt:lpstr>Zadanie 4.8</vt:lpstr>
      <vt:lpstr>Zadanie 4.9</vt:lpstr>
      <vt:lpstr>Zadanie 5.0a</vt:lpstr>
      <vt:lpstr>Zadanie 5.0b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współbieżne i wielowątkowe w .NET</dc:title>
  <dc:creator>Paweł Biesiada</dc:creator>
  <cp:lastModifiedBy>Paweł Biesiada</cp:lastModifiedBy>
  <cp:revision>157</cp:revision>
  <dcterms:modified xsi:type="dcterms:W3CDTF">2020-06-21T14:38:08Z</dcterms:modified>
</cp:coreProperties>
</file>