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85" r:id="rId16"/>
    <p:sldId id="277" r:id="rId17"/>
    <p:sldId id="278" r:id="rId18"/>
    <p:sldId id="279" r:id="rId19"/>
    <p:sldId id="286" r:id="rId20"/>
    <p:sldId id="280" r:id="rId21"/>
    <p:sldId id="289" r:id="rId22"/>
    <p:sldId id="283" r:id="rId23"/>
    <p:sldId id="288" r:id="rId24"/>
    <p:sldId id="281" r:id="rId25"/>
    <p:sldId id="287" r:id="rId26"/>
    <p:sldId id="282" r:id="rId27"/>
    <p:sldId id="270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131" autoAdjust="0"/>
  </p:normalViewPr>
  <p:slideViewPr>
    <p:cSldViewPr snapToGrid="0">
      <p:cViewPr>
        <p:scale>
          <a:sx n="75" d="100"/>
          <a:sy n="75" d="100"/>
        </p:scale>
        <p:origin x="-931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F08-2ED0-4DC5-838A-435017837943}" type="datetimeFigureOut">
              <a:rPr lang="ru-RU" smtClean="0"/>
              <a:pPr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E7D5-8212-4B31-858A-44873B49DC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8758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F08-2ED0-4DC5-838A-435017837943}" type="datetimeFigureOut">
              <a:rPr lang="ru-RU" smtClean="0"/>
              <a:pPr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E7D5-8212-4B31-858A-44873B49DC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2774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F08-2ED0-4DC5-838A-435017837943}" type="datetimeFigureOut">
              <a:rPr lang="ru-RU" smtClean="0"/>
              <a:pPr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E7D5-8212-4B31-858A-44873B49DC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511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F08-2ED0-4DC5-838A-435017837943}" type="datetimeFigureOut">
              <a:rPr lang="ru-RU" smtClean="0"/>
              <a:pPr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E7D5-8212-4B31-858A-44873B49DC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3845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F08-2ED0-4DC5-838A-435017837943}" type="datetimeFigureOut">
              <a:rPr lang="ru-RU" smtClean="0"/>
              <a:pPr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E7D5-8212-4B31-858A-44873B49DC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8528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F08-2ED0-4DC5-838A-435017837943}" type="datetimeFigureOut">
              <a:rPr lang="ru-RU" smtClean="0"/>
              <a:pPr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E7D5-8212-4B31-858A-44873B49DC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558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F08-2ED0-4DC5-838A-435017837943}" type="datetimeFigureOut">
              <a:rPr lang="ru-RU" smtClean="0"/>
              <a:pPr/>
              <a:t>29.07.2022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E7D5-8212-4B31-858A-44873B49DC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943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F08-2ED0-4DC5-838A-435017837943}" type="datetimeFigureOut">
              <a:rPr lang="ru-RU" smtClean="0"/>
              <a:pPr/>
              <a:t>29.07.2022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E7D5-8212-4B31-858A-44873B49DC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2886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F08-2ED0-4DC5-838A-435017837943}" type="datetimeFigureOut">
              <a:rPr lang="ru-RU" smtClean="0"/>
              <a:pPr/>
              <a:t>29.07.2022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E7D5-8212-4B31-858A-44873B49DC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8249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F08-2ED0-4DC5-838A-435017837943}" type="datetimeFigureOut">
              <a:rPr lang="ru-RU" smtClean="0"/>
              <a:pPr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E7D5-8212-4B31-858A-44873B49DC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5753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F08-2ED0-4DC5-838A-435017837943}" type="datetimeFigureOut">
              <a:rPr lang="ru-RU" smtClean="0"/>
              <a:pPr/>
              <a:t>29.07.2022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E7D5-8212-4B31-858A-44873B49DC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844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8F08-2ED0-4DC5-838A-435017837943}" type="datetimeFigureOut">
              <a:rPr lang="ru-RU" smtClean="0"/>
              <a:pPr/>
              <a:t>29.07.2022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CE7D5-8212-4B31-858A-44873B49DC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08439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3949"/>
            <a:ext cx="9144000" cy="23860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gradFill flip="none" rotWithShape="1">
                  <a:gsLst>
                    <a:gs pos="14000">
                      <a:schemeClr val="accent4"/>
                    </a:gs>
                    <a:gs pos="97000">
                      <a:srgbClr val="00B0F0"/>
                    </a:gs>
                  </a:gsLst>
                  <a:lin ang="18900000" scaled="1"/>
                  <a:tileRect/>
                </a:gradFill>
                <a:latin typeface="Rockwell Extra Bold" panose="02060903040505020403" pitchFamily="18" charset="0"/>
              </a:rPr>
              <a:t>Workshop 02</a:t>
            </a:r>
            <a:endParaRPr lang="ru-RU" sz="4800" b="1" dirty="0">
              <a:gradFill flip="none" rotWithShape="1">
                <a:gsLst>
                  <a:gs pos="14000">
                    <a:schemeClr val="accent4"/>
                  </a:gs>
                  <a:gs pos="97000">
                    <a:srgbClr val="00B0F0"/>
                  </a:gs>
                </a:gsLst>
                <a:lin ang="18900000" scaled="1"/>
                <a:tileRect/>
              </a:gradFill>
              <a:latin typeface="Georgia" panose="020405020504050203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«Поколение логики»</a:t>
            </a:r>
          </a:p>
        </p:txBody>
      </p:sp>
      <p:pic>
        <p:nvPicPr>
          <p:cNvPr id="622" name="Рисунок 6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7293" y="423589"/>
            <a:ext cx="4244398" cy="855246"/>
          </a:xfrm>
          <a:prstGeom prst="rect">
            <a:avLst/>
          </a:prstGeom>
        </p:spPr>
      </p:pic>
      <p:grpSp>
        <p:nvGrpSpPr>
          <p:cNvPr id="1045" name="Группа 1044"/>
          <p:cNvGrpSpPr/>
          <p:nvPr/>
        </p:nvGrpSpPr>
        <p:grpSpPr>
          <a:xfrm>
            <a:off x="-974481" y="-204740"/>
            <a:ext cx="13953150" cy="7320572"/>
            <a:chOff x="-974481" y="-204740"/>
            <a:chExt cx="13953150" cy="7320572"/>
          </a:xfrm>
        </p:grpSpPr>
        <p:grpSp>
          <p:nvGrpSpPr>
            <p:cNvPr id="1043" name="Группа 1042"/>
            <p:cNvGrpSpPr/>
            <p:nvPr/>
          </p:nvGrpSpPr>
          <p:grpSpPr>
            <a:xfrm>
              <a:off x="-974481" y="-204740"/>
              <a:ext cx="4000227" cy="7211738"/>
              <a:chOff x="-974481" y="-204740"/>
              <a:chExt cx="4000227" cy="7211738"/>
            </a:xfrm>
          </p:grpSpPr>
          <p:sp>
            <p:nvSpPr>
              <p:cNvPr id="65" name="Прямоугольник 64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единительная линия 8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единительная линия 8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Прямая соединительная линия 84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Прямая соединительная линия 85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единительная линия 86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Прямая соединительная линия 87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единительная линия 88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Прямая соединительная линия 89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Прямая соединительная линия 90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Прямая соединительная линия 91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Прямая соединительная линия 92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Прямая соединительная линия 93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Прямая соединительная линия 94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Прямая соединительная линия 537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Прямая соединительная линия 540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Прямая соединительная линия 65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4" name="Группа 1043"/>
            <p:cNvGrpSpPr/>
            <p:nvPr/>
          </p:nvGrpSpPr>
          <p:grpSpPr>
            <a:xfrm>
              <a:off x="9173238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545" name="Прямая соединительная линия 544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Прямая соединительная линия 545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Прямая соединительная линия 546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Прямая соединительная линия 547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Прямая соединительная линия 549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Прямая соединительная линия 550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Прямая соединительная линия 551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Прямая соединительная линия 552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Прямая соединительная линия 553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Прямая соединительная линия 554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Прямая соединительная линия 555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Прямая соединительная линия 556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Прямая соединительная линия 557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Прямая соединительная линия 558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Прямая соединительная линия 559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Прямая соединительная линия 560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Прямая соединительная линия 561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" name="Прямоугольник 562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5" name="Прямая соединительная линия 604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Прямая соединительная линия 659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4147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ru-RU" b="1" dirty="0" smtClean="0">
                <a:latin typeface="Arial Black" panose="020B0A04020102020204" pitchFamily="34" charset="0"/>
              </a:rPr>
              <a:t>Как мы боролись со спрайтами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099" y="1825625"/>
            <a:ext cx="933450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SGDK </a:t>
            </a:r>
            <a:r>
              <a:rPr lang="ru-RU" dirty="0" smtClean="0">
                <a:latin typeface="Consolas" panose="020B0609020204030204" pitchFamily="49" charset="0"/>
              </a:rPr>
              <a:t>предоставляет упрощ</a:t>
            </a:r>
            <a:r>
              <a:rPr lang="ru-RU" dirty="0">
                <a:latin typeface="Consolas" panose="020B0609020204030204" pitchFamily="49" charset="0"/>
              </a:rPr>
              <a:t>ё</a:t>
            </a:r>
            <a:r>
              <a:rPr lang="ru-RU" dirty="0" smtClean="0">
                <a:latin typeface="Consolas" panose="020B0609020204030204" pitchFamily="49" charset="0"/>
              </a:rPr>
              <a:t>нную работу со спрайтами. Он за нас их оптимизирует для </a:t>
            </a:r>
            <a:r>
              <a:rPr lang="en-US" dirty="0" smtClean="0">
                <a:latin typeface="Consolas" panose="020B0609020204030204" pitchFamily="49" charset="0"/>
              </a:rPr>
              <a:t>Mega Drive </a:t>
            </a:r>
            <a:r>
              <a:rPr lang="ru-RU" dirty="0" smtClean="0">
                <a:latin typeface="Consolas" panose="020B0609020204030204" pitchFamily="49" charset="0"/>
              </a:rPr>
              <a:t>и плотно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укладывает их в память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onsolas" panose="020B0609020204030204" pitchFamily="49" charset="0"/>
              </a:rPr>
              <a:t>Мы использовали </a:t>
            </a:r>
            <a:r>
              <a:rPr lang="ru-RU" dirty="0" err="1" smtClean="0">
                <a:latin typeface="Consolas" panose="020B0609020204030204" pitchFamily="49" charset="0"/>
              </a:rPr>
              <a:t>тайлы</a:t>
            </a:r>
            <a:r>
              <a:rPr lang="ru-RU" dirty="0" smtClean="0">
                <a:latin typeface="Consolas" panose="020B0609020204030204" pitchFamily="49" charset="0"/>
              </a:rPr>
              <a:t> для повторяющихся много раз элементов (провода) и больших изображений (логотип) 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450" r="915"/>
          <a:stretch/>
        </p:blipFill>
        <p:spPr>
          <a:xfrm>
            <a:off x="1906058" y="5025632"/>
            <a:ext cx="3364706" cy="7307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/>
          <a:srcRect t="3365" b="1"/>
          <a:stretch/>
        </p:blipFill>
        <p:spPr>
          <a:xfrm>
            <a:off x="5975437" y="5114925"/>
            <a:ext cx="4352745" cy="5720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0639" y="591535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Consolas" panose="020B0609020204030204" pitchFamily="49" charset="0"/>
              </a:rPr>
              <a:t>Спрайты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66552" y="586156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 smtClean="0">
                <a:latin typeface="Consolas" panose="020B0609020204030204" pitchFamily="49" charset="0"/>
              </a:rPr>
              <a:t>Тайлы</a:t>
            </a:r>
            <a:endParaRPr lang="ru-R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75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ru-RU" b="1" dirty="0" smtClean="0">
                <a:latin typeface="Arial Black" panose="020B0A04020102020204" pitchFamily="34" charset="0"/>
              </a:rPr>
              <a:t>Как мы боролись с памятью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099" y="1825625"/>
            <a:ext cx="933450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SGDK </a:t>
            </a:r>
            <a:r>
              <a:rPr lang="ru-RU" dirty="0" smtClean="0">
                <a:latin typeface="Consolas" panose="020B0609020204030204" pitchFamily="49" charset="0"/>
              </a:rPr>
              <a:t>за нас делает </a:t>
            </a:r>
            <a:r>
              <a:rPr lang="en-US" dirty="0" smtClean="0">
                <a:latin typeface="Consolas" panose="020B0609020204030204" pitchFamily="49" charset="0"/>
              </a:rPr>
              <a:t>streaming </a:t>
            </a:r>
            <a:r>
              <a:rPr lang="ru-RU" dirty="0" smtClean="0">
                <a:latin typeface="Consolas" panose="020B0609020204030204" pitchFamily="49" charset="0"/>
              </a:rPr>
              <a:t>спрайтов, который позволяет менять анимации спрайтов без использования лишней памяти вообще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onsolas" panose="020B0609020204030204" pitchFamily="49" charset="0"/>
              </a:rPr>
              <a:t>Мы использовали отражения </a:t>
            </a:r>
            <a:r>
              <a:rPr lang="ru-RU" dirty="0" err="1" smtClean="0">
                <a:latin typeface="Consolas" panose="020B0609020204030204" pitchFamily="49" charset="0"/>
              </a:rPr>
              <a:t>тайлов</a:t>
            </a:r>
            <a:r>
              <a:rPr lang="ru-RU" dirty="0" smtClean="0">
                <a:latin typeface="Consolas" panose="020B0609020204030204" pitchFamily="49" charset="0"/>
              </a:rPr>
              <a:t> для создания большей вариативности без использования лишней памяти</a:t>
            </a: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450" r="915"/>
          <a:stretch/>
        </p:blipFill>
        <p:spPr>
          <a:xfrm>
            <a:off x="1906058" y="4462521"/>
            <a:ext cx="3364706" cy="730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4432" y="611016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Consolas" panose="020B0609020204030204" pitchFamily="49" charset="0"/>
              </a:rPr>
              <a:t>Спрайты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2806" y="601480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 smtClean="0">
                <a:latin typeface="Consolas" panose="020B0609020204030204" pitchFamily="49" charset="0"/>
              </a:rPr>
              <a:t>Тайлы</a:t>
            </a:r>
            <a:endParaRPr lang="ru-RU" sz="2800" dirty="0"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6111" y="5462763"/>
            <a:ext cx="3368156" cy="55475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414195" y="457743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Consolas" panose="020B0609020204030204" pitchFamily="49" charset="0"/>
              </a:rPr>
              <a:t>1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05849" y="545920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Consolas" panose="020B0609020204030204" pitchFamily="49" charset="0"/>
              </a:rPr>
              <a:t>2</a:t>
            </a:r>
            <a:endParaRPr lang="ru-RU" sz="2800" dirty="0">
              <a:latin typeface="Consolas" panose="020B06090202040302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1563"/>
          <a:stretch/>
        </p:blipFill>
        <p:spPr>
          <a:xfrm>
            <a:off x="6347142" y="4577430"/>
            <a:ext cx="2901796" cy="35138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27525" y="4796360"/>
            <a:ext cx="1561780" cy="112652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618220" y="4577430"/>
            <a:ext cx="292606" cy="3298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8773319" y="4974165"/>
            <a:ext cx="514932" cy="385459"/>
          </a:xfrm>
          <a:prstGeom prst="straightConnector1">
            <a:avLst/>
          </a:prstGeom>
          <a:ln w="47625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9357479" y="5407178"/>
            <a:ext cx="292606" cy="3298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7074367" y="4662967"/>
            <a:ext cx="285273" cy="2658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9498986" y="5088365"/>
            <a:ext cx="285273" cy="2658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7343091" y="5014356"/>
            <a:ext cx="2014388" cy="152538"/>
          </a:xfrm>
          <a:prstGeom prst="straightConnector1">
            <a:avLst/>
          </a:prstGeom>
          <a:ln w="47625" cap="rnd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2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ru-RU" b="1" dirty="0" smtClean="0">
                <a:latin typeface="Arial Black" panose="020B0A04020102020204" pitchFamily="34" charset="0"/>
              </a:rPr>
              <a:t>Как мы боролись с музыкой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099" y="1825625"/>
            <a:ext cx="933450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SGDK </a:t>
            </a:r>
            <a:r>
              <a:rPr lang="ru-RU" dirty="0" smtClean="0">
                <a:latin typeface="Consolas" panose="020B0609020204030204" pitchFamily="49" charset="0"/>
              </a:rPr>
              <a:t>помогает нам конвертировать </a:t>
            </a:r>
            <a:r>
              <a:rPr lang="en-US" dirty="0" smtClean="0">
                <a:latin typeface="Consolas" panose="020B0609020204030204" pitchFamily="49" charset="0"/>
              </a:rPr>
              <a:t>.wav </a:t>
            </a:r>
            <a:r>
              <a:rPr lang="ru-RU" dirty="0" smtClean="0">
                <a:latin typeface="Consolas" panose="020B0609020204030204" pitchFamily="49" charset="0"/>
              </a:rPr>
              <a:t>файлы в понятные </a:t>
            </a:r>
            <a:r>
              <a:rPr lang="en-US" dirty="0" smtClean="0">
                <a:latin typeface="Consolas" panose="020B0609020204030204" pitchFamily="49" charset="0"/>
              </a:rPr>
              <a:t>YM2612 </a:t>
            </a:r>
            <a:r>
              <a:rPr lang="ru-RU" dirty="0" smtClean="0">
                <a:latin typeface="Consolas" panose="020B0609020204030204" pitchFamily="49" charset="0"/>
              </a:rPr>
              <a:t>чипу звуки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onsolas" panose="020B0609020204030204" pitchFamily="49" charset="0"/>
              </a:rPr>
              <a:t>Существует множество программ, помогающих написать музыку для </a:t>
            </a:r>
            <a:r>
              <a:rPr lang="en-US" dirty="0" smtClean="0">
                <a:latin typeface="Consolas" panose="020B0609020204030204" pitchFamily="49" charset="0"/>
              </a:rPr>
              <a:t>Mega Drive</a:t>
            </a:r>
            <a:r>
              <a:rPr lang="ru-RU" dirty="0" smtClean="0">
                <a:latin typeface="Consolas" panose="020B0609020204030204" pitchFamily="49" charset="0"/>
              </a:rPr>
              <a:t> без особых проблем</a:t>
            </a: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extBox 5"/>
          <p:cNvSpPr txBox="1"/>
          <p:nvPr/>
        </p:nvSpPr>
        <p:spPr>
          <a:xfrm>
            <a:off x="2620493" y="4980081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latin typeface="Consolas" panose="020B0609020204030204" pitchFamily="49" charset="0"/>
              </a:rPr>
              <a:t>DefleMask</a:t>
            </a:r>
            <a:endParaRPr lang="ru-RU" sz="2800" i="1" dirty="0">
              <a:latin typeface="Consolas" panose="020B0609020204030204" pitchFamily="49" charset="0"/>
            </a:endParaRPr>
          </a:p>
        </p:txBody>
      </p:sp>
      <p:pic>
        <p:nvPicPr>
          <p:cNvPr id="12290" name="Picture 2" descr="DefleMask Trac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5449" y="4001294"/>
            <a:ext cx="3969271" cy="248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80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ru-RU" b="1" dirty="0" smtClean="0">
                <a:latin typeface="Arial Black" panose="020B0A04020102020204" pitchFamily="34" charset="0"/>
              </a:rPr>
              <a:t>Как мы боролись с различными регионами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5089" y="3432530"/>
            <a:ext cx="1361287" cy="5492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Никак.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</a:endParaRP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/>
          <p:cNvSpPr txBox="1"/>
          <p:nvPr/>
        </p:nvSpPr>
        <p:spPr>
          <a:xfrm>
            <a:off x="5138009" y="4023094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Arial Black" panose="020B0A04020102020204" pitchFamily="34" charset="0"/>
              </a:rPr>
              <a:t>¯\_</a:t>
            </a:r>
            <a:r>
              <a:rPr lang="en-US" altLang="ja-JP" sz="3200" dirty="0">
                <a:latin typeface="Consolas" panose="020B0609020204030204" pitchFamily="49" charset="0"/>
              </a:rPr>
              <a:t>(</a:t>
            </a:r>
            <a:r>
              <a:rPr lang="ja-JP" altLang="en-US" sz="32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ツ</a:t>
            </a:r>
            <a:r>
              <a:rPr lang="en-US" altLang="ja-JP" sz="3200" dirty="0">
                <a:latin typeface="Consolas" panose="020B0609020204030204" pitchFamily="49" charset="0"/>
              </a:rPr>
              <a:t>)</a:t>
            </a:r>
            <a:r>
              <a:rPr lang="en-US" altLang="ja-JP" sz="3200" dirty="0">
                <a:latin typeface="Arial Black" panose="020B0A04020102020204" pitchFamily="34" charset="0"/>
              </a:rPr>
              <a:t>_/¯</a:t>
            </a:r>
            <a:endParaRPr lang="ru-RU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398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ru-RU" b="1" dirty="0" smtClean="0">
                <a:latin typeface="Arial Black" panose="020B0A04020102020204" pitchFamily="34" charset="0"/>
              </a:rPr>
              <a:t>Итог</a:t>
            </a:r>
            <a:r>
              <a:rPr lang="ru-RU" b="1" dirty="0">
                <a:latin typeface="Arial Black" panose="020B0A04020102020204" pitchFamily="34" charset="0"/>
              </a:rPr>
              <a:t>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099" y="1825625"/>
            <a:ext cx="933450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onsolas" panose="020B0609020204030204" pitchFamily="49" charset="0"/>
              </a:rPr>
              <a:t>Мы научились программировать игры на библиотеке </a:t>
            </a:r>
            <a:r>
              <a:rPr lang="en-US" dirty="0" smtClean="0">
                <a:latin typeface="Consolas" panose="020B0609020204030204" pitchFamily="49" charset="0"/>
              </a:rPr>
              <a:t>SGDK</a:t>
            </a:r>
            <a:r>
              <a:rPr lang="ru-RU" dirty="0" smtClean="0">
                <a:latin typeface="Consolas" panose="020B0609020204030204" pitchFamily="49" charset="0"/>
              </a:rPr>
              <a:t> на языке Си и получили много опыта в создании собственных игр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onsolas" panose="020B0609020204030204" pitchFamily="49" charset="0"/>
              </a:rPr>
              <a:t>Мы сумели преодолеть все ограничения уже 30-ти летней консоли и создали наши игры такими, какими мы хотели</a:t>
            </a: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7832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1088" y="358673"/>
            <a:ext cx="4466609" cy="6148657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1087" y="4893405"/>
            <a:ext cx="4456976" cy="8913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7756" y="1706918"/>
            <a:ext cx="2023638" cy="20236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4215661" y="1477709"/>
            <a:ext cx="249898" cy="1219047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4215183" y="2491553"/>
            <a:ext cx="249898" cy="1219047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7446916" y="1984265"/>
            <a:ext cx="249898" cy="12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002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938" y="3000947"/>
            <a:ext cx="5925377" cy="424874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ru-RU" b="1" dirty="0" smtClean="0">
                <a:latin typeface="Arial Black" panose="020B0A04020102020204" pitchFamily="34" charset="0"/>
              </a:rPr>
              <a:t>Игра Логика (Сайко Егор, Судник Руслан)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099" y="1825625"/>
            <a:ext cx="933450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Игра-тренажёр «Логика» - это бывший популярный инструмент обучения работы логических операций</a:t>
            </a: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6" name="Рисунок 65"/>
          <p:cNvPicPr>
            <a:picLocks noChangeAspect="1"/>
          </p:cNvPicPr>
          <p:nvPr/>
        </p:nvPicPr>
        <p:blipFill rotWithShape="1">
          <a:blip r:embed="rId3" cstate="print"/>
          <a:srcRect t="17405"/>
          <a:stretch/>
        </p:blipFill>
        <p:spPr>
          <a:xfrm>
            <a:off x="4712793" y="3303811"/>
            <a:ext cx="6058746" cy="36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06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ru-RU" b="1" dirty="0" smtClean="0">
                <a:latin typeface="Arial Black" panose="020B0A04020102020204" pitchFamily="34" charset="0"/>
              </a:rPr>
              <a:t>Игра Логика (Сайко Егор, Судник Руслан)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099" y="1825625"/>
            <a:ext cx="9334501" cy="4351338"/>
          </a:xfrm>
        </p:spPr>
        <p:txBody>
          <a:bodyPr/>
          <a:lstStyle/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</a:endParaRP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2995" y="1825625"/>
            <a:ext cx="6077798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24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ru-RU" b="1" dirty="0" smtClean="0">
                <a:latin typeface="Arial Black" panose="020B0A04020102020204" pitchFamily="34" charset="0"/>
              </a:rPr>
              <a:t>Игра Логика (Сайко Егор, Судник Руслан)</a:t>
            </a:r>
            <a:endParaRPr lang="ru-RU" b="1" dirty="0"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28"/>
          <a:stretch/>
        </p:blipFill>
        <p:spPr>
          <a:xfrm>
            <a:off x="1692122" y="1942980"/>
            <a:ext cx="8699441" cy="4600441"/>
          </a:xfrm>
        </p:spPr>
      </p:pic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5316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1088" y="358673"/>
            <a:ext cx="4466609" cy="6148657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0855" y="5015381"/>
            <a:ext cx="2454312" cy="8876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9120140">
            <a:off x="3006571" y="728910"/>
            <a:ext cx="7215237" cy="28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662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ru-RU" b="1" dirty="0" smtClean="0">
                <a:latin typeface="Arial Black" panose="020B0A04020102020204" pitchFamily="34" charset="0"/>
              </a:rPr>
              <a:t>Чем мы занимались?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099" y="1825625"/>
            <a:ext cx="9334501" cy="4351338"/>
          </a:xfrm>
        </p:spPr>
        <p:txBody>
          <a:bodyPr/>
          <a:lstStyle/>
          <a:p>
            <a:r>
              <a:rPr lang="ru-RU" dirty="0" smtClean="0">
                <a:latin typeface="Consolas" panose="020B0609020204030204" pitchFamily="49" charset="0"/>
              </a:rPr>
              <a:t>Мы создали несколько игр для приставки </a:t>
            </a:r>
            <a:r>
              <a:rPr lang="en-US" dirty="0" smtClean="0">
                <a:latin typeface="Consolas" panose="020B0609020204030204" pitchFamily="49" charset="0"/>
              </a:rPr>
              <a:t>Sega Genesis / Mega Drive</a:t>
            </a:r>
            <a:endParaRPr lang="ru-RU" dirty="0" smtClean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Группа 200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160" name="Группа 159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182" name="Прямоугольник 181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83" name="Прямая соединительная линия 182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Прямая соединительная линия 184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Прямая соединительная линия 185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Прямая соединительная линия 190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Прямая соединительная линия 191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Прямая соединительная линия 192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Прямая соединительная линия 193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Прямая соединительная линия 194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Прямая соединительная линия 195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Группа 160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162" name="Прямая соединительная линия 161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62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63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Прямая соединительная линия 164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Прямая соединительная линия 165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Прямая соединительная линия 166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Прямая соединительная линия 167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Прямая соединительная линия 168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единительная линия 169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единительная линия 170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единительная линия 171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72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73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74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Прямая соединительная линия 175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Прямая соединительная линия 176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Прямая соединительная линия 177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Прямоугольник 178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80" name="Прямая соединительная линия 179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2" name="Рисунок 201"/>
          <p:cNvPicPr>
            <a:picLocks noChangeAspect="1"/>
          </p:cNvPicPr>
          <p:nvPr/>
        </p:nvPicPr>
        <p:blipFill rotWithShape="1">
          <a:blip r:embed="rId2" cstate="print"/>
          <a:srcRect t="17405"/>
          <a:stretch/>
        </p:blipFill>
        <p:spPr>
          <a:xfrm>
            <a:off x="4819797" y="3507068"/>
            <a:ext cx="6058746" cy="3643014"/>
          </a:xfrm>
          <a:prstGeom prst="rect">
            <a:avLst/>
          </a:prstGeom>
        </p:spPr>
      </p:pic>
      <p:pic>
        <p:nvPicPr>
          <p:cNvPr id="7170" name="Picture 2" descr="Mega Drive Architecture | A Practical Analys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8357" y="4207593"/>
            <a:ext cx="4108856" cy="16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786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Battle Tank</a:t>
            </a:r>
            <a:r>
              <a:rPr lang="ru-RU" b="1" dirty="0" smtClean="0">
                <a:latin typeface="Arial Black" panose="020B0A04020102020204" pitchFamily="34" charset="0"/>
              </a:rPr>
              <a:t> (Судник Вячеслав)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099" y="1825625"/>
            <a:ext cx="933450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Упрощённый порт популярной игры </a:t>
            </a:r>
            <a:r>
              <a:rPr lang="en-US" dirty="0" smtClean="0">
                <a:latin typeface="Consolas" panose="020B0609020204030204" pitchFamily="49" charset="0"/>
              </a:rPr>
              <a:t>Battle City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748849" y="341008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8" t="9995" r="464" b="626"/>
          <a:stretch/>
        </p:blipFill>
        <p:spPr>
          <a:xfrm>
            <a:off x="1562099" y="2506149"/>
            <a:ext cx="5163984" cy="38540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47910" y="5110014"/>
            <a:ext cx="4286848" cy="1066949"/>
          </a:xfrm>
          <a:prstGeom prst="rect">
            <a:avLst/>
          </a:prstGeom>
          <a:effectLst>
            <a:glow rad="190500">
              <a:schemeClr val="accent3">
                <a:satMod val="175000"/>
                <a:alpha val="34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16043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1088" y="358673"/>
            <a:ext cx="4466609" cy="6148657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5362" name="Picture 2" descr="https://pixelartmaker-data-78746291193.nyc3.digitaloceanspaces.com/image/695c3a296d3fc8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1129" y="2740276"/>
            <a:ext cx="3749213" cy="216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665108">
            <a:off x="3904658" y="1611411"/>
            <a:ext cx="3032598" cy="30325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3996" y="5003800"/>
            <a:ext cx="4043094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oudy Stout" panose="0202090407030B020401" pitchFamily="18" charset="0"/>
              </a:rPr>
              <a:t>BAKUDAN!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18368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en-US" b="1" dirty="0" err="1" smtClean="0">
                <a:latin typeface="Arial Black" panose="020B0A04020102020204" pitchFamily="34" charset="0"/>
              </a:rPr>
              <a:t>Bakudan</a:t>
            </a:r>
            <a:r>
              <a:rPr lang="en-US" b="1" dirty="0" smtClean="0">
                <a:latin typeface="Arial Black" panose="020B0A04020102020204" pitchFamily="34" charset="0"/>
              </a:rPr>
              <a:t>! </a:t>
            </a:r>
            <a:r>
              <a:rPr lang="ru-RU" b="1" dirty="0" smtClean="0">
                <a:latin typeface="Arial Black" panose="020B0A04020102020204" pitchFamily="34" charset="0"/>
              </a:rPr>
              <a:t>(</a:t>
            </a:r>
            <a:r>
              <a:rPr lang="ru-RU" b="1" dirty="0" err="1" smtClean="0">
                <a:latin typeface="Arial Black" panose="020B0A04020102020204" pitchFamily="34" charset="0"/>
              </a:rPr>
              <a:t>Гилев</a:t>
            </a:r>
            <a:r>
              <a:rPr lang="ru-RU" b="1" dirty="0" smtClean="0">
                <a:latin typeface="Arial Black" panose="020B0A04020102020204" pitchFamily="34" charset="0"/>
              </a:rPr>
              <a:t> Ярослав)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099" y="1825625"/>
            <a:ext cx="933450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Игра, в которой надо </a:t>
            </a:r>
            <a:r>
              <a:rPr lang="ru-RU" dirty="0" err="1" smtClean="0">
                <a:latin typeface="Consolas" panose="020B0609020204030204" pitchFamily="49" charset="0"/>
              </a:rPr>
              <a:t>вызрывать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ru-RU" dirty="0" err="1" smtClean="0">
                <a:latin typeface="Consolas" panose="020B0609020204030204" pitchFamily="49" charset="0"/>
              </a:rPr>
              <a:t>провнитиков</a:t>
            </a:r>
            <a:r>
              <a:rPr lang="ru-RU" dirty="0" smtClean="0">
                <a:latin typeface="Consolas" panose="020B0609020204030204" pitchFamily="49" charset="0"/>
              </a:rPr>
              <a:t> бомбами!</a:t>
            </a: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2130" y="2538027"/>
            <a:ext cx="4743776" cy="3930979"/>
          </a:xfrm>
          <a:prstGeom prst="rect">
            <a:avLst/>
          </a:prstGeom>
        </p:spPr>
      </p:pic>
      <p:grpSp>
        <p:nvGrpSpPr>
          <p:cNvPr id="66" name="Группа 6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67" name="Группа 6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90" name="Прямоугольник 89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1" name="Прямая соединительная линия 90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Прямая соединительная линия 91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Прямая соединительная линия 92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Прямая соединительная линия 93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Прямая соединительная линия 94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Прямая соединительная линия 95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Прямая соединительная линия 96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Прямая соединительная линия 109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единительная линия 110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единительная линия 111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единительная линия 112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Прямая соединительная линия 113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Прямая соединительная линия 114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Прямая соединительная линия 119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Группа 6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69" name="Прямая соединительная линия 6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Прямая соединительная линия 6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Прямая соединительная линия 7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единительная линия 7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единительная линия 7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единительная линия 7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Прямая соединительная линия 7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Прямая соединительная линия 7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единительная линия 7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единительная линия 7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единительная линия 8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единительная линия 82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Прямая соединительная линия 83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Прямая соединительная линия 84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Прямая соединительная линия 85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Прямоугольник 86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8" name="Прямая соединительная линия 87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единительная линия 88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4400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1088" y="358673"/>
            <a:ext cx="4466609" cy="6148657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2653" y="2082446"/>
            <a:ext cx="1848206" cy="184820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0042" y="2181836"/>
            <a:ext cx="1832331" cy="183233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4984" y="2049758"/>
            <a:ext cx="1832331" cy="183233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41929" y="2449490"/>
            <a:ext cx="2144098" cy="12221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13262" y="4812313"/>
            <a:ext cx="3102260" cy="769441"/>
          </a:xfrm>
          <a:prstGeom prst="rect">
            <a:avLst/>
          </a:prstGeom>
          <a:gradFill>
            <a:gsLst>
              <a:gs pos="7000">
                <a:schemeClr val="accent1">
                  <a:lumMod val="5000"/>
                  <a:lumOff val="95000"/>
                  <a:alpha val="20000"/>
                </a:schemeClr>
              </a:gs>
              <a:gs pos="100000">
                <a:srgbClr val="CBDFF1"/>
              </a:gs>
              <a:gs pos="100000">
                <a:srgbClr val="DDEAF6"/>
              </a:gs>
              <a:gs pos="56000">
                <a:schemeClr val="accent1">
                  <a:lumMod val="45000"/>
                  <a:lumOff val="55000"/>
                </a:schemeClr>
              </a:gs>
              <a:gs pos="59000">
                <a:schemeClr val="accent1">
                  <a:lumMod val="45000"/>
                  <a:lumOff val="55000"/>
                </a:schemeClr>
              </a:gs>
              <a:gs pos="100000">
                <a:schemeClr val="bg2"/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roadway" panose="04040905080B02020502" pitchFamily="82" charset="0"/>
              </a:rPr>
              <a:t>CHANGED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xmlns="" val="308990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Changed </a:t>
            </a:r>
            <a:r>
              <a:rPr lang="ru-RU" b="1" dirty="0" smtClean="0">
                <a:latin typeface="Arial Black" panose="020B0A04020102020204" pitchFamily="34" charset="0"/>
              </a:rPr>
              <a:t>(Кудрявцев Артём)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099" y="1825625"/>
            <a:ext cx="933450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Игра в которой вы можете превращаться в различные формы объектов</a:t>
            </a: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748849" y="341008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451"/>
          <a:stretch/>
        </p:blipFill>
        <p:spPr>
          <a:xfrm>
            <a:off x="3710662" y="2998164"/>
            <a:ext cx="4331111" cy="34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93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1088" y="358673"/>
            <a:ext cx="4466609" cy="6148657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158175">
            <a:off x="4287817" y="2325556"/>
            <a:ext cx="1753333" cy="1864655"/>
          </a:xfrm>
          <a:prstGeom prst="rect">
            <a:avLst/>
          </a:prstGeom>
          <a:effectLst>
            <a:glow rad="165100">
              <a:schemeClr val="tx1">
                <a:alpha val="12000"/>
              </a:schemeClr>
            </a:glo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015369">
            <a:off x="3502163" y="2692273"/>
            <a:ext cx="1676026" cy="1216471"/>
          </a:xfrm>
          <a:prstGeom prst="rect">
            <a:avLst/>
          </a:prstGeom>
          <a:effectLst>
            <a:glow rad="165100">
              <a:schemeClr val="tx1">
                <a:alpha val="12000"/>
              </a:schemeClr>
            </a:glo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9979042">
            <a:off x="3699469" y="3590099"/>
            <a:ext cx="1336179" cy="1225270"/>
          </a:xfrm>
          <a:prstGeom prst="rect">
            <a:avLst/>
          </a:prstGeom>
          <a:effectLst>
            <a:glow rad="165100">
              <a:schemeClr val="tx1">
                <a:alpha val="12000"/>
              </a:schemeClr>
            </a:glo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08492" flipH="1">
            <a:off x="6451124" y="1596187"/>
            <a:ext cx="1357799" cy="881322"/>
          </a:xfrm>
          <a:prstGeom prst="rect">
            <a:avLst/>
          </a:prstGeom>
          <a:effectLst>
            <a:glow rad="165100">
              <a:schemeClr val="tx1">
                <a:alpha val="12000"/>
              </a:schemeClr>
            </a:glo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9722093" flipH="1">
            <a:off x="6449339" y="2011472"/>
            <a:ext cx="1745959" cy="1804463"/>
          </a:xfrm>
          <a:prstGeom prst="rect">
            <a:avLst/>
          </a:prstGeom>
          <a:effectLst>
            <a:glow rad="165100">
              <a:schemeClr val="tx1">
                <a:alpha val="12000"/>
              </a:schemeClr>
            </a:glow>
          </a:effectLst>
        </p:spPr>
      </p:pic>
      <p:sp>
        <p:nvSpPr>
          <p:cNvPr id="12" name="TextBox 11"/>
          <p:cNvSpPr txBox="1"/>
          <p:nvPr/>
        </p:nvSpPr>
        <p:spPr>
          <a:xfrm>
            <a:off x="4125890" y="5179495"/>
            <a:ext cx="3746538" cy="400110"/>
          </a:xfrm>
          <a:prstGeom prst="rect">
            <a:avLst/>
          </a:prstGeo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4547">
                  <a:srgbClr val="CBDFF1"/>
                </a:gs>
                <a:gs pos="28000">
                  <a:schemeClr val="accent1">
                    <a:lumMod val="45000"/>
                    <a:lumOff val="55000"/>
                  </a:schemeClr>
                </a:gs>
                <a:gs pos="59000">
                  <a:schemeClr val="accent1">
                    <a:lumMod val="45000"/>
                    <a:lumOff val="55000"/>
                  </a:schemeClr>
                </a:gs>
                <a:gs pos="100000">
                  <a:schemeClr val="bg2"/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Wide Latin" panose="020A0A07050505020404" pitchFamily="18" charset="0"/>
              </a:rPr>
              <a:t>BATTLE RUSH</a:t>
            </a:r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507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Battle Rush </a:t>
            </a:r>
            <a:r>
              <a:rPr lang="ru-RU" b="1" dirty="0" smtClean="0">
                <a:latin typeface="Arial Black" panose="020B0A04020102020204" pitchFamily="34" charset="0"/>
              </a:rPr>
              <a:t>(Канаков </a:t>
            </a:r>
            <a:br>
              <a:rPr lang="ru-RU" b="1" dirty="0" smtClean="0">
                <a:latin typeface="Arial Black" panose="020B0A04020102020204" pitchFamily="34" charset="0"/>
              </a:rPr>
            </a:br>
            <a:r>
              <a:rPr lang="ru-RU" b="1" dirty="0" smtClean="0">
                <a:latin typeface="Arial Black" panose="020B0A04020102020204" pitchFamily="34" charset="0"/>
              </a:rPr>
              <a:t>Максим и Некрасов Степан)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099" y="1825625"/>
            <a:ext cx="933450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Классический </a:t>
            </a:r>
            <a:r>
              <a:rPr lang="ru-RU" dirty="0" err="1" smtClean="0">
                <a:latin typeface="Consolas" panose="020B0609020204030204" pitchFamily="49" charset="0"/>
              </a:rPr>
              <a:t>платформер</a:t>
            </a:r>
            <a:r>
              <a:rPr lang="ru-RU" dirty="0" smtClean="0">
                <a:latin typeface="Consolas" panose="020B0609020204030204" pitchFamily="49" charset="0"/>
              </a:rPr>
              <a:t>, в котором вам предстоит сразиться с боссом</a:t>
            </a: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748849" y="341008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425"/>
          <a:stretch/>
        </p:blipFill>
        <p:spPr>
          <a:xfrm>
            <a:off x="1984407" y="3058223"/>
            <a:ext cx="4393057" cy="32536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93907" y="3666885"/>
            <a:ext cx="2569578" cy="12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00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3949"/>
            <a:ext cx="9144000" cy="23860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gradFill flip="none" rotWithShape="1">
                  <a:gsLst>
                    <a:gs pos="14000">
                      <a:schemeClr val="accent4"/>
                    </a:gs>
                    <a:gs pos="97000">
                      <a:srgbClr val="00B0F0"/>
                    </a:gs>
                  </a:gsLst>
                  <a:lin ang="18900000" scaled="1"/>
                  <a:tileRect/>
                </a:gradFill>
                <a:latin typeface="Rockwell Extra Bold" panose="02060903040505020403" pitchFamily="18" charset="0"/>
              </a:rPr>
              <a:t>Workshop 02</a:t>
            </a:r>
            <a:endParaRPr lang="ru-RU" sz="4800" b="1" dirty="0">
              <a:gradFill flip="none" rotWithShape="1">
                <a:gsLst>
                  <a:gs pos="14000">
                    <a:schemeClr val="accent4"/>
                  </a:gs>
                  <a:gs pos="97000">
                    <a:srgbClr val="00B0F0"/>
                  </a:gs>
                </a:gsLst>
                <a:lin ang="18900000" scaled="1"/>
                <a:tileRect/>
              </a:gradFill>
              <a:latin typeface="Georgia" panose="020405020504050203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«Поколение логики»</a:t>
            </a:r>
          </a:p>
        </p:txBody>
      </p:sp>
      <p:pic>
        <p:nvPicPr>
          <p:cNvPr id="622" name="Рисунок 6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7293" y="423589"/>
            <a:ext cx="4244398" cy="855246"/>
          </a:xfrm>
          <a:prstGeom prst="rect">
            <a:avLst/>
          </a:prstGeom>
        </p:spPr>
      </p:pic>
      <p:grpSp>
        <p:nvGrpSpPr>
          <p:cNvPr id="1045" name="Группа 1044"/>
          <p:cNvGrpSpPr/>
          <p:nvPr/>
        </p:nvGrpSpPr>
        <p:grpSpPr>
          <a:xfrm>
            <a:off x="-974481" y="-204740"/>
            <a:ext cx="13953150" cy="7320572"/>
            <a:chOff x="-974481" y="-204740"/>
            <a:chExt cx="13953150" cy="7320572"/>
          </a:xfrm>
        </p:grpSpPr>
        <p:grpSp>
          <p:nvGrpSpPr>
            <p:cNvPr id="1043" name="Группа 1042"/>
            <p:cNvGrpSpPr/>
            <p:nvPr/>
          </p:nvGrpSpPr>
          <p:grpSpPr>
            <a:xfrm>
              <a:off x="-974481" y="-204740"/>
              <a:ext cx="4000227" cy="7211738"/>
              <a:chOff x="-974481" y="-204740"/>
              <a:chExt cx="4000227" cy="7211738"/>
            </a:xfrm>
          </p:grpSpPr>
          <p:sp>
            <p:nvSpPr>
              <p:cNvPr id="65" name="Прямоугольник 64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единительная линия 8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единительная линия 8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Прямая соединительная линия 84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Прямая соединительная линия 85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единительная линия 86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Прямая соединительная линия 87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единительная линия 88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Прямая соединительная линия 89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Прямая соединительная линия 90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Прямая соединительная линия 91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Прямая соединительная линия 92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Прямая соединительная линия 93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Прямая соединительная линия 94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Прямая соединительная линия 537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Прямая соединительная линия 540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Прямая соединительная линия 65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4" name="Группа 1043"/>
            <p:cNvGrpSpPr/>
            <p:nvPr/>
          </p:nvGrpSpPr>
          <p:grpSpPr>
            <a:xfrm>
              <a:off x="9173238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545" name="Прямая соединительная линия 544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Прямая соединительная линия 545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Прямая соединительная линия 546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Прямая соединительная линия 547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Прямая соединительная линия 549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Прямая соединительная линия 550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Прямая соединительная линия 551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Прямая соединительная линия 552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Прямая соединительная линия 553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Прямая соединительная линия 554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Прямая соединительная линия 555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Прямая соединительная линия 556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Прямая соединительная линия 557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Прямая соединительная линия 558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Прямая соединительная линия 559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Прямая соединительная линия 560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Прямая соединительная линия 561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" name="Прямоугольник 562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5" name="Прямая соединительная линия 604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Прямая соединительная линия 659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9025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Сложности?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099" y="1825625"/>
            <a:ext cx="933450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Sega Mega Drive </a:t>
            </a:r>
            <a:r>
              <a:rPr lang="ru-RU" dirty="0">
                <a:latin typeface="Consolas" panose="020B0609020204030204" pitchFamily="49" charset="0"/>
              </a:rPr>
              <a:t>работает на</a:t>
            </a:r>
            <a:r>
              <a:rPr lang="en-US" dirty="0">
                <a:latin typeface="Consolas" panose="020B0609020204030204" pitchFamily="49" charset="0"/>
              </a:rPr>
              <a:t> Motorola 68K 1979</a:t>
            </a:r>
            <a:r>
              <a:rPr lang="ru-RU" dirty="0">
                <a:latin typeface="Consolas" panose="020B0609020204030204" pitchFamily="49" charset="0"/>
              </a:rPr>
              <a:t> года выпуска (43 года</a:t>
            </a:r>
            <a:r>
              <a:rPr lang="ru-RU" dirty="0" smtClean="0">
                <a:latin typeface="Consolas" panose="020B0609020204030204" pitchFamily="49" charset="0"/>
              </a:rPr>
              <a:t>!)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146" name="Picture 2" descr="Motorola 68030 | Apple Wiki | Fan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3280" y="3672945"/>
            <a:ext cx="2250313" cy="225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acintosh | это... Что такое Macintosh?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9688" y="3697169"/>
            <a:ext cx="1935921" cy="227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ommodore Amiga | Sonic News Network | Fando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697"/>
          <a:stretch/>
        </p:blipFill>
        <p:spPr bwMode="auto">
          <a:xfrm>
            <a:off x="7376571" y="3672945"/>
            <a:ext cx="3143830" cy="231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74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Сложности?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099" y="1825625"/>
            <a:ext cx="9334501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ru-RU" dirty="0">
                <a:latin typeface="Consolas" panose="020B0609020204030204" pitchFamily="49" charset="0"/>
              </a:rPr>
              <a:t>Приставка поддерживает 4 палитры по 16 цветов каждая (</a:t>
            </a:r>
            <a:r>
              <a:rPr lang="ru-RU" dirty="0" smtClean="0">
                <a:latin typeface="Consolas" panose="020B0609020204030204" pitchFamily="49" charset="0"/>
              </a:rPr>
              <a:t>64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цвета </a:t>
            </a:r>
            <a:r>
              <a:rPr lang="ru-RU" dirty="0">
                <a:latin typeface="Consolas" panose="020B0609020204030204" pitchFamily="49" charset="0"/>
              </a:rPr>
              <a:t>в итоге)</a:t>
            </a: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7467" y="2969194"/>
            <a:ext cx="6015922" cy="3574227"/>
          </a:xfrm>
          <a:prstGeom prst="rect">
            <a:avLst/>
          </a:prstGeom>
          <a:effectLst>
            <a:glow rad="533400">
              <a:schemeClr val="tx1">
                <a:alpha val="11000"/>
              </a:schemeClr>
            </a:glow>
            <a:softEdge rad="0"/>
          </a:effectLst>
        </p:spPr>
      </p:pic>
      <p:sp>
        <p:nvSpPr>
          <p:cNvPr id="6" name="TextBox 5"/>
          <p:cNvSpPr txBox="1"/>
          <p:nvPr/>
        </p:nvSpPr>
        <p:spPr>
          <a:xfrm>
            <a:off x="3184761" y="3441814"/>
            <a:ext cx="1017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PAL0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187686" y="4140098"/>
            <a:ext cx="1017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PAL1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181025" y="4887146"/>
            <a:ext cx="1017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PAL2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200275" y="5643918"/>
            <a:ext cx="1017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PAL3</a:t>
            </a:r>
            <a:endParaRPr lang="ru-RU" sz="2400" dirty="0">
              <a:latin typeface="Consolas" panose="020B0609020204030204" pitchFamily="49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6457949" y="4839041"/>
            <a:ext cx="1203246" cy="358601"/>
          </a:xfrm>
          <a:prstGeom prst="straightConnector1">
            <a:avLst/>
          </a:prstGeom>
          <a:ln w="7302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829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Сложности?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099" y="1825625"/>
            <a:ext cx="9334501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ru-RU" dirty="0">
                <a:latin typeface="Consolas" panose="020B0609020204030204" pitchFamily="49" charset="0"/>
              </a:rPr>
              <a:t>Ограничение в 80 спрайтов на экране (и сами спрайты максимум 64х64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ru-RU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endParaRPr lang="ru-RU" dirty="0"/>
          </a:p>
        </p:txBody>
      </p: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102" name="Picture 6" descr="Sega Genesis/Mega Drive VDP Graphics Guide v1.2a | by Mega Cat Studios |  Medi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736"/>
          <a:stretch/>
        </p:blipFill>
        <p:spPr bwMode="auto">
          <a:xfrm>
            <a:off x="3887394" y="3003558"/>
            <a:ext cx="4066148" cy="335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047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Сложности?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099" y="1825625"/>
            <a:ext cx="9334501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>
                <a:latin typeface="Consolas" panose="020B0609020204030204" pitchFamily="49" charset="0"/>
              </a:rPr>
              <a:t>136 KB </a:t>
            </a:r>
            <a:r>
              <a:rPr lang="ru-RU" dirty="0">
                <a:latin typeface="Consolas" panose="020B0609020204030204" pitchFamily="49" charset="0"/>
              </a:rPr>
              <a:t>ОЗУ (64 КВ Главной, 64 КВ Видеопамяти, 8 КВ Аудио)</a:t>
            </a:r>
            <a:endParaRPr lang="en-US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1258" y="3121996"/>
            <a:ext cx="1922674" cy="3356623"/>
          </a:xfrm>
          <a:prstGeom prst="rect">
            <a:avLst/>
          </a:prstGeom>
        </p:spPr>
      </p:pic>
      <p:pic>
        <p:nvPicPr>
          <p:cNvPr id="3074" name="Picture 2" descr="YM2612 VST - Free Sega Genesis Sound Chip VSTi Plugin By 2612 Blog -  Bedroom Producers Bl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4930" y="3121996"/>
            <a:ext cx="5957169" cy="335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779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Сложности?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099" y="1825625"/>
            <a:ext cx="9334501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>
                <a:latin typeface="Consolas" panose="020B0609020204030204" pitchFamily="49" charset="0"/>
              </a:rPr>
              <a:t>PAL</a:t>
            </a:r>
            <a:r>
              <a:rPr lang="ru-RU" dirty="0">
                <a:latin typeface="Consolas" panose="020B0609020204030204" pitchFamily="49" charset="0"/>
              </a:rPr>
              <a:t> (50 </a:t>
            </a:r>
            <a:r>
              <a:rPr lang="en-US" dirty="0">
                <a:latin typeface="Consolas" panose="020B0609020204030204" pitchFamily="49" charset="0"/>
              </a:rPr>
              <a:t>Hz</a:t>
            </a:r>
            <a:r>
              <a:rPr lang="ru-RU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и </a:t>
            </a:r>
            <a:r>
              <a:rPr lang="en-US" dirty="0">
                <a:latin typeface="Consolas" panose="020B0609020204030204" pitchFamily="49" charset="0"/>
              </a:rPr>
              <a:t>NTSC (60 Hz) </a:t>
            </a:r>
            <a:r>
              <a:rPr lang="ru-RU" dirty="0">
                <a:latin typeface="Consolas" panose="020B0609020204030204" pitchFamily="49" charset="0"/>
              </a:rPr>
              <a:t>регионы</a:t>
            </a:r>
          </a:p>
          <a:p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50" name="Picture 2" descr="Sonic Sega Genesis - 50Hz VS 60 Hz PAL VS NTSC (OSSC Capture) - YouTub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552"/>
          <a:stretch/>
        </p:blipFill>
        <p:spPr bwMode="auto">
          <a:xfrm>
            <a:off x="2432059" y="2824881"/>
            <a:ext cx="7594579" cy="365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229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Спасение! (почти)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099" y="1825625"/>
            <a:ext cx="933450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Мы использовали библиотеку SGDK, с помощью которой можно написать быструю игру на языке C, что спасает нас от написания кода на ассемблере, а </a:t>
            </a:r>
            <a:r>
              <a:rPr lang="ru-RU" dirty="0" smtClean="0">
                <a:latin typeface="Consolas" panose="020B0609020204030204" pitchFamily="49" charset="0"/>
              </a:rPr>
              <a:t>также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во многом </a:t>
            </a:r>
            <a:r>
              <a:rPr lang="ru-RU" dirty="0">
                <a:latin typeface="Consolas" panose="020B0609020204030204" pitchFamily="49" charset="0"/>
              </a:rPr>
              <a:t>облегчает </a:t>
            </a:r>
            <a:r>
              <a:rPr lang="ru-RU" dirty="0" smtClean="0">
                <a:latin typeface="Consolas" panose="020B0609020204030204" pitchFamily="49" charset="0"/>
              </a:rPr>
              <a:t>работу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3104" y="3768725"/>
            <a:ext cx="5086350" cy="2543175"/>
          </a:xfrm>
          <a:prstGeom prst="rect">
            <a:avLst/>
          </a:prstGeom>
        </p:spPr>
      </p:pic>
      <p:pic>
        <p:nvPicPr>
          <p:cNvPr id="9218" name="Picture 2" descr="SGDK/genesis.h at master · Stephane-D/SGDK · GitHub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1721" b="48909" l="74555" r="937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155" t="7073" r="3845" b="46443"/>
          <a:stretch/>
        </p:blipFill>
        <p:spPr bwMode="auto">
          <a:xfrm>
            <a:off x="5785375" y="3910418"/>
            <a:ext cx="1314079" cy="127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File:C Programming Language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06600" y="4004601"/>
            <a:ext cx="1634127" cy="180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359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099" y="365125"/>
            <a:ext cx="9791700" cy="1325563"/>
          </a:xfrm>
        </p:spPr>
        <p:txBody>
          <a:bodyPr/>
          <a:lstStyle/>
          <a:p>
            <a:r>
              <a:rPr lang="ru-RU" b="1" dirty="0" smtClean="0">
                <a:latin typeface="Arial Black" panose="020B0A04020102020204" pitchFamily="34" charset="0"/>
              </a:rPr>
              <a:t>Как мы боролись с цветами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099" y="1825625"/>
            <a:ext cx="933450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onsolas" panose="020B0609020204030204" pitchFamily="49" charset="0"/>
              </a:rPr>
              <a:t>Мы использовали одни палитры на несколько элементов сразу, ведь не обязательно иметь раскрашенный спрайт всеми цветами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onsolas" panose="020B0609020204030204" pitchFamily="49" charset="0"/>
              </a:rPr>
              <a:t>Мы использовали одну стилистику для игры, а значит палитр будет гораздо меньше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onsolas" panose="020B0609020204030204" pitchFamily="49" charset="0"/>
              </a:rPr>
              <a:t>Мы можем менять палитры и их цвета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12840789" y="218755"/>
            <a:ext cx="17417" cy="699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-2672649" y="-204740"/>
            <a:ext cx="17349485" cy="7320572"/>
            <a:chOff x="-2672649" y="-204740"/>
            <a:chExt cx="17349485" cy="732057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-2672649" y="-204740"/>
              <a:ext cx="4000227" cy="7211738"/>
              <a:chOff x="-974481" y="-204740"/>
              <a:chExt cx="4000227" cy="7211738"/>
            </a:xfrm>
          </p:grpSpPr>
          <p:sp>
            <p:nvSpPr>
              <p:cNvPr id="59" name="Прямоугольник 58"/>
              <p:cNvSpPr/>
              <p:nvPr/>
            </p:nvSpPr>
            <p:spPr>
              <a:xfrm>
                <a:off x="3022146" y="-204740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-197031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329837" y="-149550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1929245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/>
              <p:cNvCxnSpPr/>
              <p:nvPr/>
            </p:nvCxnSpPr>
            <p:spPr>
              <a:xfrm>
                <a:off x="1387112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/>
              <p:cNvCxnSpPr/>
              <p:nvPr/>
            </p:nvCxnSpPr>
            <p:spPr>
              <a:xfrm>
                <a:off x="-952710" y="1023641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-952710" y="1555909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-952710" y="2103183"/>
                <a:ext cx="3965331" cy="4676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-965772" y="267931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-965772" y="3231264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/>
              <p:nvPr/>
            </p:nvCxnSpPr>
            <p:spPr>
              <a:xfrm>
                <a:off x="-974481" y="3763532"/>
                <a:ext cx="39871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/>
              <p:nvPr/>
            </p:nvCxnSpPr>
            <p:spPr>
              <a:xfrm>
                <a:off x="-965772" y="4315482"/>
                <a:ext cx="3978393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>
                <a:off x="-952710" y="483904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>
                <a:off x="-952710" y="5390990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/>
              <p:cNvCxnSpPr/>
              <p:nvPr/>
            </p:nvCxnSpPr>
            <p:spPr>
              <a:xfrm>
                <a:off x="-952710" y="592325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/>
              <p:cNvCxnSpPr/>
              <p:nvPr/>
            </p:nvCxnSpPr>
            <p:spPr>
              <a:xfrm>
                <a:off x="-952710" y="6475208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/>
              <p:cNvCxnSpPr/>
              <p:nvPr/>
            </p:nvCxnSpPr>
            <p:spPr>
              <a:xfrm>
                <a:off x="865438" y="-151296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2453120" y="-201305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-943185" y="466426"/>
                <a:ext cx="3965331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Группа 37"/>
            <p:cNvGrpSpPr/>
            <p:nvPr/>
          </p:nvGrpSpPr>
          <p:grpSpPr>
            <a:xfrm>
              <a:off x="10871405" y="-133092"/>
              <a:ext cx="3805431" cy="7248924"/>
              <a:chOff x="9173238" y="-133092"/>
              <a:chExt cx="3805431" cy="7248924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 flipH="1">
                <a:off x="12239467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1738519" y="-81337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021779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flipH="1">
                <a:off x="10733258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>
              <a:xfrm flipH="1">
                <a:off x="9185804" y="1091854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H="1">
                <a:off x="9185804" y="1624122"/>
                <a:ext cx="3772166" cy="14185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 flipV="1">
                <a:off x="9185804" y="2176072"/>
                <a:ext cx="3772166" cy="1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H="1">
                <a:off x="9185804" y="2747527"/>
                <a:ext cx="3784586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9185804" y="3299477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>
              <a:xfrm flipH="1">
                <a:off x="9185804" y="3831745"/>
                <a:ext cx="37928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9185804" y="4383695"/>
                <a:ext cx="378458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flipH="1">
                <a:off x="9185804" y="490725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9185804" y="5459203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>
                <a:off x="9185804" y="599147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>
                <a:off x="9185804" y="6543421"/>
                <a:ext cx="3772165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>
              <a:xfrm flipH="1">
                <a:off x="11229267" y="-83083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>
                <a:off x="9189404" y="-133092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Прямоугольник 55"/>
              <p:cNvSpPr/>
              <p:nvPr/>
            </p:nvSpPr>
            <p:spPr>
              <a:xfrm>
                <a:off x="9185804" y="-95906"/>
                <a:ext cx="3600" cy="721173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9709443" y="-68384"/>
                <a:ext cx="0" cy="7032171"/>
              </a:xfrm>
              <a:prstGeom prst="line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9173238" y="528109"/>
                <a:ext cx="3772166" cy="30509"/>
              </a:xfrm>
              <a:prstGeom prst="line">
                <a:avLst/>
              </a:prstGeom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266" name="Picture 2" descr="Palette - Sega Ret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3534" y="474721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0455" y="4638555"/>
            <a:ext cx="506568" cy="20262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0902" y="5424718"/>
            <a:ext cx="253285" cy="50656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7567" y="5171435"/>
            <a:ext cx="506568" cy="101313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56079" y="4638555"/>
            <a:ext cx="506568" cy="20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0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452</Words>
  <Application>Microsoft Office PowerPoint</Application>
  <PresentationFormat>Произвольный</PresentationFormat>
  <Paragraphs>63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Office Theme</vt:lpstr>
      <vt:lpstr>Workshop 02</vt:lpstr>
      <vt:lpstr>Чем мы занимались?</vt:lpstr>
      <vt:lpstr>Сложности?</vt:lpstr>
      <vt:lpstr>Сложности?</vt:lpstr>
      <vt:lpstr>Сложности?</vt:lpstr>
      <vt:lpstr>Сложности?</vt:lpstr>
      <vt:lpstr>Сложности?</vt:lpstr>
      <vt:lpstr>Спасение! (почти)</vt:lpstr>
      <vt:lpstr>Как мы боролись с цветами</vt:lpstr>
      <vt:lpstr>Как мы боролись со спрайтами</vt:lpstr>
      <vt:lpstr>Как мы боролись с памятью</vt:lpstr>
      <vt:lpstr>Как мы боролись с музыкой</vt:lpstr>
      <vt:lpstr>Как мы боролись с различными регионами</vt:lpstr>
      <vt:lpstr>Итоги</vt:lpstr>
      <vt:lpstr>Слайд 15</vt:lpstr>
      <vt:lpstr>Игра Логика (Сайко Егор, Судник Руслан)</vt:lpstr>
      <vt:lpstr>Игра Логика (Сайко Егор, Судник Руслан)</vt:lpstr>
      <vt:lpstr>Игра Логика (Сайко Егор, Судник Руслан)</vt:lpstr>
      <vt:lpstr>Слайд 19</vt:lpstr>
      <vt:lpstr>Battle Tank (Судник Вячеслав)</vt:lpstr>
      <vt:lpstr>Слайд 21</vt:lpstr>
      <vt:lpstr>Bakudan! (Гилев Ярослав)</vt:lpstr>
      <vt:lpstr>Слайд 23</vt:lpstr>
      <vt:lpstr>Changed (Кудрявцев Артём)</vt:lpstr>
      <vt:lpstr>Слайд 25</vt:lpstr>
      <vt:lpstr>Battle Rush (Канаков  Максим и Некрасов Степан)</vt:lpstr>
      <vt:lpstr>Workshop 02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02</dc:title>
  <dc:creator>User</dc:creator>
  <cp:lastModifiedBy>Mikhail Bratus</cp:lastModifiedBy>
  <cp:revision>46</cp:revision>
  <dcterms:created xsi:type="dcterms:W3CDTF">2022-07-29T03:44:03Z</dcterms:created>
  <dcterms:modified xsi:type="dcterms:W3CDTF">2022-07-29T13:59:29Z</dcterms:modified>
</cp:coreProperties>
</file>