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60" r:id="rId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A18303-3D1B-9884-FE7F-C64BEE68E73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19A5651-6939-96E3-5C69-74F2CAD4C2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09CD9A4-7869-D0EC-5751-E5F3EE275D9B}"/>
              </a:ext>
            </a:extLst>
          </p:cNvPr>
          <p:cNvSpPr>
            <a:spLocks noGrp="1"/>
          </p:cNvSpPr>
          <p:nvPr>
            <p:ph type="dt" sz="half" idx="10"/>
          </p:nvPr>
        </p:nvSpPr>
        <p:spPr/>
        <p:txBody>
          <a:bodyPr/>
          <a:lstStyle/>
          <a:p>
            <a:fld id="{BE0FC8AF-EC65-472C-8ECB-3CE1396D8CE1}" type="datetimeFigureOut">
              <a:rPr lang="zh-CN" altLang="en-US" smtClean="0"/>
              <a:t>2023/10/26</a:t>
            </a:fld>
            <a:endParaRPr lang="zh-CN" altLang="en-US"/>
          </a:p>
        </p:txBody>
      </p:sp>
      <p:sp>
        <p:nvSpPr>
          <p:cNvPr id="5" name="页脚占位符 4">
            <a:extLst>
              <a:ext uri="{FF2B5EF4-FFF2-40B4-BE49-F238E27FC236}">
                <a16:creationId xmlns:a16="http://schemas.microsoft.com/office/drawing/2014/main" id="{F5CEE6D2-AA00-4B93-4BD5-F550D554D52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7325241-A64F-4C3A-8F8C-D80948A16234}"/>
              </a:ext>
            </a:extLst>
          </p:cNvPr>
          <p:cNvSpPr>
            <a:spLocks noGrp="1"/>
          </p:cNvSpPr>
          <p:nvPr>
            <p:ph type="sldNum" sz="quarter" idx="12"/>
          </p:nvPr>
        </p:nvSpPr>
        <p:spPr/>
        <p:txBody>
          <a:bodyPr/>
          <a:lstStyle/>
          <a:p>
            <a:fld id="{56BFEF07-6981-4466-BD60-B51D6CB75A3F}" type="slidenum">
              <a:rPr lang="zh-CN" altLang="en-US" smtClean="0"/>
              <a:t>‹#›</a:t>
            </a:fld>
            <a:endParaRPr lang="zh-CN" altLang="en-US"/>
          </a:p>
        </p:txBody>
      </p:sp>
    </p:spTree>
    <p:extLst>
      <p:ext uri="{BB962C8B-B14F-4D97-AF65-F5344CB8AC3E}">
        <p14:creationId xmlns:p14="http://schemas.microsoft.com/office/powerpoint/2010/main" val="386609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A43705-9FD8-0698-18DC-997B7401CE1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4E70420-9EA4-4B16-5ABF-068738B1ED5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9DBA187-41FB-8BF5-EED3-DE27C284D719}"/>
              </a:ext>
            </a:extLst>
          </p:cNvPr>
          <p:cNvSpPr>
            <a:spLocks noGrp="1"/>
          </p:cNvSpPr>
          <p:nvPr>
            <p:ph type="dt" sz="half" idx="10"/>
          </p:nvPr>
        </p:nvSpPr>
        <p:spPr/>
        <p:txBody>
          <a:bodyPr/>
          <a:lstStyle/>
          <a:p>
            <a:fld id="{BE0FC8AF-EC65-472C-8ECB-3CE1396D8CE1}" type="datetimeFigureOut">
              <a:rPr lang="zh-CN" altLang="en-US" smtClean="0"/>
              <a:t>2023/10/26</a:t>
            </a:fld>
            <a:endParaRPr lang="zh-CN" altLang="en-US"/>
          </a:p>
        </p:txBody>
      </p:sp>
      <p:sp>
        <p:nvSpPr>
          <p:cNvPr id="5" name="页脚占位符 4">
            <a:extLst>
              <a:ext uri="{FF2B5EF4-FFF2-40B4-BE49-F238E27FC236}">
                <a16:creationId xmlns:a16="http://schemas.microsoft.com/office/drawing/2014/main" id="{2E3FADE6-1A59-B484-90B2-C64F86E665F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5582AB5-A0E7-3456-44C6-08FDDB7F014E}"/>
              </a:ext>
            </a:extLst>
          </p:cNvPr>
          <p:cNvSpPr>
            <a:spLocks noGrp="1"/>
          </p:cNvSpPr>
          <p:nvPr>
            <p:ph type="sldNum" sz="quarter" idx="12"/>
          </p:nvPr>
        </p:nvSpPr>
        <p:spPr/>
        <p:txBody>
          <a:bodyPr/>
          <a:lstStyle/>
          <a:p>
            <a:fld id="{56BFEF07-6981-4466-BD60-B51D6CB75A3F}" type="slidenum">
              <a:rPr lang="zh-CN" altLang="en-US" smtClean="0"/>
              <a:t>‹#›</a:t>
            </a:fld>
            <a:endParaRPr lang="zh-CN" altLang="en-US"/>
          </a:p>
        </p:txBody>
      </p:sp>
    </p:spTree>
    <p:extLst>
      <p:ext uri="{BB962C8B-B14F-4D97-AF65-F5344CB8AC3E}">
        <p14:creationId xmlns:p14="http://schemas.microsoft.com/office/powerpoint/2010/main" val="1621753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3056F73-B933-8222-C70A-118467F0463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85C85F4-386B-0433-4C7B-14CDDA7ABF8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2DAB43C-F312-17C6-8A7F-32FC2C3A03EC}"/>
              </a:ext>
            </a:extLst>
          </p:cNvPr>
          <p:cNvSpPr>
            <a:spLocks noGrp="1"/>
          </p:cNvSpPr>
          <p:nvPr>
            <p:ph type="dt" sz="half" idx="10"/>
          </p:nvPr>
        </p:nvSpPr>
        <p:spPr/>
        <p:txBody>
          <a:bodyPr/>
          <a:lstStyle/>
          <a:p>
            <a:fld id="{BE0FC8AF-EC65-472C-8ECB-3CE1396D8CE1}" type="datetimeFigureOut">
              <a:rPr lang="zh-CN" altLang="en-US" smtClean="0"/>
              <a:t>2023/10/26</a:t>
            </a:fld>
            <a:endParaRPr lang="zh-CN" altLang="en-US"/>
          </a:p>
        </p:txBody>
      </p:sp>
      <p:sp>
        <p:nvSpPr>
          <p:cNvPr id="5" name="页脚占位符 4">
            <a:extLst>
              <a:ext uri="{FF2B5EF4-FFF2-40B4-BE49-F238E27FC236}">
                <a16:creationId xmlns:a16="http://schemas.microsoft.com/office/drawing/2014/main" id="{77C52E31-C5C8-013A-39BD-B6708E7552F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B647F4C-998D-D817-B5A6-CCC5176CF023}"/>
              </a:ext>
            </a:extLst>
          </p:cNvPr>
          <p:cNvSpPr>
            <a:spLocks noGrp="1"/>
          </p:cNvSpPr>
          <p:nvPr>
            <p:ph type="sldNum" sz="quarter" idx="12"/>
          </p:nvPr>
        </p:nvSpPr>
        <p:spPr/>
        <p:txBody>
          <a:bodyPr/>
          <a:lstStyle/>
          <a:p>
            <a:fld id="{56BFEF07-6981-4466-BD60-B51D6CB75A3F}" type="slidenum">
              <a:rPr lang="zh-CN" altLang="en-US" smtClean="0"/>
              <a:t>‹#›</a:t>
            </a:fld>
            <a:endParaRPr lang="zh-CN" altLang="en-US"/>
          </a:p>
        </p:txBody>
      </p:sp>
    </p:spTree>
    <p:extLst>
      <p:ext uri="{BB962C8B-B14F-4D97-AF65-F5344CB8AC3E}">
        <p14:creationId xmlns:p14="http://schemas.microsoft.com/office/powerpoint/2010/main" val="148405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0C4D96-204F-A0FD-FC72-8E5AFE9A0EB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F221038-077C-EAB3-465A-9BF19E030C1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9CD6E6C-3503-CEA7-6ADE-F1473ACD30E5}"/>
              </a:ext>
            </a:extLst>
          </p:cNvPr>
          <p:cNvSpPr>
            <a:spLocks noGrp="1"/>
          </p:cNvSpPr>
          <p:nvPr>
            <p:ph type="dt" sz="half" idx="10"/>
          </p:nvPr>
        </p:nvSpPr>
        <p:spPr/>
        <p:txBody>
          <a:bodyPr/>
          <a:lstStyle/>
          <a:p>
            <a:fld id="{BE0FC8AF-EC65-472C-8ECB-3CE1396D8CE1}" type="datetimeFigureOut">
              <a:rPr lang="zh-CN" altLang="en-US" smtClean="0"/>
              <a:t>2023/10/26</a:t>
            </a:fld>
            <a:endParaRPr lang="zh-CN" altLang="en-US"/>
          </a:p>
        </p:txBody>
      </p:sp>
      <p:sp>
        <p:nvSpPr>
          <p:cNvPr id="5" name="页脚占位符 4">
            <a:extLst>
              <a:ext uri="{FF2B5EF4-FFF2-40B4-BE49-F238E27FC236}">
                <a16:creationId xmlns:a16="http://schemas.microsoft.com/office/drawing/2014/main" id="{DF40637F-BBA0-FE1C-20E1-494ACAA2F60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070B284-12A5-04EA-9272-E680DA8C36AA}"/>
              </a:ext>
            </a:extLst>
          </p:cNvPr>
          <p:cNvSpPr>
            <a:spLocks noGrp="1"/>
          </p:cNvSpPr>
          <p:nvPr>
            <p:ph type="sldNum" sz="quarter" idx="12"/>
          </p:nvPr>
        </p:nvSpPr>
        <p:spPr/>
        <p:txBody>
          <a:bodyPr/>
          <a:lstStyle/>
          <a:p>
            <a:fld id="{56BFEF07-6981-4466-BD60-B51D6CB75A3F}" type="slidenum">
              <a:rPr lang="zh-CN" altLang="en-US" smtClean="0"/>
              <a:t>‹#›</a:t>
            </a:fld>
            <a:endParaRPr lang="zh-CN" altLang="en-US"/>
          </a:p>
        </p:txBody>
      </p:sp>
    </p:spTree>
    <p:extLst>
      <p:ext uri="{BB962C8B-B14F-4D97-AF65-F5344CB8AC3E}">
        <p14:creationId xmlns:p14="http://schemas.microsoft.com/office/powerpoint/2010/main" val="1263268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639718-A9E4-29C7-5123-9BBB0C83394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F276159-E2BE-0C40-1B56-C88108E30F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4D5648D-D275-E47A-3C09-B2545C2674B3}"/>
              </a:ext>
            </a:extLst>
          </p:cNvPr>
          <p:cNvSpPr>
            <a:spLocks noGrp="1"/>
          </p:cNvSpPr>
          <p:nvPr>
            <p:ph type="dt" sz="half" idx="10"/>
          </p:nvPr>
        </p:nvSpPr>
        <p:spPr/>
        <p:txBody>
          <a:bodyPr/>
          <a:lstStyle/>
          <a:p>
            <a:fld id="{BE0FC8AF-EC65-472C-8ECB-3CE1396D8CE1}" type="datetimeFigureOut">
              <a:rPr lang="zh-CN" altLang="en-US" smtClean="0"/>
              <a:t>2023/10/26</a:t>
            </a:fld>
            <a:endParaRPr lang="zh-CN" altLang="en-US"/>
          </a:p>
        </p:txBody>
      </p:sp>
      <p:sp>
        <p:nvSpPr>
          <p:cNvPr id="5" name="页脚占位符 4">
            <a:extLst>
              <a:ext uri="{FF2B5EF4-FFF2-40B4-BE49-F238E27FC236}">
                <a16:creationId xmlns:a16="http://schemas.microsoft.com/office/drawing/2014/main" id="{2602476A-0BAC-73A0-6F78-E5102FCA76F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D6D3546-812F-E127-97F1-AE18B0C4DED4}"/>
              </a:ext>
            </a:extLst>
          </p:cNvPr>
          <p:cNvSpPr>
            <a:spLocks noGrp="1"/>
          </p:cNvSpPr>
          <p:nvPr>
            <p:ph type="sldNum" sz="quarter" idx="12"/>
          </p:nvPr>
        </p:nvSpPr>
        <p:spPr/>
        <p:txBody>
          <a:bodyPr/>
          <a:lstStyle/>
          <a:p>
            <a:fld id="{56BFEF07-6981-4466-BD60-B51D6CB75A3F}" type="slidenum">
              <a:rPr lang="zh-CN" altLang="en-US" smtClean="0"/>
              <a:t>‹#›</a:t>
            </a:fld>
            <a:endParaRPr lang="zh-CN" altLang="en-US"/>
          </a:p>
        </p:txBody>
      </p:sp>
    </p:spTree>
    <p:extLst>
      <p:ext uri="{BB962C8B-B14F-4D97-AF65-F5344CB8AC3E}">
        <p14:creationId xmlns:p14="http://schemas.microsoft.com/office/powerpoint/2010/main" val="3289920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BA0434-34E3-6143-A70E-A612F3F8AED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9BC0C02-5C25-E956-7F08-FF504630A40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91A4DE5-70DF-84B7-862C-FDF40BB860A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452C4D8-3AEF-C763-F82B-7EB44518F705}"/>
              </a:ext>
            </a:extLst>
          </p:cNvPr>
          <p:cNvSpPr>
            <a:spLocks noGrp="1"/>
          </p:cNvSpPr>
          <p:nvPr>
            <p:ph type="dt" sz="half" idx="10"/>
          </p:nvPr>
        </p:nvSpPr>
        <p:spPr/>
        <p:txBody>
          <a:bodyPr/>
          <a:lstStyle/>
          <a:p>
            <a:fld id="{BE0FC8AF-EC65-472C-8ECB-3CE1396D8CE1}" type="datetimeFigureOut">
              <a:rPr lang="zh-CN" altLang="en-US" smtClean="0"/>
              <a:t>2023/10/26</a:t>
            </a:fld>
            <a:endParaRPr lang="zh-CN" altLang="en-US"/>
          </a:p>
        </p:txBody>
      </p:sp>
      <p:sp>
        <p:nvSpPr>
          <p:cNvPr id="6" name="页脚占位符 5">
            <a:extLst>
              <a:ext uri="{FF2B5EF4-FFF2-40B4-BE49-F238E27FC236}">
                <a16:creationId xmlns:a16="http://schemas.microsoft.com/office/drawing/2014/main" id="{9943DE30-D700-92C8-2171-7C30133BAC5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BC5E72B-C217-B12A-859F-FF37FE3EF242}"/>
              </a:ext>
            </a:extLst>
          </p:cNvPr>
          <p:cNvSpPr>
            <a:spLocks noGrp="1"/>
          </p:cNvSpPr>
          <p:nvPr>
            <p:ph type="sldNum" sz="quarter" idx="12"/>
          </p:nvPr>
        </p:nvSpPr>
        <p:spPr/>
        <p:txBody>
          <a:bodyPr/>
          <a:lstStyle/>
          <a:p>
            <a:fld id="{56BFEF07-6981-4466-BD60-B51D6CB75A3F}" type="slidenum">
              <a:rPr lang="zh-CN" altLang="en-US" smtClean="0"/>
              <a:t>‹#›</a:t>
            </a:fld>
            <a:endParaRPr lang="zh-CN" altLang="en-US"/>
          </a:p>
        </p:txBody>
      </p:sp>
    </p:spTree>
    <p:extLst>
      <p:ext uri="{BB962C8B-B14F-4D97-AF65-F5344CB8AC3E}">
        <p14:creationId xmlns:p14="http://schemas.microsoft.com/office/powerpoint/2010/main" val="3149936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29A7C2-A59A-79E7-69B0-6DA027398B7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724F961-5C65-8A84-3B6A-27518309BD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608ADFA-2A24-D967-7BB9-7087CFB4194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69DDE94-122C-C6FF-C4D9-7B35EBC350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F4457AF-485D-1E7B-21FF-CA4DA1BEA11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CB44ED0-F484-795B-A73E-C06885F30B20}"/>
              </a:ext>
            </a:extLst>
          </p:cNvPr>
          <p:cNvSpPr>
            <a:spLocks noGrp="1"/>
          </p:cNvSpPr>
          <p:nvPr>
            <p:ph type="dt" sz="half" idx="10"/>
          </p:nvPr>
        </p:nvSpPr>
        <p:spPr/>
        <p:txBody>
          <a:bodyPr/>
          <a:lstStyle/>
          <a:p>
            <a:fld id="{BE0FC8AF-EC65-472C-8ECB-3CE1396D8CE1}" type="datetimeFigureOut">
              <a:rPr lang="zh-CN" altLang="en-US" smtClean="0"/>
              <a:t>2023/10/26</a:t>
            </a:fld>
            <a:endParaRPr lang="zh-CN" altLang="en-US"/>
          </a:p>
        </p:txBody>
      </p:sp>
      <p:sp>
        <p:nvSpPr>
          <p:cNvPr id="8" name="页脚占位符 7">
            <a:extLst>
              <a:ext uri="{FF2B5EF4-FFF2-40B4-BE49-F238E27FC236}">
                <a16:creationId xmlns:a16="http://schemas.microsoft.com/office/drawing/2014/main" id="{15B5D1E5-DC1D-452E-5D30-187F4CF0EEA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F9D99D7-D31E-CF00-04F9-2EE4ED32B8DC}"/>
              </a:ext>
            </a:extLst>
          </p:cNvPr>
          <p:cNvSpPr>
            <a:spLocks noGrp="1"/>
          </p:cNvSpPr>
          <p:nvPr>
            <p:ph type="sldNum" sz="quarter" idx="12"/>
          </p:nvPr>
        </p:nvSpPr>
        <p:spPr/>
        <p:txBody>
          <a:bodyPr/>
          <a:lstStyle/>
          <a:p>
            <a:fld id="{56BFEF07-6981-4466-BD60-B51D6CB75A3F}" type="slidenum">
              <a:rPr lang="zh-CN" altLang="en-US" smtClean="0"/>
              <a:t>‹#›</a:t>
            </a:fld>
            <a:endParaRPr lang="zh-CN" altLang="en-US"/>
          </a:p>
        </p:txBody>
      </p:sp>
    </p:spTree>
    <p:extLst>
      <p:ext uri="{BB962C8B-B14F-4D97-AF65-F5344CB8AC3E}">
        <p14:creationId xmlns:p14="http://schemas.microsoft.com/office/powerpoint/2010/main" val="3117458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5FA55B-C109-CA54-1785-DCCC1F905A8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38205A3-E7D9-7C9F-1A2E-E98D5FD65BA1}"/>
              </a:ext>
            </a:extLst>
          </p:cNvPr>
          <p:cNvSpPr>
            <a:spLocks noGrp="1"/>
          </p:cNvSpPr>
          <p:nvPr>
            <p:ph type="dt" sz="half" idx="10"/>
          </p:nvPr>
        </p:nvSpPr>
        <p:spPr/>
        <p:txBody>
          <a:bodyPr/>
          <a:lstStyle/>
          <a:p>
            <a:fld id="{BE0FC8AF-EC65-472C-8ECB-3CE1396D8CE1}" type="datetimeFigureOut">
              <a:rPr lang="zh-CN" altLang="en-US" smtClean="0"/>
              <a:t>2023/10/26</a:t>
            </a:fld>
            <a:endParaRPr lang="zh-CN" altLang="en-US"/>
          </a:p>
        </p:txBody>
      </p:sp>
      <p:sp>
        <p:nvSpPr>
          <p:cNvPr id="4" name="页脚占位符 3">
            <a:extLst>
              <a:ext uri="{FF2B5EF4-FFF2-40B4-BE49-F238E27FC236}">
                <a16:creationId xmlns:a16="http://schemas.microsoft.com/office/drawing/2014/main" id="{ADE7775D-AA23-FD44-B44A-88E8770AC5F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15B9CD0-939C-55D0-6C0A-BB6AB75B016A}"/>
              </a:ext>
            </a:extLst>
          </p:cNvPr>
          <p:cNvSpPr>
            <a:spLocks noGrp="1"/>
          </p:cNvSpPr>
          <p:nvPr>
            <p:ph type="sldNum" sz="quarter" idx="12"/>
          </p:nvPr>
        </p:nvSpPr>
        <p:spPr/>
        <p:txBody>
          <a:bodyPr/>
          <a:lstStyle/>
          <a:p>
            <a:fld id="{56BFEF07-6981-4466-BD60-B51D6CB75A3F}" type="slidenum">
              <a:rPr lang="zh-CN" altLang="en-US" smtClean="0"/>
              <a:t>‹#›</a:t>
            </a:fld>
            <a:endParaRPr lang="zh-CN" altLang="en-US"/>
          </a:p>
        </p:txBody>
      </p:sp>
    </p:spTree>
    <p:extLst>
      <p:ext uri="{BB962C8B-B14F-4D97-AF65-F5344CB8AC3E}">
        <p14:creationId xmlns:p14="http://schemas.microsoft.com/office/powerpoint/2010/main" val="3431302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734F176-6F73-A76E-70D3-DD1BF4FF83EF}"/>
              </a:ext>
            </a:extLst>
          </p:cNvPr>
          <p:cNvSpPr>
            <a:spLocks noGrp="1"/>
          </p:cNvSpPr>
          <p:nvPr>
            <p:ph type="dt" sz="half" idx="10"/>
          </p:nvPr>
        </p:nvSpPr>
        <p:spPr/>
        <p:txBody>
          <a:bodyPr/>
          <a:lstStyle/>
          <a:p>
            <a:fld id="{BE0FC8AF-EC65-472C-8ECB-3CE1396D8CE1}" type="datetimeFigureOut">
              <a:rPr lang="zh-CN" altLang="en-US" smtClean="0"/>
              <a:t>2023/10/26</a:t>
            </a:fld>
            <a:endParaRPr lang="zh-CN" altLang="en-US"/>
          </a:p>
        </p:txBody>
      </p:sp>
      <p:sp>
        <p:nvSpPr>
          <p:cNvPr id="3" name="页脚占位符 2">
            <a:extLst>
              <a:ext uri="{FF2B5EF4-FFF2-40B4-BE49-F238E27FC236}">
                <a16:creationId xmlns:a16="http://schemas.microsoft.com/office/drawing/2014/main" id="{318B0BBC-F89F-18A5-E835-8BC57C17AA1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12BFF94-17DC-C6AB-F45F-FA1A5DF383A0}"/>
              </a:ext>
            </a:extLst>
          </p:cNvPr>
          <p:cNvSpPr>
            <a:spLocks noGrp="1"/>
          </p:cNvSpPr>
          <p:nvPr>
            <p:ph type="sldNum" sz="quarter" idx="12"/>
          </p:nvPr>
        </p:nvSpPr>
        <p:spPr/>
        <p:txBody>
          <a:bodyPr/>
          <a:lstStyle/>
          <a:p>
            <a:fld id="{56BFEF07-6981-4466-BD60-B51D6CB75A3F}" type="slidenum">
              <a:rPr lang="zh-CN" altLang="en-US" smtClean="0"/>
              <a:t>‹#›</a:t>
            </a:fld>
            <a:endParaRPr lang="zh-CN" altLang="en-US"/>
          </a:p>
        </p:txBody>
      </p:sp>
    </p:spTree>
    <p:extLst>
      <p:ext uri="{BB962C8B-B14F-4D97-AF65-F5344CB8AC3E}">
        <p14:creationId xmlns:p14="http://schemas.microsoft.com/office/powerpoint/2010/main" val="216179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76CCED-39E0-9B87-75B4-701923CC4C6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ADDFE40-A74D-C01B-B9A5-D37B23C823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DBE5EA0-21AE-FE62-76CC-2A19FF1DC0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C61823D-80D5-31FD-0B35-255258D7B9E2}"/>
              </a:ext>
            </a:extLst>
          </p:cNvPr>
          <p:cNvSpPr>
            <a:spLocks noGrp="1"/>
          </p:cNvSpPr>
          <p:nvPr>
            <p:ph type="dt" sz="half" idx="10"/>
          </p:nvPr>
        </p:nvSpPr>
        <p:spPr/>
        <p:txBody>
          <a:bodyPr/>
          <a:lstStyle/>
          <a:p>
            <a:fld id="{BE0FC8AF-EC65-472C-8ECB-3CE1396D8CE1}" type="datetimeFigureOut">
              <a:rPr lang="zh-CN" altLang="en-US" smtClean="0"/>
              <a:t>2023/10/26</a:t>
            </a:fld>
            <a:endParaRPr lang="zh-CN" altLang="en-US"/>
          </a:p>
        </p:txBody>
      </p:sp>
      <p:sp>
        <p:nvSpPr>
          <p:cNvPr id="6" name="页脚占位符 5">
            <a:extLst>
              <a:ext uri="{FF2B5EF4-FFF2-40B4-BE49-F238E27FC236}">
                <a16:creationId xmlns:a16="http://schemas.microsoft.com/office/drawing/2014/main" id="{71200173-DE92-785C-3131-3E40BFA452E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16B5895-6210-F2B7-77D5-C5972A10EE67}"/>
              </a:ext>
            </a:extLst>
          </p:cNvPr>
          <p:cNvSpPr>
            <a:spLocks noGrp="1"/>
          </p:cNvSpPr>
          <p:nvPr>
            <p:ph type="sldNum" sz="quarter" idx="12"/>
          </p:nvPr>
        </p:nvSpPr>
        <p:spPr/>
        <p:txBody>
          <a:bodyPr/>
          <a:lstStyle/>
          <a:p>
            <a:fld id="{56BFEF07-6981-4466-BD60-B51D6CB75A3F}" type="slidenum">
              <a:rPr lang="zh-CN" altLang="en-US" smtClean="0"/>
              <a:t>‹#›</a:t>
            </a:fld>
            <a:endParaRPr lang="zh-CN" altLang="en-US"/>
          </a:p>
        </p:txBody>
      </p:sp>
    </p:spTree>
    <p:extLst>
      <p:ext uri="{BB962C8B-B14F-4D97-AF65-F5344CB8AC3E}">
        <p14:creationId xmlns:p14="http://schemas.microsoft.com/office/powerpoint/2010/main" val="1058443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544240-C701-A77E-08A1-820EB4025D4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E73BC1B-3D96-53FA-BCEC-37E224B610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1EF7D87-1865-867A-A7BA-0EC9325429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A7CC7A8-DA69-A02A-DF3D-8A72D8C4AD86}"/>
              </a:ext>
            </a:extLst>
          </p:cNvPr>
          <p:cNvSpPr>
            <a:spLocks noGrp="1"/>
          </p:cNvSpPr>
          <p:nvPr>
            <p:ph type="dt" sz="half" idx="10"/>
          </p:nvPr>
        </p:nvSpPr>
        <p:spPr/>
        <p:txBody>
          <a:bodyPr/>
          <a:lstStyle/>
          <a:p>
            <a:fld id="{BE0FC8AF-EC65-472C-8ECB-3CE1396D8CE1}" type="datetimeFigureOut">
              <a:rPr lang="zh-CN" altLang="en-US" smtClean="0"/>
              <a:t>2023/10/26</a:t>
            </a:fld>
            <a:endParaRPr lang="zh-CN" altLang="en-US"/>
          </a:p>
        </p:txBody>
      </p:sp>
      <p:sp>
        <p:nvSpPr>
          <p:cNvPr id="6" name="页脚占位符 5">
            <a:extLst>
              <a:ext uri="{FF2B5EF4-FFF2-40B4-BE49-F238E27FC236}">
                <a16:creationId xmlns:a16="http://schemas.microsoft.com/office/drawing/2014/main" id="{E3437AD5-DF01-81FA-8BD6-EC8B0D9CE16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387CB45-A687-7823-8645-9E03D7106E46}"/>
              </a:ext>
            </a:extLst>
          </p:cNvPr>
          <p:cNvSpPr>
            <a:spLocks noGrp="1"/>
          </p:cNvSpPr>
          <p:nvPr>
            <p:ph type="sldNum" sz="quarter" idx="12"/>
          </p:nvPr>
        </p:nvSpPr>
        <p:spPr/>
        <p:txBody>
          <a:bodyPr/>
          <a:lstStyle/>
          <a:p>
            <a:fld id="{56BFEF07-6981-4466-BD60-B51D6CB75A3F}" type="slidenum">
              <a:rPr lang="zh-CN" altLang="en-US" smtClean="0"/>
              <a:t>‹#›</a:t>
            </a:fld>
            <a:endParaRPr lang="zh-CN" altLang="en-US"/>
          </a:p>
        </p:txBody>
      </p:sp>
    </p:spTree>
    <p:extLst>
      <p:ext uri="{BB962C8B-B14F-4D97-AF65-F5344CB8AC3E}">
        <p14:creationId xmlns:p14="http://schemas.microsoft.com/office/powerpoint/2010/main" val="3807079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AB6BFEA-D53B-58BB-5457-B26E45689E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3F816F7-8E56-6ED6-9EF4-68E27396EE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2417AC7-37E2-40C3-41C6-0F6C8E577E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0FC8AF-EC65-472C-8ECB-3CE1396D8CE1}" type="datetimeFigureOut">
              <a:rPr lang="zh-CN" altLang="en-US" smtClean="0"/>
              <a:t>2023/10/26</a:t>
            </a:fld>
            <a:endParaRPr lang="zh-CN" altLang="en-US"/>
          </a:p>
        </p:txBody>
      </p:sp>
      <p:sp>
        <p:nvSpPr>
          <p:cNvPr id="5" name="页脚占位符 4">
            <a:extLst>
              <a:ext uri="{FF2B5EF4-FFF2-40B4-BE49-F238E27FC236}">
                <a16:creationId xmlns:a16="http://schemas.microsoft.com/office/drawing/2014/main" id="{5BFAD635-10C8-F409-CBD0-740D35847F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F376832-1191-ABB0-BE4C-6676D4DF81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BFEF07-6981-4466-BD60-B51D6CB75A3F}" type="slidenum">
              <a:rPr lang="zh-CN" altLang="en-US" smtClean="0"/>
              <a:t>‹#›</a:t>
            </a:fld>
            <a:endParaRPr lang="zh-CN" altLang="en-US"/>
          </a:p>
        </p:txBody>
      </p:sp>
    </p:spTree>
    <p:extLst>
      <p:ext uri="{BB962C8B-B14F-4D97-AF65-F5344CB8AC3E}">
        <p14:creationId xmlns:p14="http://schemas.microsoft.com/office/powerpoint/2010/main" val="31126716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BEB26AE0-996B-3E39-D208-9BCDEB6F08F4}"/>
              </a:ext>
            </a:extLst>
          </p:cNvPr>
          <p:cNvSpPr>
            <a:spLocks noGrp="1"/>
          </p:cNvSpPr>
          <p:nvPr>
            <p:ph type="ctrTitle"/>
          </p:nvPr>
        </p:nvSpPr>
        <p:spPr>
          <a:xfrm>
            <a:off x="1186823" y="629707"/>
            <a:ext cx="9795638" cy="530708"/>
          </a:xfrm>
        </p:spPr>
        <p:txBody>
          <a:bodyPr>
            <a:normAutofit/>
          </a:bodyPr>
          <a:lstStyle/>
          <a:p>
            <a:r>
              <a:rPr lang="en-GB" altLang="zh-CN" sz="2400" b="1" dirty="0">
                <a:effectLst/>
                <a:latin typeface="+mn-lt"/>
                <a:ea typeface="等线" panose="02010600030101010101" pitchFamily="2" charset="-122"/>
              </a:rPr>
              <a:t>Diode Clamped Converter for Vehicle AC Machine Drive</a:t>
            </a:r>
            <a:endParaRPr lang="zh-CN" altLang="zh-CN" sz="2400" b="1" dirty="0">
              <a:effectLst/>
              <a:latin typeface="+mn-lt"/>
              <a:ea typeface="等线" panose="02010600030101010101" pitchFamily="2" charset="-122"/>
            </a:endParaRPr>
          </a:p>
        </p:txBody>
      </p:sp>
      <p:sp>
        <p:nvSpPr>
          <p:cNvPr id="3" name="副标题 2">
            <a:extLst>
              <a:ext uri="{FF2B5EF4-FFF2-40B4-BE49-F238E27FC236}">
                <a16:creationId xmlns:a16="http://schemas.microsoft.com/office/drawing/2014/main" id="{6360A9D4-CA28-E775-334B-CEA085DC742A}"/>
              </a:ext>
            </a:extLst>
          </p:cNvPr>
          <p:cNvSpPr>
            <a:spLocks noGrp="1"/>
          </p:cNvSpPr>
          <p:nvPr>
            <p:ph type="subTitle" idx="1"/>
          </p:nvPr>
        </p:nvSpPr>
        <p:spPr>
          <a:xfrm>
            <a:off x="4434130" y="1281850"/>
            <a:ext cx="3128013" cy="362831"/>
          </a:xfrm>
        </p:spPr>
        <p:txBody>
          <a:bodyPr>
            <a:normAutofit/>
          </a:bodyPr>
          <a:lstStyle/>
          <a:p>
            <a:r>
              <a:rPr lang="en-US" altLang="zh-CN" sz="1800" dirty="0"/>
              <a:t>Pengyuan Shu (20321149)</a:t>
            </a:r>
            <a:endParaRPr lang="zh-CN" altLang="en-US" sz="1800" dirty="0"/>
          </a:p>
        </p:txBody>
      </p:sp>
      <p:pic>
        <p:nvPicPr>
          <p:cNvPr id="5" name="图片 4" descr="图示&#10;&#10;描述已自动生成">
            <a:extLst>
              <a:ext uri="{FF2B5EF4-FFF2-40B4-BE49-F238E27FC236}">
                <a16:creationId xmlns:a16="http://schemas.microsoft.com/office/drawing/2014/main" id="{02B93A20-B1F7-B83F-958D-17375675C7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999" y="2343481"/>
            <a:ext cx="5947148" cy="3151987"/>
          </a:xfrm>
          <a:prstGeom prst="rect">
            <a:avLst/>
          </a:prstGeom>
        </p:spPr>
      </p:pic>
      <p:pic>
        <p:nvPicPr>
          <p:cNvPr id="7" name="图片 6" descr="图示, 示意图&#10;&#10;描述已自动生成">
            <a:extLst>
              <a:ext uri="{FF2B5EF4-FFF2-40B4-BE49-F238E27FC236}">
                <a16:creationId xmlns:a16="http://schemas.microsoft.com/office/drawing/2014/main" id="{36721B9B-0E6D-83A7-587A-7E8A66460E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5147" y="2343481"/>
            <a:ext cx="5828261" cy="2958283"/>
          </a:xfrm>
          <a:prstGeom prst="rect">
            <a:avLst/>
          </a:prstGeom>
        </p:spPr>
      </p:pic>
      <p:sp>
        <p:nvSpPr>
          <p:cNvPr id="10" name="文本框 9">
            <a:extLst>
              <a:ext uri="{FF2B5EF4-FFF2-40B4-BE49-F238E27FC236}">
                <a16:creationId xmlns:a16="http://schemas.microsoft.com/office/drawing/2014/main" id="{55969902-D291-2F31-3F42-DF6A324324A5}"/>
              </a:ext>
            </a:extLst>
          </p:cNvPr>
          <p:cNvSpPr txBox="1"/>
          <p:nvPr/>
        </p:nvSpPr>
        <p:spPr>
          <a:xfrm>
            <a:off x="2192593" y="5685192"/>
            <a:ext cx="2054942" cy="369332"/>
          </a:xfrm>
          <a:prstGeom prst="rect">
            <a:avLst/>
          </a:prstGeom>
          <a:noFill/>
        </p:spPr>
        <p:txBody>
          <a:bodyPr wrap="square" rtlCol="0">
            <a:spAutoFit/>
          </a:bodyPr>
          <a:lstStyle/>
          <a:p>
            <a:r>
              <a:rPr lang="en-US" altLang="zh-CN" dirty="0"/>
              <a:t>Circuit Topology</a:t>
            </a:r>
            <a:endParaRPr lang="zh-CN" altLang="en-US" dirty="0"/>
          </a:p>
        </p:txBody>
      </p:sp>
      <p:sp>
        <p:nvSpPr>
          <p:cNvPr id="11" name="文本框 10">
            <a:extLst>
              <a:ext uri="{FF2B5EF4-FFF2-40B4-BE49-F238E27FC236}">
                <a16:creationId xmlns:a16="http://schemas.microsoft.com/office/drawing/2014/main" id="{93494C5F-92A7-509B-EFD6-5893510581C2}"/>
              </a:ext>
            </a:extLst>
          </p:cNvPr>
          <p:cNvSpPr txBox="1"/>
          <p:nvPr/>
        </p:nvSpPr>
        <p:spPr>
          <a:xfrm>
            <a:off x="8071806" y="5685192"/>
            <a:ext cx="2054942" cy="369332"/>
          </a:xfrm>
          <a:prstGeom prst="rect">
            <a:avLst/>
          </a:prstGeom>
          <a:noFill/>
        </p:spPr>
        <p:txBody>
          <a:bodyPr wrap="square" rtlCol="0">
            <a:spAutoFit/>
          </a:bodyPr>
          <a:lstStyle/>
          <a:p>
            <a:r>
              <a:rPr lang="en-US" altLang="zh-CN" dirty="0"/>
              <a:t>Control Diagram</a:t>
            </a:r>
            <a:endParaRPr lang="zh-CN" altLang="en-US" dirty="0"/>
          </a:p>
        </p:txBody>
      </p:sp>
    </p:spTree>
    <p:extLst>
      <p:ext uri="{BB962C8B-B14F-4D97-AF65-F5344CB8AC3E}">
        <p14:creationId xmlns:p14="http://schemas.microsoft.com/office/powerpoint/2010/main" val="119814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9F3A3C1-CFF6-0B63-BA99-B14EA13E4F5B}"/>
              </a:ext>
            </a:extLst>
          </p:cNvPr>
          <p:cNvSpPr txBox="1"/>
          <p:nvPr/>
        </p:nvSpPr>
        <p:spPr>
          <a:xfrm>
            <a:off x="619432" y="373626"/>
            <a:ext cx="4807974" cy="584775"/>
          </a:xfrm>
          <a:prstGeom prst="rect">
            <a:avLst/>
          </a:prstGeom>
          <a:noFill/>
        </p:spPr>
        <p:txBody>
          <a:bodyPr wrap="square" rtlCol="0">
            <a:spAutoFit/>
          </a:bodyPr>
          <a:lstStyle/>
          <a:p>
            <a:r>
              <a:rPr lang="en-US" altLang="zh-CN" sz="3200" b="1" i="0" dirty="0">
                <a:effectLst/>
              </a:rPr>
              <a:t>Methods and Approach</a:t>
            </a:r>
            <a:endParaRPr lang="zh-CN" altLang="en-US" sz="3200" b="1" dirty="0"/>
          </a:p>
        </p:txBody>
      </p:sp>
      <p:graphicFrame>
        <p:nvGraphicFramePr>
          <p:cNvPr id="3" name="表格 2">
            <a:extLst>
              <a:ext uri="{FF2B5EF4-FFF2-40B4-BE49-F238E27FC236}">
                <a16:creationId xmlns:a16="http://schemas.microsoft.com/office/drawing/2014/main" id="{EBD7B483-DA43-0ACA-7F69-E8A803522944}"/>
              </a:ext>
            </a:extLst>
          </p:cNvPr>
          <p:cNvGraphicFramePr>
            <a:graphicFrameLocks noGrp="1"/>
          </p:cNvGraphicFramePr>
          <p:nvPr>
            <p:extLst>
              <p:ext uri="{D42A27DB-BD31-4B8C-83A1-F6EECF244321}">
                <p14:modId xmlns:p14="http://schemas.microsoft.com/office/powerpoint/2010/main" val="2105217160"/>
              </p:ext>
            </p:extLst>
          </p:nvPr>
        </p:nvGraphicFramePr>
        <p:xfrm>
          <a:off x="496529" y="1084568"/>
          <a:ext cx="11198942" cy="5365149"/>
        </p:xfrm>
        <a:graphic>
          <a:graphicData uri="http://schemas.openxmlformats.org/drawingml/2006/table">
            <a:tbl>
              <a:tblPr firstRow="1" firstCol="1" bandRow="1">
                <a:tableStyleId>{5C22544A-7EE6-4342-B048-85BDC9FD1C3A}</a:tableStyleId>
              </a:tblPr>
              <a:tblGrid>
                <a:gridCol w="717755">
                  <a:extLst>
                    <a:ext uri="{9D8B030D-6E8A-4147-A177-3AD203B41FA5}">
                      <a16:colId xmlns:a16="http://schemas.microsoft.com/office/drawing/2014/main" val="3332200632"/>
                    </a:ext>
                  </a:extLst>
                </a:gridCol>
                <a:gridCol w="6856702">
                  <a:extLst>
                    <a:ext uri="{9D8B030D-6E8A-4147-A177-3AD203B41FA5}">
                      <a16:colId xmlns:a16="http://schemas.microsoft.com/office/drawing/2014/main" val="1542873567"/>
                    </a:ext>
                  </a:extLst>
                </a:gridCol>
                <a:gridCol w="3624485">
                  <a:extLst>
                    <a:ext uri="{9D8B030D-6E8A-4147-A177-3AD203B41FA5}">
                      <a16:colId xmlns:a16="http://schemas.microsoft.com/office/drawing/2014/main" val="105082854"/>
                    </a:ext>
                  </a:extLst>
                </a:gridCol>
              </a:tblGrid>
              <a:tr h="111824">
                <a:tc>
                  <a:txBody>
                    <a:bodyPr/>
                    <a:lstStyle/>
                    <a:p>
                      <a:r>
                        <a:rPr lang="en-GB" sz="1200">
                          <a:solidFill>
                            <a:schemeClr val="tx1"/>
                          </a:solidFill>
                          <a:effectLst/>
                          <a:latin typeface="+mn-lt"/>
                        </a:rPr>
                        <a:t>No.</a:t>
                      </a:r>
                      <a:endParaRPr lang="zh-CN" sz="1200">
                        <a:solidFill>
                          <a:schemeClr val="tx1"/>
                        </a:solidFill>
                        <a:effectLst/>
                        <a:latin typeface="+mn-lt"/>
                        <a:ea typeface="等线" panose="02010600030101010101" pitchFamily="2" charset="-122"/>
                      </a:endParaRPr>
                    </a:p>
                  </a:txBody>
                  <a:tcPr marL="33256" marR="33256" marT="0" marB="0" anchor="ctr">
                    <a:solidFill>
                      <a:schemeClr val="accent3">
                        <a:lumMod val="20000"/>
                        <a:lumOff val="80000"/>
                      </a:schemeClr>
                    </a:solidFill>
                  </a:tcPr>
                </a:tc>
                <a:tc>
                  <a:txBody>
                    <a:bodyPr/>
                    <a:lstStyle/>
                    <a:p>
                      <a:r>
                        <a:rPr lang="en-GB" sz="1200" dirty="0">
                          <a:solidFill>
                            <a:schemeClr val="tx1"/>
                          </a:solidFill>
                          <a:effectLst/>
                          <a:latin typeface="+mn-lt"/>
                        </a:rPr>
                        <a:t>Goals and Processes</a:t>
                      </a:r>
                      <a:endParaRPr lang="zh-CN" sz="1200" dirty="0">
                        <a:solidFill>
                          <a:schemeClr val="tx1"/>
                        </a:solidFill>
                        <a:effectLst/>
                        <a:latin typeface="+mn-lt"/>
                        <a:ea typeface="等线" panose="02010600030101010101" pitchFamily="2" charset="-122"/>
                      </a:endParaRPr>
                    </a:p>
                  </a:txBody>
                  <a:tcPr marL="33256" marR="33256" marT="0" marB="0" anchor="ctr">
                    <a:solidFill>
                      <a:schemeClr val="accent3">
                        <a:lumMod val="20000"/>
                        <a:lumOff val="80000"/>
                      </a:schemeClr>
                    </a:solidFill>
                  </a:tcPr>
                </a:tc>
                <a:tc>
                  <a:txBody>
                    <a:bodyPr/>
                    <a:lstStyle/>
                    <a:p>
                      <a:r>
                        <a:rPr lang="en-GB" sz="1200" dirty="0">
                          <a:solidFill>
                            <a:schemeClr val="tx1"/>
                          </a:solidFill>
                          <a:effectLst/>
                          <a:latin typeface="+mn-lt"/>
                        </a:rPr>
                        <a:t>Challenges</a:t>
                      </a:r>
                      <a:endParaRPr lang="zh-CN" sz="1200" dirty="0">
                        <a:solidFill>
                          <a:schemeClr val="tx1"/>
                        </a:solidFill>
                        <a:effectLst/>
                        <a:latin typeface="+mn-lt"/>
                        <a:ea typeface="等线" panose="02010600030101010101" pitchFamily="2" charset="-122"/>
                      </a:endParaRPr>
                    </a:p>
                  </a:txBody>
                  <a:tcPr marL="33256" marR="33256" marT="0" marB="0" anchor="ctr">
                    <a:solidFill>
                      <a:schemeClr val="accent3">
                        <a:lumMod val="20000"/>
                        <a:lumOff val="80000"/>
                      </a:schemeClr>
                    </a:solidFill>
                  </a:tcPr>
                </a:tc>
                <a:extLst>
                  <a:ext uri="{0D108BD9-81ED-4DB2-BD59-A6C34878D82A}">
                    <a16:rowId xmlns:a16="http://schemas.microsoft.com/office/drawing/2014/main" val="1886168858"/>
                  </a:ext>
                </a:extLst>
              </a:tr>
              <a:tr h="261418">
                <a:tc>
                  <a:txBody>
                    <a:bodyPr/>
                    <a:lstStyle/>
                    <a:p>
                      <a:pPr algn="ctr"/>
                      <a:r>
                        <a:rPr lang="en-GB" sz="1100" dirty="0">
                          <a:solidFill>
                            <a:schemeClr val="tx1"/>
                          </a:solidFill>
                          <a:effectLst/>
                          <a:latin typeface="+mn-lt"/>
                        </a:rPr>
                        <a:t>1</a:t>
                      </a:r>
                      <a:endParaRPr lang="zh-CN" sz="1200" dirty="0">
                        <a:solidFill>
                          <a:schemeClr val="tx1"/>
                        </a:solidFill>
                        <a:effectLst/>
                        <a:latin typeface="+mn-lt"/>
                        <a:ea typeface="等线" panose="02010600030101010101" pitchFamily="2" charset="-122"/>
                      </a:endParaRPr>
                    </a:p>
                  </a:txBody>
                  <a:tcPr marL="33256" marR="33256" marT="0" marB="0" anchor="ctr">
                    <a:solidFill>
                      <a:schemeClr val="accent3">
                        <a:lumMod val="20000"/>
                        <a:lumOff val="80000"/>
                      </a:schemeClr>
                    </a:solidFill>
                  </a:tcPr>
                </a:tc>
                <a:tc>
                  <a:txBody>
                    <a:bodyPr/>
                    <a:lstStyle/>
                    <a:p>
                      <a:r>
                        <a:rPr lang="en-GB" sz="1100" b="0">
                          <a:effectLst/>
                          <a:latin typeface="+mn-lt"/>
                        </a:rPr>
                        <a:t>Read related resources to get familiar with the diode clamped converters and PMSM drives.</a:t>
                      </a:r>
                      <a:endParaRPr lang="zh-CN" sz="1200" b="0">
                        <a:effectLst/>
                        <a:latin typeface="+mn-lt"/>
                        <a:ea typeface="等线" panose="02010600030101010101" pitchFamily="2" charset="-122"/>
                      </a:endParaRPr>
                    </a:p>
                  </a:txBody>
                  <a:tcPr marL="33256" marR="33256" marT="0" marB="0" anchor="ctr">
                    <a:solidFill>
                      <a:schemeClr val="accent3">
                        <a:lumMod val="20000"/>
                        <a:lumOff val="80000"/>
                      </a:schemeClr>
                    </a:solidFill>
                  </a:tcPr>
                </a:tc>
                <a:tc>
                  <a:txBody>
                    <a:bodyPr/>
                    <a:lstStyle/>
                    <a:p>
                      <a:r>
                        <a:rPr lang="en-GB" sz="1100" b="0">
                          <a:effectLst/>
                          <a:latin typeface="+mn-lt"/>
                        </a:rPr>
                        <a:t>NA</a:t>
                      </a:r>
                      <a:endParaRPr lang="zh-CN" sz="1200" b="0">
                        <a:effectLst/>
                        <a:latin typeface="+mn-lt"/>
                        <a:ea typeface="等线" panose="02010600030101010101" pitchFamily="2" charset="-122"/>
                      </a:endParaRPr>
                    </a:p>
                  </a:txBody>
                  <a:tcPr marL="33256" marR="33256" marT="0" marB="0" anchor="ctr">
                    <a:solidFill>
                      <a:schemeClr val="accent3">
                        <a:lumMod val="20000"/>
                        <a:lumOff val="80000"/>
                      </a:schemeClr>
                    </a:solidFill>
                  </a:tcPr>
                </a:tc>
                <a:extLst>
                  <a:ext uri="{0D108BD9-81ED-4DB2-BD59-A6C34878D82A}">
                    <a16:rowId xmlns:a16="http://schemas.microsoft.com/office/drawing/2014/main" val="2712404639"/>
                  </a:ext>
                </a:extLst>
              </a:tr>
              <a:tr h="667944">
                <a:tc>
                  <a:txBody>
                    <a:bodyPr/>
                    <a:lstStyle/>
                    <a:p>
                      <a:pPr algn="ctr"/>
                      <a:r>
                        <a:rPr lang="en-GB" sz="1100" dirty="0">
                          <a:solidFill>
                            <a:schemeClr val="tx1"/>
                          </a:solidFill>
                          <a:effectLst/>
                          <a:latin typeface="+mn-lt"/>
                        </a:rPr>
                        <a:t>2</a:t>
                      </a:r>
                      <a:endParaRPr lang="zh-CN" sz="1200" dirty="0">
                        <a:solidFill>
                          <a:schemeClr val="tx1"/>
                        </a:solidFill>
                        <a:effectLst/>
                        <a:latin typeface="+mn-lt"/>
                        <a:ea typeface="等线" panose="02010600030101010101" pitchFamily="2" charset="-122"/>
                      </a:endParaRPr>
                    </a:p>
                  </a:txBody>
                  <a:tcPr marL="33256" marR="33256" marT="0" marB="0" anchor="ctr">
                    <a:solidFill>
                      <a:schemeClr val="accent3">
                        <a:lumMod val="20000"/>
                        <a:lumOff val="80000"/>
                      </a:schemeClr>
                    </a:solidFill>
                  </a:tcPr>
                </a:tc>
                <a:tc>
                  <a:txBody>
                    <a:bodyPr/>
                    <a:lstStyle/>
                    <a:p>
                      <a:r>
                        <a:rPr lang="en-GB" sz="1100" b="1" dirty="0">
                          <a:effectLst/>
                          <a:latin typeface="+mn-lt"/>
                        </a:rPr>
                        <a:t>Select components </a:t>
                      </a:r>
                      <a:r>
                        <a:rPr lang="en-GB" sz="1100" b="0" dirty="0">
                          <a:effectLst/>
                          <a:latin typeface="+mn-lt"/>
                        </a:rPr>
                        <a:t>according to the requirements (manufacturers can be Mouser, RS, Farnell…). The process is basically applying filter to exclude most irrelevant options, and compare those roughly fitted, then choose and order the best fit one (cheap / low loss / high tolerant…).</a:t>
                      </a:r>
                      <a:endParaRPr lang="zh-CN" sz="1200" b="0" dirty="0">
                        <a:effectLst/>
                        <a:latin typeface="+mn-lt"/>
                        <a:ea typeface="等线" panose="02010600030101010101" pitchFamily="2" charset="-122"/>
                      </a:endParaRPr>
                    </a:p>
                  </a:txBody>
                  <a:tcPr marL="33256" marR="33256" marT="0" marB="0" anchor="ctr">
                    <a:solidFill>
                      <a:schemeClr val="accent3">
                        <a:lumMod val="20000"/>
                        <a:lumOff val="80000"/>
                      </a:schemeClr>
                    </a:solidFill>
                  </a:tcPr>
                </a:tc>
                <a:tc>
                  <a:txBody>
                    <a:bodyPr/>
                    <a:lstStyle/>
                    <a:p>
                      <a:r>
                        <a:rPr lang="en-GB" sz="1100" b="0">
                          <a:effectLst/>
                          <a:latin typeface="+mn-lt"/>
                        </a:rPr>
                        <a:t>Some components might be unavailable / too expensive / take too long to ship</a:t>
                      </a:r>
                      <a:endParaRPr lang="zh-CN" sz="1200" b="0">
                        <a:effectLst/>
                        <a:latin typeface="+mn-lt"/>
                        <a:ea typeface="等线" panose="02010600030101010101" pitchFamily="2" charset="-122"/>
                      </a:endParaRPr>
                    </a:p>
                  </a:txBody>
                  <a:tcPr marL="33256" marR="33256" marT="0" marB="0" anchor="ctr">
                    <a:solidFill>
                      <a:schemeClr val="accent3">
                        <a:lumMod val="20000"/>
                        <a:lumOff val="80000"/>
                      </a:schemeClr>
                    </a:solidFill>
                  </a:tcPr>
                </a:tc>
                <a:extLst>
                  <a:ext uri="{0D108BD9-81ED-4DB2-BD59-A6C34878D82A}">
                    <a16:rowId xmlns:a16="http://schemas.microsoft.com/office/drawing/2014/main" val="2482505736"/>
                  </a:ext>
                </a:extLst>
              </a:tr>
              <a:tr h="491421">
                <a:tc>
                  <a:txBody>
                    <a:bodyPr/>
                    <a:lstStyle/>
                    <a:p>
                      <a:pPr algn="ctr"/>
                      <a:r>
                        <a:rPr lang="en-GB" sz="1100" dirty="0">
                          <a:solidFill>
                            <a:schemeClr val="tx1"/>
                          </a:solidFill>
                          <a:effectLst/>
                          <a:latin typeface="+mn-lt"/>
                        </a:rPr>
                        <a:t>3</a:t>
                      </a:r>
                      <a:endParaRPr lang="zh-CN" sz="1200" dirty="0">
                        <a:solidFill>
                          <a:schemeClr val="tx1"/>
                        </a:solidFill>
                        <a:effectLst/>
                        <a:latin typeface="+mn-lt"/>
                        <a:ea typeface="等线" panose="02010600030101010101" pitchFamily="2" charset="-122"/>
                      </a:endParaRPr>
                    </a:p>
                  </a:txBody>
                  <a:tcPr marL="33256" marR="33256" marT="0" marB="0" anchor="ctr">
                    <a:solidFill>
                      <a:schemeClr val="accent3">
                        <a:lumMod val="20000"/>
                        <a:lumOff val="80000"/>
                      </a:schemeClr>
                    </a:solidFill>
                  </a:tcPr>
                </a:tc>
                <a:tc>
                  <a:txBody>
                    <a:bodyPr/>
                    <a:lstStyle/>
                    <a:p>
                      <a:r>
                        <a:rPr lang="en-GB" sz="1100" b="1" dirty="0">
                          <a:effectLst/>
                          <a:latin typeface="+mn-lt"/>
                        </a:rPr>
                        <a:t>Draw schematics </a:t>
                      </a:r>
                      <a:r>
                        <a:rPr lang="en-GB" sz="1100" b="0" dirty="0">
                          <a:effectLst/>
                          <a:latin typeface="+mn-lt"/>
                        </a:rPr>
                        <a:t>based on selected components in KiCad, assign footprints to each component, and draw footprints that cannot found in the library.</a:t>
                      </a:r>
                      <a:endParaRPr lang="zh-CN" sz="1200" b="0" dirty="0">
                        <a:effectLst/>
                        <a:latin typeface="+mn-lt"/>
                        <a:ea typeface="等线" panose="02010600030101010101" pitchFamily="2" charset="-122"/>
                      </a:endParaRPr>
                    </a:p>
                  </a:txBody>
                  <a:tcPr marL="33256" marR="33256" marT="0" marB="0" anchor="ctr">
                    <a:solidFill>
                      <a:schemeClr val="accent3">
                        <a:lumMod val="20000"/>
                        <a:lumOff val="80000"/>
                      </a:schemeClr>
                    </a:solidFill>
                  </a:tcPr>
                </a:tc>
                <a:tc>
                  <a:txBody>
                    <a:bodyPr/>
                    <a:lstStyle/>
                    <a:p>
                      <a:r>
                        <a:rPr lang="en-GB" sz="1100" b="0">
                          <a:effectLst/>
                          <a:latin typeface="+mn-lt"/>
                        </a:rPr>
                        <a:t>Techniques for voltage balance between capacitors should be considered to prevent distortion.</a:t>
                      </a:r>
                      <a:endParaRPr lang="zh-CN" sz="1200" b="0">
                        <a:effectLst/>
                        <a:latin typeface="+mn-lt"/>
                        <a:ea typeface="等线" panose="02010600030101010101" pitchFamily="2" charset="-122"/>
                      </a:endParaRPr>
                    </a:p>
                  </a:txBody>
                  <a:tcPr marL="33256" marR="33256" marT="0" marB="0" anchor="ctr">
                    <a:solidFill>
                      <a:schemeClr val="accent3">
                        <a:lumMod val="20000"/>
                        <a:lumOff val="80000"/>
                      </a:schemeClr>
                    </a:solidFill>
                  </a:tcPr>
                </a:tc>
                <a:extLst>
                  <a:ext uri="{0D108BD9-81ED-4DB2-BD59-A6C34878D82A}">
                    <a16:rowId xmlns:a16="http://schemas.microsoft.com/office/drawing/2014/main" val="364679990"/>
                  </a:ext>
                </a:extLst>
              </a:tr>
              <a:tr h="493666">
                <a:tc>
                  <a:txBody>
                    <a:bodyPr/>
                    <a:lstStyle/>
                    <a:p>
                      <a:pPr algn="ctr"/>
                      <a:r>
                        <a:rPr lang="en-GB" sz="1100" dirty="0">
                          <a:solidFill>
                            <a:schemeClr val="tx1"/>
                          </a:solidFill>
                          <a:effectLst/>
                          <a:latin typeface="+mn-lt"/>
                        </a:rPr>
                        <a:t>4</a:t>
                      </a:r>
                      <a:endParaRPr lang="zh-CN" sz="1200" dirty="0">
                        <a:solidFill>
                          <a:schemeClr val="tx1"/>
                        </a:solidFill>
                        <a:effectLst/>
                        <a:latin typeface="+mn-lt"/>
                        <a:ea typeface="等线" panose="02010600030101010101" pitchFamily="2" charset="-122"/>
                      </a:endParaRPr>
                    </a:p>
                  </a:txBody>
                  <a:tcPr marL="33256" marR="33256" marT="0" marB="0" anchor="ctr">
                    <a:solidFill>
                      <a:schemeClr val="accent3">
                        <a:lumMod val="20000"/>
                        <a:lumOff val="80000"/>
                      </a:schemeClr>
                    </a:solidFill>
                  </a:tcPr>
                </a:tc>
                <a:tc>
                  <a:txBody>
                    <a:bodyPr/>
                    <a:lstStyle/>
                    <a:p>
                      <a:r>
                        <a:rPr lang="en-GB" sz="1100" b="1" dirty="0">
                          <a:effectLst/>
                          <a:latin typeface="+mn-lt"/>
                        </a:rPr>
                        <a:t>Plan PCB layout </a:t>
                      </a:r>
                      <a:r>
                        <a:rPr lang="en-GB" sz="1100" b="0" dirty="0">
                          <a:effectLst/>
                          <a:latin typeface="+mn-lt"/>
                        </a:rPr>
                        <a:t>in KiCad, draw traces (ensure they are wide enough to handle large current) to connect components. Send project files to PCB factory for manufacturing.</a:t>
                      </a:r>
                      <a:endParaRPr lang="zh-CN" sz="1200" b="0" dirty="0">
                        <a:effectLst/>
                        <a:latin typeface="+mn-lt"/>
                        <a:ea typeface="等线" panose="02010600030101010101" pitchFamily="2" charset="-122"/>
                      </a:endParaRPr>
                    </a:p>
                  </a:txBody>
                  <a:tcPr marL="33256" marR="33256" marT="0" marB="0" anchor="ctr">
                    <a:solidFill>
                      <a:schemeClr val="accent3">
                        <a:lumMod val="20000"/>
                        <a:lumOff val="80000"/>
                      </a:schemeClr>
                    </a:solidFill>
                  </a:tcPr>
                </a:tc>
                <a:tc>
                  <a:txBody>
                    <a:bodyPr/>
                    <a:lstStyle/>
                    <a:p>
                      <a:r>
                        <a:rPr lang="en-GB" sz="1100" b="0">
                          <a:effectLst/>
                          <a:latin typeface="+mn-lt"/>
                        </a:rPr>
                        <a:t>Applying the design principles to reduce noise (should or should not use vias; thermal management on board; how to avoid ground bounce…)</a:t>
                      </a:r>
                      <a:endParaRPr lang="zh-CN" sz="1200" b="0">
                        <a:effectLst/>
                        <a:latin typeface="+mn-lt"/>
                        <a:ea typeface="等线" panose="02010600030101010101" pitchFamily="2" charset="-122"/>
                      </a:endParaRPr>
                    </a:p>
                  </a:txBody>
                  <a:tcPr marL="33256" marR="33256" marT="0" marB="0" anchor="ctr">
                    <a:solidFill>
                      <a:schemeClr val="accent3">
                        <a:lumMod val="20000"/>
                        <a:lumOff val="80000"/>
                      </a:schemeClr>
                    </a:solidFill>
                  </a:tcPr>
                </a:tc>
                <a:extLst>
                  <a:ext uri="{0D108BD9-81ED-4DB2-BD59-A6C34878D82A}">
                    <a16:rowId xmlns:a16="http://schemas.microsoft.com/office/drawing/2014/main" val="1583076170"/>
                  </a:ext>
                </a:extLst>
              </a:tr>
              <a:tr h="576318">
                <a:tc>
                  <a:txBody>
                    <a:bodyPr/>
                    <a:lstStyle/>
                    <a:p>
                      <a:pPr algn="ctr"/>
                      <a:r>
                        <a:rPr lang="en-GB" sz="1100" dirty="0">
                          <a:solidFill>
                            <a:schemeClr val="tx1"/>
                          </a:solidFill>
                          <a:effectLst/>
                          <a:latin typeface="+mn-lt"/>
                        </a:rPr>
                        <a:t>5</a:t>
                      </a:r>
                      <a:endParaRPr lang="zh-CN" sz="1200" dirty="0">
                        <a:solidFill>
                          <a:schemeClr val="tx1"/>
                        </a:solidFill>
                        <a:effectLst/>
                        <a:latin typeface="+mn-lt"/>
                        <a:ea typeface="等线" panose="02010600030101010101" pitchFamily="2" charset="-122"/>
                      </a:endParaRPr>
                    </a:p>
                  </a:txBody>
                  <a:tcPr marL="33256" marR="33256" marT="0" marB="0" anchor="ctr">
                    <a:solidFill>
                      <a:schemeClr val="accent3">
                        <a:lumMod val="20000"/>
                        <a:lumOff val="80000"/>
                      </a:schemeClr>
                    </a:solidFill>
                  </a:tcPr>
                </a:tc>
                <a:tc>
                  <a:txBody>
                    <a:bodyPr/>
                    <a:lstStyle/>
                    <a:p>
                      <a:r>
                        <a:rPr lang="en-GB" sz="1100" b="0" dirty="0">
                          <a:effectLst/>
                          <a:latin typeface="+mn-lt"/>
                        </a:rPr>
                        <a:t>Whilst PCB is being manufactured, construct the diode clamped converter and the </a:t>
                      </a:r>
                      <a:r>
                        <a:rPr lang="en-GB" sz="1100" b="1" dirty="0">
                          <a:effectLst/>
                          <a:latin typeface="+mn-lt"/>
                        </a:rPr>
                        <a:t>PMSM model in PLECS </a:t>
                      </a:r>
                      <a:r>
                        <a:rPr lang="en-GB" sz="1100" b="0" dirty="0">
                          <a:effectLst/>
                          <a:latin typeface="+mn-lt"/>
                        </a:rPr>
                        <a:t>(fill up the parameters of PMSM simulation model according to the real machine model).</a:t>
                      </a:r>
                      <a:endParaRPr lang="zh-CN" sz="1200" b="0" dirty="0">
                        <a:effectLst/>
                        <a:latin typeface="+mn-lt"/>
                        <a:ea typeface="等线" panose="02010600030101010101" pitchFamily="2" charset="-122"/>
                      </a:endParaRPr>
                    </a:p>
                  </a:txBody>
                  <a:tcPr marL="33256" marR="33256" marT="0" marB="0" anchor="ctr">
                    <a:solidFill>
                      <a:schemeClr val="accent3">
                        <a:lumMod val="20000"/>
                        <a:lumOff val="80000"/>
                      </a:schemeClr>
                    </a:solidFill>
                  </a:tcPr>
                </a:tc>
                <a:tc>
                  <a:txBody>
                    <a:bodyPr/>
                    <a:lstStyle/>
                    <a:p>
                      <a:r>
                        <a:rPr lang="en-GB" sz="1100" b="0">
                          <a:effectLst/>
                          <a:latin typeface="+mn-lt"/>
                        </a:rPr>
                        <a:t>Mathematic modelling might be hard to implement; PMSM simulation model may not fit the real machine model well.</a:t>
                      </a:r>
                      <a:endParaRPr lang="zh-CN" sz="1200" b="0">
                        <a:effectLst/>
                        <a:latin typeface="+mn-lt"/>
                        <a:ea typeface="等线" panose="02010600030101010101" pitchFamily="2" charset="-122"/>
                      </a:endParaRPr>
                    </a:p>
                  </a:txBody>
                  <a:tcPr marL="33256" marR="33256" marT="0" marB="0" anchor="ctr">
                    <a:solidFill>
                      <a:schemeClr val="accent3">
                        <a:lumMod val="20000"/>
                        <a:lumOff val="80000"/>
                      </a:schemeClr>
                    </a:solidFill>
                  </a:tcPr>
                </a:tc>
                <a:extLst>
                  <a:ext uri="{0D108BD9-81ED-4DB2-BD59-A6C34878D82A}">
                    <a16:rowId xmlns:a16="http://schemas.microsoft.com/office/drawing/2014/main" val="2914671689"/>
                  </a:ext>
                </a:extLst>
              </a:tr>
              <a:tr h="473470">
                <a:tc>
                  <a:txBody>
                    <a:bodyPr/>
                    <a:lstStyle/>
                    <a:p>
                      <a:pPr algn="ctr"/>
                      <a:r>
                        <a:rPr lang="en-GB" sz="1100" dirty="0">
                          <a:solidFill>
                            <a:schemeClr val="tx1"/>
                          </a:solidFill>
                          <a:effectLst/>
                          <a:latin typeface="+mn-lt"/>
                        </a:rPr>
                        <a:t>6</a:t>
                      </a:r>
                      <a:endParaRPr lang="zh-CN" sz="1200" dirty="0">
                        <a:solidFill>
                          <a:schemeClr val="tx1"/>
                        </a:solidFill>
                        <a:effectLst/>
                        <a:latin typeface="+mn-lt"/>
                        <a:ea typeface="等线" panose="02010600030101010101" pitchFamily="2" charset="-122"/>
                      </a:endParaRPr>
                    </a:p>
                  </a:txBody>
                  <a:tcPr marL="33256" marR="33256" marT="0" marB="0" anchor="ctr">
                    <a:solidFill>
                      <a:schemeClr val="accent3">
                        <a:lumMod val="20000"/>
                        <a:lumOff val="80000"/>
                      </a:schemeClr>
                    </a:solidFill>
                  </a:tcPr>
                </a:tc>
                <a:tc>
                  <a:txBody>
                    <a:bodyPr/>
                    <a:lstStyle/>
                    <a:p>
                      <a:r>
                        <a:rPr lang="en-GB" sz="1100" b="1" dirty="0">
                          <a:effectLst/>
                          <a:latin typeface="+mn-lt"/>
                        </a:rPr>
                        <a:t>Simulate the FOC algorithm</a:t>
                      </a:r>
                      <a:r>
                        <a:rPr lang="en-GB" sz="1100" b="0" dirty="0">
                          <a:effectLst/>
                          <a:latin typeface="+mn-lt"/>
                        </a:rPr>
                        <a:t> and close the </a:t>
                      </a:r>
                      <a:r>
                        <a:rPr lang="en-GB" sz="1100" b="1" dirty="0">
                          <a:effectLst/>
                          <a:latin typeface="+mn-lt"/>
                        </a:rPr>
                        <a:t>torque control loop </a:t>
                      </a:r>
                      <a:r>
                        <a:rPr lang="en-GB" sz="1100" b="0" dirty="0">
                          <a:effectLst/>
                          <a:latin typeface="+mn-lt"/>
                        </a:rPr>
                        <a:t>in PLECS. Adjust the parameters to get expected output.</a:t>
                      </a:r>
                      <a:endParaRPr lang="zh-CN" sz="1200" b="0" dirty="0">
                        <a:effectLst/>
                        <a:latin typeface="+mn-lt"/>
                        <a:ea typeface="等线" panose="02010600030101010101" pitchFamily="2" charset="-122"/>
                      </a:endParaRPr>
                    </a:p>
                  </a:txBody>
                  <a:tcPr marL="33256" marR="33256" marT="0" marB="0" anchor="ctr">
                    <a:solidFill>
                      <a:schemeClr val="accent3">
                        <a:lumMod val="20000"/>
                        <a:lumOff val="80000"/>
                      </a:schemeClr>
                    </a:solidFill>
                  </a:tcPr>
                </a:tc>
                <a:tc>
                  <a:txBody>
                    <a:bodyPr/>
                    <a:lstStyle/>
                    <a:p>
                      <a:r>
                        <a:rPr lang="en-GB" sz="1100" b="0">
                          <a:effectLst/>
                          <a:latin typeface="+mn-lt"/>
                        </a:rPr>
                        <a:t>Implementation of FOC; Parameters of discrete PI controller might be difficult to tune.</a:t>
                      </a:r>
                      <a:endParaRPr lang="zh-CN" sz="1200" b="0">
                        <a:effectLst/>
                        <a:latin typeface="+mn-lt"/>
                        <a:ea typeface="等线" panose="02010600030101010101" pitchFamily="2" charset="-122"/>
                      </a:endParaRPr>
                    </a:p>
                  </a:txBody>
                  <a:tcPr marL="33256" marR="33256" marT="0" marB="0" anchor="ctr">
                    <a:solidFill>
                      <a:schemeClr val="accent3">
                        <a:lumMod val="20000"/>
                        <a:lumOff val="80000"/>
                      </a:schemeClr>
                    </a:solidFill>
                  </a:tcPr>
                </a:tc>
                <a:extLst>
                  <a:ext uri="{0D108BD9-81ED-4DB2-BD59-A6C34878D82A}">
                    <a16:rowId xmlns:a16="http://schemas.microsoft.com/office/drawing/2014/main" val="370828669"/>
                  </a:ext>
                </a:extLst>
              </a:tr>
              <a:tr h="421859">
                <a:tc>
                  <a:txBody>
                    <a:bodyPr/>
                    <a:lstStyle/>
                    <a:p>
                      <a:pPr algn="ctr"/>
                      <a:r>
                        <a:rPr lang="en-GB" sz="1100" dirty="0">
                          <a:solidFill>
                            <a:schemeClr val="tx1"/>
                          </a:solidFill>
                          <a:effectLst/>
                          <a:latin typeface="+mn-lt"/>
                        </a:rPr>
                        <a:t>7</a:t>
                      </a:r>
                      <a:endParaRPr lang="zh-CN" sz="1200" dirty="0">
                        <a:solidFill>
                          <a:schemeClr val="tx1"/>
                        </a:solidFill>
                        <a:effectLst/>
                        <a:latin typeface="+mn-lt"/>
                        <a:ea typeface="等线" panose="02010600030101010101" pitchFamily="2" charset="-122"/>
                      </a:endParaRPr>
                    </a:p>
                  </a:txBody>
                  <a:tcPr marL="33256" marR="33256" marT="0" marB="0" anchor="ctr">
                    <a:solidFill>
                      <a:schemeClr val="accent3">
                        <a:lumMod val="20000"/>
                        <a:lumOff val="80000"/>
                      </a:schemeClr>
                    </a:solidFill>
                  </a:tcPr>
                </a:tc>
                <a:tc>
                  <a:txBody>
                    <a:bodyPr/>
                    <a:lstStyle/>
                    <a:p>
                      <a:r>
                        <a:rPr lang="en-GB" sz="1100" b="0" dirty="0">
                          <a:effectLst/>
                          <a:latin typeface="+mn-lt"/>
                        </a:rPr>
                        <a:t>Further accomplish the </a:t>
                      </a:r>
                      <a:r>
                        <a:rPr lang="en-GB" sz="1100" b="1" dirty="0">
                          <a:effectLst/>
                          <a:latin typeface="+mn-lt"/>
                        </a:rPr>
                        <a:t>speed and mechanical position closed loop control </a:t>
                      </a:r>
                      <a:r>
                        <a:rPr lang="en-GB" sz="1100" b="0" dirty="0">
                          <a:effectLst/>
                          <a:latin typeface="+mn-lt"/>
                        </a:rPr>
                        <a:t>in PLECS. Adjust the parameters to get expected output.</a:t>
                      </a:r>
                      <a:endParaRPr lang="zh-CN" sz="1200" b="0" dirty="0">
                        <a:effectLst/>
                        <a:latin typeface="+mn-lt"/>
                        <a:ea typeface="等线" panose="02010600030101010101" pitchFamily="2" charset="-122"/>
                      </a:endParaRPr>
                    </a:p>
                  </a:txBody>
                  <a:tcPr marL="33256" marR="33256" marT="0" marB="0" anchor="ctr">
                    <a:solidFill>
                      <a:schemeClr val="accent3">
                        <a:lumMod val="20000"/>
                        <a:lumOff val="80000"/>
                      </a:schemeClr>
                    </a:solidFill>
                  </a:tcPr>
                </a:tc>
                <a:tc>
                  <a:txBody>
                    <a:bodyPr/>
                    <a:lstStyle/>
                    <a:p>
                      <a:r>
                        <a:rPr lang="en-GB" sz="1100" b="0">
                          <a:effectLst/>
                          <a:latin typeface="+mn-lt"/>
                        </a:rPr>
                        <a:t>Parameters tuning of discrete serial PI controller.</a:t>
                      </a:r>
                      <a:endParaRPr lang="zh-CN" sz="1200" b="0">
                        <a:effectLst/>
                        <a:latin typeface="+mn-lt"/>
                        <a:ea typeface="等线" panose="02010600030101010101" pitchFamily="2" charset="-122"/>
                      </a:endParaRPr>
                    </a:p>
                  </a:txBody>
                  <a:tcPr marL="33256" marR="33256" marT="0" marB="0" anchor="ctr">
                    <a:solidFill>
                      <a:schemeClr val="accent3">
                        <a:lumMod val="20000"/>
                        <a:lumOff val="80000"/>
                      </a:schemeClr>
                    </a:solidFill>
                  </a:tcPr>
                </a:tc>
                <a:extLst>
                  <a:ext uri="{0D108BD9-81ED-4DB2-BD59-A6C34878D82A}">
                    <a16:rowId xmlns:a16="http://schemas.microsoft.com/office/drawing/2014/main" val="4134337561"/>
                  </a:ext>
                </a:extLst>
              </a:tr>
              <a:tr h="368754">
                <a:tc>
                  <a:txBody>
                    <a:bodyPr/>
                    <a:lstStyle/>
                    <a:p>
                      <a:pPr algn="ctr"/>
                      <a:r>
                        <a:rPr lang="en-GB" sz="1100" dirty="0">
                          <a:solidFill>
                            <a:schemeClr val="tx1"/>
                          </a:solidFill>
                          <a:effectLst/>
                          <a:latin typeface="+mn-lt"/>
                        </a:rPr>
                        <a:t>8</a:t>
                      </a:r>
                      <a:endParaRPr lang="zh-CN" sz="1200" dirty="0">
                        <a:solidFill>
                          <a:schemeClr val="tx1"/>
                        </a:solidFill>
                        <a:effectLst/>
                        <a:latin typeface="+mn-lt"/>
                        <a:ea typeface="等线" panose="02010600030101010101" pitchFamily="2" charset="-122"/>
                      </a:endParaRPr>
                    </a:p>
                  </a:txBody>
                  <a:tcPr marL="33256" marR="33256" marT="0" marB="0" anchor="ctr">
                    <a:solidFill>
                      <a:schemeClr val="accent3">
                        <a:lumMod val="20000"/>
                        <a:lumOff val="80000"/>
                      </a:schemeClr>
                    </a:solidFill>
                  </a:tcPr>
                </a:tc>
                <a:tc>
                  <a:txBody>
                    <a:bodyPr/>
                    <a:lstStyle/>
                    <a:p>
                      <a:r>
                        <a:rPr lang="en-GB" sz="1100" b="1" dirty="0">
                          <a:effectLst/>
                          <a:latin typeface="+mn-lt"/>
                        </a:rPr>
                        <a:t>Solder</a:t>
                      </a:r>
                      <a:r>
                        <a:rPr lang="en-GB" sz="1100" b="0" dirty="0">
                          <a:effectLst/>
                          <a:latin typeface="+mn-lt"/>
                        </a:rPr>
                        <a:t> all the components to complete the converter construction and test it with DC power source.</a:t>
                      </a:r>
                      <a:endParaRPr lang="zh-CN" sz="1200" b="0" dirty="0">
                        <a:effectLst/>
                        <a:latin typeface="+mn-lt"/>
                        <a:ea typeface="等线" panose="02010600030101010101" pitchFamily="2" charset="-122"/>
                      </a:endParaRPr>
                    </a:p>
                  </a:txBody>
                  <a:tcPr marL="33256" marR="33256" marT="0" marB="0" anchor="ctr">
                    <a:solidFill>
                      <a:schemeClr val="accent3">
                        <a:lumMod val="20000"/>
                        <a:lumOff val="80000"/>
                      </a:schemeClr>
                    </a:solidFill>
                  </a:tcPr>
                </a:tc>
                <a:tc>
                  <a:txBody>
                    <a:bodyPr/>
                    <a:lstStyle/>
                    <a:p>
                      <a:r>
                        <a:rPr lang="en-GB" sz="1100" b="0">
                          <a:effectLst/>
                          <a:latin typeface="+mn-lt"/>
                        </a:rPr>
                        <a:t>Small surface mount package components might be hard to solder on pads.</a:t>
                      </a:r>
                      <a:endParaRPr lang="zh-CN" sz="1200" b="0">
                        <a:effectLst/>
                        <a:latin typeface="+mn-lt"/>
                        <a:ea typeface="等线" panose="02010600030101010101" pitchFamily="2" charset="-122"/>
                      </a:endParaRPr>
                    </a:p>
                  </a:txBody>
                  <a:tcPr marL="33256" marR="33256" marT="0" marB="0" anchor="ctr">
                    <a:solidFill>
                      <a:schemeClr val="accent3">
                        <a:lumMod val="20000"/>
                        <a:lumOff val="80000"/>
                      </a:schemeClr>
                    </a:solidFill>
                  </a:tcPr>
                </a:tc>
                <a:extLst>
                  <a:ext uri="{0D108BD9-81ED-4DB2-BD59-A6C34878D82A}">
                    <a16:rowId xmlns:a16="http://schemas.microsoft.com/office/drawing/2014/main" val="1553244578"/>
                  </a:ext>
                </a:extLst>
              </a:tr>
              <a:tr h="528072">
                <a:tc>
                  <a:txBody>
                    <a:bodyPr/>
                    <a:lstStyle/>
                    <a:p>
                      <a:pPr algn="ctr"/>
                      <a:r>
                        <a:rPr lang="en-GB" sz="1100" dirty="0">
                          <a:solidFill>
                            <a:schemeClr val="tx1"/>
                          </a:solidFill>
                          <a:effectLst/>
                          <a:latin typeface="+mn-lt"/>
                        </a:rPr>
                        <a:t>9</a:t>
                      </a:r>
                      <a:endParaRPr lang="zh-CN" sz="1200" dirty="0">
                        <a:solidFill>
                          <a:schemeClr val="tx1"/>
                        </a:solidFill>
                        <a:effectLst/>
                        <a:latin typeface="+mn-lt"/>
                        <a:ea typeface="等线" panose="02010600030101010101" pitchFamily="2" charset="-122"/>
                      </a:endParaRPr>
                    </a:p>
                  </a:txBody>
                  <a:tcPr marL="33256" marR="33256" marT="0" marB="0" anchor="ctr">
                    <a:solidFill>
                      <a:schemeClr val="accent3">
                        <a:lumMod val="20000"/>
                        <a:lumOff val="80000"/>
                      </a:schemeClr>
                    </a:solidFill>
                  </a:tcPr>
                </a:tc>
                <a:tc>
                  <a:txBody>
                    <a:bodyPr/>
                    <a:lstStyle/>
                    <a:p>
                      <a:r>
                        <a:rPr lang="en-GB" sz="1100" b="0" dirty="0">
                          <a:effectLst/>
                          <a:latin typeface="+mn-lt"/>
                        </a:rPr>
                        <a:t>Use </a:t>
                      </a:r>
                      <a:r>
                        <a:rPr lang="en-GB" sz="1100" b="1" dirty="0">
                          <a:effectLst/>
                          <a:latin typeface="+mn-lt"/>
                        </a:rPr>
                        <a:t>Code Composer Studio (CCS) </a:t>
                      </a:r>
                      <a:r>
                        <a:rPr lang="en-GB" sz="1100" b="0" dirty="0">
                          <a:effectLst/>
                          <a:latin typeface="+mn-lt"/>
                        </a:rPr>
                        <a:t>and </a:t>
                      </a:r>
                      <a:r>
                        <a:rPr lang="en-GB" sz="1100" b="1" dirty="0">
                          <a:effectLst/>
                          <a:latin typeface="+mn-lt"/>
                        </a:rPr>
                        <a:t>Digital Power SDK </a:t>
                      </a:r>
                      <a:r>
                        <a:rPr lang="en-GB" sz="1100" b="0" dirty="0">
                          <a:effectLst/>
                          <a:latin typeface="+mn-lt"/>
                        </a:rPr>
                        <a:t>to construct the embedded C code to implement the control algorithm on MCU and validate simulation work with PCB connected to an RL load.</a:t>
                      </a:r>
                      <a:endParaRPr lang="zh-CN" sz="1200" b="0" dirty="0">
                        <a:effectLst/>
                        <a:latin typeface="+mn-lt"/>
                        <a:ea typeface="等线" panose="02010600030101010101" pitchFamily="2" charset="-122"/>
                      </a:endParaRPr>
                    </a:p>
                  </a:txBody>
                  <a:tcPr marL="33256" marR="33256" marT="0" marB="0" anchor="ctr">
                    <a:solidFill>
                      <a:schemeClr val="accent3">
                        <a:lumMod val="20000"/>
                        <a:lumOff val="80000"/>
                      </a:schemeClr>
                    </a:solidFill>
                  </a:tcPr>
                </a:tc>
                <a:tc>
                  <a:txBody>
                    <a:bodyPr/>
                    <a:lstStyle/>
                    <a:p>
                      <a:r>
                        <a:rPr lang="en-GB" sz="1100" b="0">
                          <a:effectLst/>
                          <a:latin typeface="+mn-lt"/>
                        </a:rPr>
                        <a:t>Task frequency will affect the parameters of PI controllers.</a:t>
                      </a:r>
                      <a:endParaRPr lang="zh-CN" sz="1200" b="0">
                        <a:effectLst/>
                        <a:latin typeface="+mn-lt"/>
                        <a:ea typeface="等线" panose="02010600030101010101" pitchFamily="2" charset="-122"/>
                      </a:endParaRPr>
                    </a:p>
                  </a:txBody>
                  <a:tcPr marL="33256" marR="33256" marT="0" marB="0" anchor="ctr">
                    <a:solidFill>
                      <a:schemeClr val="accent3">
                        <a:lumMod val="20000"/>
                        <a:lumOff val="80000"/>
                      </a:schemeClr>
                    </a:solidFill>
                  </a:tcPr>
                </a:tc>
                <a:extLst>
                  <a:ext uri="{0D108BD9-81ED-4DB2-BD59-A6C34878D82A}">
                    <a16:rowId xmlns:a16="http://schemas.microsoft.com/office/drawing/2014/main" val="141912667"/>
                  </a:ext>
                </a:extLst>
              </a:tr>
              <a:tr h="416623">
                <a:tc>
                  <a:txBody>
                    <a:bodyPr/>
                    <a:lstStyle/>
                    <a:p>
                      <a:pPr algn="ctr"/>
                      <a:r>
                        <a:rPr lang="en-GB" sz="1100" dirty="0">
                          <a:solidFill>
                            <a:schemeClr val="tx1"/>
                          </a:solidFill>
                          <a:effectLst/>
                          <a:latin typeface="+mn-lt"/>
                        </a:rPr>
                        <a:t>10</a:t>
                      </a:r>
                      <a:endParaRPr lang="zh-CN" sz="1200" dirty="0">
                        <a:solidFill>
                          <a:schemeClr val="tx1"/>
                        </a:solidFill>
                        <a:effectLst/>
                        <a:latin typeface="+mn-lt"/>
                        <a:ea typeface="等线" panose="02010600030101010101" pitchFamily="2" charset="-122"/>
                      </a:endParaRPr>
                    </a:p>
                  </a:txBody>
                  <a:tcPr marL="33256" marR="33256" marT="0" marB="0" anchor="ctr">
                    <a:solidFill>
                      <a:schemeClr val="accent3">
                        <a:lumMod val="20000"/>
                        <a:lumOff val="80000"/>
                      </a:schemeClr>
                    </a:solidFill>
                  </a:tcPr>
                </a:tc>
                <a:tc>
                  <a:txBody>
                    <a:bodyPr/>
                    <a:lstStyle/>
                    <a:p>
                      <a:r>
                        <a:rPr lang="en-GB" sz="1100" b="1" dirty="0">
                          <a:effectLst/>
                          <a:latin typeface="+mn-lt"/>
                        </a:rPr>
                        <a:t>Stretch target 1: </a:t>
                      </a:r>
                      <a:r>
                        <a:rPr lang="en-GB" sz="1100" b="0" dirty="0">
                          <a:effectLst/>
                          <a:latin typeface="+mn-lt"/>
                        </a:rPr>
                        <a:t>Use the PCB to drive a low power PMSM motor with full FOC.</a:t>
                      </a:r>
                      <a:endParaRPr lang="zh-CN" sz="1200" b="0" dirty="0">
                        <a:effectLst/>
                        <a:latin typeface="+mn-lt"/>
                        <a:ea typeface="等线" panose="02010600030101010101" pitchFamily="2" charset="-122"/>
                      </a:endParaRPr>
                    </a:p>
                  </a:txBody>
                  <a:tcPr marL="33256" marR="33256" marT="0" marB="0" anchor="ctr">
                    <a:solidFill>
                      <a:schemeClr val="accent3">
                        <a:lumMod val="20000"/>
                        <a:lumOff val="80000"/>
                      </a:schemeClr>
                    </a:solidFill>
                  </a:tcPr>
                </a:tc>
                <a:tc>
                  <a:txBody>
                    <a:bodyPr/>
                    <a:lstStyle/>
                    <a:p>
                      <a:r>
                        <a:rPr lang="en-GB" sz="1100" b="0">
                          <a:effectLst/>
                          <a:latin typeface="+mn-lt"/>
                        </a:rPr>
                        <a:t>Realistic constrains of PMSM motor; Motor’s feedback data need to be logged and plotted.</a:t>
                      </a:r>
                      <a:endParaRPr lang="zh-CN" sz="1200" b="0">
                        <a:effectLst/>
                        <a:latin typeface="+mn-lt"/>
                        <a:ea typeface="等线" panose="02010600030101010101" pitchFamily="2" charset="-122"/>
                      </a:endParaRPr>
                    </a:p>
                  </a:txBody>
                  <a:tcPr marL="33256" marR="33256" marT="0" marB="0" anchor="ctr">
                    <a:solidFill>
                      <a:schemeClr val="accent3">
                        <a:lumMod val="20000"/>
                        <a:lumOff val="80000"/>
                      </a:schemeClr>
                    </a:solidFill>
                  </a:tcPr>
                </a:tc>
                <a:extLst>
                  <a:ext uri="{0D108BD9-81ED-4DB2-BD59-A6C34878D82A}">
                    <a16:rowId xmlns:a16="http://schemas.microsoft.com/office/drawing/2014/main" val="3709587527"/>
                  </a:ext>
                </a:extLst>
              </a:tr>
              <a:tr h="473470">
                <a:tc>
                  <a:txBody>
                    <a:bodyPr/>
                    <a:lstStyle/>
                    <a:p>
                      <a:pPr algn="ctr"/>
                      <a:r>
                        <a:rPr lang="en-GB" sz="1100" dirty="0">
                          <a:solidFill>
                            <a:schemeClr val="tx1"/>
                          </a:solidFill>
                          <a:effectLst/>
                          <a:latin typeface="+mn-lt"/>
                        </a:rPr>
                        <a:t>11</a:t>
                      </a:r>
                      <a:endParaRPr lang="zh-CN" sz="1200" dirty="0">
                        <a:solidFill>
                          <a:schemeClr val="tx1"/>
                        </a:solidFill>
                        <a:effectLst/>
                        <a:latin typeface="+mn-lt"/>
                        <a:ea typeface="等线" panose="02010600030101010101" pitchFamily="2" charset="-122"/>
                      </a:endParaRPr>
                    </a:p>
                  </a:txBody>
                  <a:tcPr marL="33256" marR="33256" marT="0" marB="0" anchor="ctr">
                    <a:solidFill>
                      <a:schemeClr val="accent3">
                        <a:lumMod val="20000"/>
                        <a:lumOff val="80000"/>
                      </a:schemeClr>
                    </a:solidFill>
                  </a:tcPr>
                </a:tc>
                <a:tc>
                  <a:txBody>
                    <a:bodyPr/>
                    <a:lstStyle/>
                    <a:p>
                      <a:r>
                        <a:rPr lang="en-GB" sz="1100" b="1" dirty="0">
                          <a:effectLst/>
                          <a:latin typeface="+mn-lt"/>
                        </a:rPr>
                        <a:t>Stretch target 2: </a:t>
                      </a:r>
                      <a:r>
                        <a:rPr lang="en-GB" sz="1100" b="0" dirty="0">
                          <a:effectLst/>
                          <a:latin typeface="+mn-lt"/>
                        </a:rPr>
                        <a:t>Design a </a:t>
                      </a:r>
                      <a:r>
                        <a:rPr lang="en-GB" sz="1100" b="1" dirty="0">
                          <a:effectLst/>
                          <a:latin typeface="+mn-lt"/>
                        </a:rPr>
                        <a:t>Qt based human-machine interface (HMI) </a:t>
                      </a:r>
                      <a:r>
                        <a:rPr lang="en-GB" sz="1100" b="0" dirty="0">
                          <a:effectLst/>
                          <a:latin typeface="+mn-lt"/>
                        </a:rPr>
                        <a:t>with a joystick for sending control commands to achieve torque / speed / mechanical position control of PMSM motor on a PC.</a:t>
                      </a:r>
                      <a:endParaRPr lang="zh-CN" sz="1200" b="0" dirty="0">
                        <a:effectLst/>
                        <a:latin typeface="+mn-lt"/>
                        <a:ea typeface="等线" panose="02010600030101010101" pitchFamily="2" charset="-122"/>
                      </a:endParaRPr>
                    </a:p>
                  </a:txBody>
                  <a:tcPr marL="33256" marR="33256" marT="0" marB="0" anchor="ctr">
                    <a:solidFill>
                      <a:schemeClr val="accent3">
                        <a:lumMod val="20000"/>
                        <a:lumOff val="80000"/>
                      </a:schemeClr>
                    </a:solidFill>
                  </a:tcPr>
                </a:tc>
                <a:tc>
                  <a:txBody>
                    <a:bodyPr/>
                    <a:lstStyle/>
                    <a:p>
                      <a:r>
                        <a:rPr lang="en-GB" sz="1100" b="0" dirty="0">
                          <a:effectLst/>
                          <a:latin typeface="+mn-lt"/>
                        </a:rPr>
                        <a:t>Delay might be occurred in data transmission, which will have negative impact on control.</a:t>
                      </a:r>
                      <a:endParaRPr lang="zh-CN" sz="1200" b="0" dirty="0">
                        <a:effectLst/>
                        <a:latin typeface="+mn-lt"/>
                        <a:ea typeface="等线" panose="02010600030101010101" pitchFamily="2" charset="-122"/>
                      </a:endParaRPr>
                    </a:p>
                  </a:txBody>
                  <a:tcPr marL="33256" marR="33256" marT="0" marB="0" anchor="ctr">
                    <a:solidFill>
                      <a:schemeClr val="accent3">
                        <a:lumMod val="20000"/>
                        <a:lumOff val="80000"/>
                      </a:schemeClr>
                    </a:solidFill>
                  </a:tcPr>
                </a:tc>
                <a:extLst>
                  <a:ext uri="{0D108BD9-81ED-4DB2-BD59-A6C34878D82A}">
                    <a16:rowId xmlns:a16="http://schemas.microsoft.com/office/drawing/2014/main" val="3567961987"/>
                  </a:ext>
                </a:extLst>
              </a:tr>
            </a:tbl>
          </a:graphicData>
        </a:graphic>
      </p:graphicFrame>
    </p:spTree>
    <p:extLst>
      <p:ext uri="{BB962C8B-B14F-4D97-AF65-F5344CB8AC3E}">
        <p14:creationId xmlns:p14="http://schemas.microsoft.com/office/powerpoint/2010/main" val="1271062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39AD61-D487-1466-F548-712EC88A1D3C}"/>
              </a:ext>
            </a:extLst>
          </p:cNvPr>
          <p:cNvSpPr>
            <a:spLocks noGrp="1"/>
          </p:cNvSpPr>
          <p:nvPr>
            <p:ph type="title"/>
          </p:nvPr>
        </p:nvSpPr>
        <p:spPr>
          <a:xfrm>
            <a:off x="700549" y="286467"/>
            <a:ext cx="2140974" cy="863907"/>
          </a:xfrm>
        </p:spPr>
        <p:txBody>
          <a:bodyPr>
            <a:normAutofit/>
          </a:bodyPr>
          <a:lstStyle/>
          <a:p>
            <a:r>
              <a:rPr lang="en-US" altLang="zh-CN" sz="3200" b="1" dirty="0">
                <a:latin typeface="+mn-lt"/>
              </a:rPr>
              <a:t>Risk Table</a:t>
            </a:r>
            <a:endParaRPr lang="zh-CN" altLang="en-US" sz="3200" b="1" dirty="0">
              <a:latin typeface="+mn-lt"/>
            </a:endParaRPr>
          </a:p>
        </p:txBody>
      </p:sp>
      <p:graphicFrame>
        <p:nvGraphicFramePr>
          <p:cNvPr id="3" name="表格 2">
            <a:extLst>
              <a:ext uri="{FF2B5EF4-FFF2-40B4-BE49-F238E27FC236}">
                <a16:creationId xmlns:a16="http://schemas.microsoft.com/office/drawing/2014/main" id="{72F3A7BA-B1F2-9135-55D5-ACF56D4B7D72}"/>
              </a:ext>
            </a:extLst>
          </p:cNvPr>
          <p:cNvGraphicFramePr>
            <a:graphicFrameLocks noGrp="1"/>
          </p:cNvGraphicFramePr>
          <p:nvPr>
            <p:extLst>
              <p:ext uri="{D42A27DB-BD31-4B8C-83A1-F6EECF244321}">
                <p14:modId xmlns:p14="http://schemas.microsoft.com/office/powerpoint/2010/main" val="981192669"/>
              </p:ext>
            </p:extLst>
          </p:nvPr>
        </p:nvGraphicFramePr>
        <p:xfrm>
          <a:off x="600997" y="1150374"/>
          <a:ext cx="10990006" cy="5421158"/>
        </p:xfrm>
        <a:graphic>
          <a:graphicData uri="http://schemas.openxmlformats.org/drawingml/2006/table">
            <a:tbl>
              <a:tblPr firstRow="1" firstCol="1" bandRow="1">
                <a:tableStyleId>{5C22544A-7EE6-4342-B048-85BDC9FD1C3A}</a:tableStyleId>
              </a:tblPr>
              <a:tblGrid>
                <a:gridCol w="3030378">
                  <a:extLst>
                    <a:ext uri="{9D8B030D-6E8A-4147-A177-3AD203B41FA5}">
                      <a16:colId xmlns:a16="http://schemas.microsoft.com/office/drawing/2014/main" val="2397855393"/>
                    </a:ext>
                  </a:extLst>
                </a:gridCol>
                <a:gridCol w="4566360">
                  <a:extLst>
                    <a:ext uri="{9D8B030D-6E8A-4147-A177-3AD203B41FA5}">
                      <a16:colId xmlns:a16="http://schemas.microsoft.com/office/drawing/2014/main" val="2371439135"/>
                    </a:ext>
                  </a:extLst>
                </a:gridCol>
                <a:gridCol w="1786726">
                  <a:extLst>
                    <a:ext uri="{9D8B030D-6E8A-4147-A177-3AD203B41FA5}">
                      <a16:colId xmlns:a16="http://schemas.microsoft.com/office/drawing/2014/main" val="1337283848"/>
                    </a:ext>
                  </a:extLst>
                </a:gridCol>
                <a:gridCol w="1606542">
                  <a:extLst>
                    <a:ext uri="{9D8B030D-6E8A-4147-A177-3AD203B41FA5}">
                      <a16:colId xmlns:a16="http://schemas.microsoft.com/office/drawing/2014/main" val="2747182500"/>
                    </a:ext>
                  </a:extLst>
                </a:gridCol>
              </a:tblGrid>
              <a:tr h="387449">
                <a:tc>
                  <a:txBody>
                    <a:bodyPr/>
                    <a:lstStyle/>
                    <a:p>
                      <a:r>
                        <a:rPr lang="en-GB" sz="1600">
                          <a:solidFill>
                            <a:schemeClr val="tx1"/>
                          </a:solidFill>
                          <a:effectLst/>
                          <a:latin typeface="+mn-lt"/>
                        </a:rPr>
                        <a:t>Potential Risks</a:t>
                      </a:r>
                      <a:endParaRPr lang="zh-CN" sz="1600">
                        <a:solidFill>
                          <a:schemeClr val="tx1"/>
                        </a:solidFill>
                        <a:effectLst/>
                        <a:latin typeface="+mn-lt"/>
                        <a:ea typeface="等线" panose="02010600030101010101" pitchFamily="2" charset="-122"/>
                      </a:endParaRPr>
                    </a:p>
                  </a:txBody>
                  <a:tcPr marL="67852" marR="67852" marT="0" marB="0" anchor="ctr">
                    <a:solidFill>
                      <a:schemeClr val="accent3">
                        <a:lumMod val="20000"/>
                        <a:lumOff val="80000"/>
                      </a:schemeClr>
                    </a:solidFill>
                  </a:tcPr>
                </a:tc>
                <a:tc>
                  <a:txBody>
                    <a:bodyPr/>
                    <a:lstStyle/>
                    <a:p>
                      <a:r>
                        <a:rPr lang="en-GB" sz="1600" dirty="0">
                          <a:solidFill>
                            <a:schemeClr val="tx1"/>
                          </a:solidFill>
                          <a:effectLst/>
                          <a:latin typeface="+mn-lt"/>
                        </a:rPr>
                        <a:t>Mitigation Actions</a:t>
                      </a:r>
                      <a:endParaRPr lang="zh-CN" sz="1600" dirty="0">
                        <a:solidFill>
                          <a:schemeClr val="tx1"/>
                        </a:solidFill>
                        <a:effectLst/>
                        <a:latin typeface="+mn-lt"/>
                        <a:ea typeface="等线" panose="02010600030101010101" pitchFamily="2" charset="-122"/>
                      </a:endParaRPr>
                    </a:p>
                  </a:txBody>
                  <a:tcPr marL="67852" marR="67852" marT="0" marB="0" anchor="ctr">
                    <a:solidFill>
                      <a:schemeClr val="accent3">
                        <a:lumMod val="20000"/>
                        <a:lumOff val="80000"/>
                      </a:schemeClr>
                    </a:solidFill>
                  </a:tcPr>
                </a:tc>
                <a:tc>
                  <a:txBody>
                    <a:bodyPr/>
                    <a:lstStyle/>
                    <a:p>
                      <a:r>
                        <a:rPr lang="en-GB" sz="1600" dirty="0">
                          <a:solidFill>
                            <a:schemeClr val="tx1"/>
                          </a:solidFill>
                          <a:effectLst/>
                          <a:latin typeface="+mn-lt"/>
                        </a:rPr>
                        <a:t>Likelihood</a:t>
                      </a:r>
                      <a:endParaRPr lang="zh-CN" sz="1600" dirty="0">
                        <a:solidFill>
                          <a:schemeClr val="tx1"/>
                        </a:solidFill>
                        <a:effectLst/>
                        <a:latin typeface="+mn-lt"/>
                        <a:ea typeface="等线" panose="02010600030101010101" pitchFamily="2" charset="-122"/>
                      </a:endParaRPr>
                    </a:p>
                  </a:txBody>
                  <a:tcPr marL="67852" marR="67852" marT="0" marB="0" anchor="ctr">
                    <a:solidFill>
                      <a:schemeClr val="accent3">
                        <a:lumMod val="20000"/>
                        <a:lumOff val="80000"/>
                      </a:schemeClr>
                    </a:solidFill>
                  </a:tcPr>
                </a:tc>
                <a:tc>
                  <a:txBody>
                    <a:bodyPr/>
                    <a:lstStyle/>
                    <a:p>
                      <a:r>
                        <a:rPr lang="en-GB" sz="1600" dirty="0">
                          <a:solidFill>
                            <a:schemeClr val="tx1"/>
                          </a:solidFill>
                          <a:effectLst/>
                          <a:latin typeface="+mn-lt"/>
                        </a:rPr>
                        <a:t>Severity</a:t>
                      </a:r>
                      <a:endParaRPr lang="zh-CN" sz="1600" dirty="0">
                        <a:solidFill>
                          <a:schemeClr val="tx1"/>
                        </a:solidFill>
                        <a:effectLst/>
                        <a:latin typeface="+mn-lt"/>
                        <a:ea typeface="等线" panose="02010600030101010101" pitchFamily="2" charset="-122"/>
                      </a:endParaRPr>
                    </a:p>
                  </a:txBody>
                  <a:tcPr marL="67852" marR="67852" marT="0" marB="0" anchor="ctr">
                    <a:solidFill>
                      <a:schemeClr val="accent3">
                        <a:lumMod val="20000"/>
                        <a:lumOff val="80000"/>
                      </a:schemeClr>
                    </a:solidFill>
                  </a:tcPr>
                </a:tc>
                <a:extLst>
                  <a:ext uri="{0D108BD9-81ED-4DB2-BD59-A6C34878D82A}">
                    <a16:rowId xmlns:a16="http://schemas.microsoft.com/office/drawing/2014/main" val="3892853863"/>
                  </a:ext>
                </a:extLst>
              </a:tr>
              <a:tr h="1111471">
                <a:tc>
                  <a:txBody>
                    <a:bodyPr/>
                    <a:lstStyle/>
                    <a:p>
                      <a:r>
                        <a:rPr lang="en-GB" sz="1400">
                          <a:solidFill>
                            <a:schemeClr val="tx1"/>
                          </a:solidFill>
                          <a:effectLst/>
                          <a:latin typeface="+mn-lt"/>
                        </a:rPr>
                        <a:t>PCB may not be manufactured as scheduled due to chip shortage or other unknown accidents.</a:t>
                      </a:r>
                      <a:endParaRPr lang="zh-CN" sz="1600">
                        <a:solidFill>
                          <a:schemeClr val="tx1"/>
                        </a:solidFill>
                        <a:effectLst/>
                        <a:latin typeface="+mn-lt"/>
                        <a:ea typeface="等线" panose="02010600030101010101" pitchFamily="2" charset="-122"/>
                      </a:endParaRPr>
                    </a:p>
                  </a:txBody>
                  <a:tcPr marL="67852" marR="67852" marT="0" marB="0" anchor="ctr">
                    <a:solidFill>
                      <a:schemeClr val="accent3">
                        <a:lumMod val="20000"/>
                        <a:lumOff val="80000"/>
                      </a:schemeClr>
                    </a:solidFill>
                  </a:tcPr>
                </a:tc>
                <a:tc>
                  <a:txBody>
                    <a:bodyPr/>
                    <a:lstStyle/>
                    <a:p>
                      <a:r>
                        <a:rPr lang="en-GB" sz="1400" dirty="0">
                          <a:effectLst/>
                          <a:latin typeface="+mn-lt"/>
                        </a:rPr>
                        <a:t>Complete the schematic and PCB layout, then send them to factory for manufacturing early in the project.</a:t>
                      </a:r>
                      <a:endParaRPr lang="zh-CN" sz="1600" dirty="0">
                        <a:effectLst/>
                        <a:latin typeface="+mn-lt"/>
                        <a:ea typeface="等线" panose="02010600030101010101" pitchFamily="2" charset="-122"/>
                      </a:endParaRPr>
                    </a:p>
                  </a:txBody>
                  <a:tcPr marL="67852" marR="67852" marT="0" marB="0" anchor="ctr">
                    <a:solidFill>
                      <a:schemeClr val="accent3">
                        <a:lumMod val="20000"/>
                        <a:lumOff val="80000"/>
                      </a:schemeClr>
                    </a:solidFill>
                  </a:tcPr>
                </a:tc>
                <a:tc>
                  <a:txBody>
                    <a:bodyPr/>
                    <a:lstStyle/>
                    <a:p>
                      <a:r>
                        <a:rPr lang="en-GB" sz="1400">
                          <a:effectLst/>
                          <a:latin typeface="+mn-lt"/>
                        </a:rPr>
                        <a:t>Medium</a:t>
                      </a:r>
                      <a:endParaRPr lang="zh-CN" sz="1600">
                        <a:effectLst/>
                        <a:latin typeface="+mn-lt"/>
                        <a:ea typeface="等线" panose="02010600030101010101" pitchFamily="2" charset="-122"/>
                      </a:endParaRPr>
                    </a:p>
                  </a:txBody>
                  <a:tcPr marL="67852" marR="67852" marT="0" marB="0" anchor="ctr">
                    <a:solidFill>
                      <a:schemeClr val="accent3">
                        <a:lumMod val="20000"/>
                        <a:lumOff val="80000"/>
                      </a:schemeClr>
                    </a:solidFill>
                  </a:tcPr>
                </a:tc>
                <a:tc>
                  <a:txBody>
                    <a:bodyPr/>
                    <a:lstStyle/>
                    <a:p>
                      <a:r>
                        <a:rPr lang="en-GB" sz="1400">
                          <a:effectLst/>
                          <a:latin typeface="+mn-lt"/>
                        </a:rPr>
                        <a:t>High</a:t>
                      </a:r>
                      <a:endParaRPr lang="zh-CN" sz="1600">
                        <a:effectLst/>
                        <a:latin typeface="+mn-lt"/>
                        <a:ea typeface="等线" panose="02010600030101010101" pitchFamily="2" charset="-122"/>
                      </a:endParaRPr>
                    </a:p>
                  </a:txBody>
                  <a:tcPr marL="67852" marR="67852" marT="0" marB="0" anchor="ctr">
                    <a:solidFill>
                      <a:schemeClr val="accent3">
                        <a:lumMod val="20000"/>
                        <a:lumOff val="80000"/>
                      </a:schemeClr>
                    </a:solidFill>
                  </a:tcPr>
                </a:tc>
                <a:extLst>
                  <a:ext uri="{0D108BD9-81ED-4DB2-BD59-A6C34878D82A}">
                    <a16:rowId xmlns:a16="http://schemas.microsoft.com/office/drawing/2014/main" val="317335162"/>
                  </a:ext>
                </a:extLst>
              </a:tr>
              <a:tr h="911092">
                <a:tc>
                  <a:txBody>
                    <a:bodyPr/>
                    <a:lstStyle/>
                    <a:p>
                      <a:r>
                        <a:rPr lang="en-GB" sz="1400">
                          <a:solidFill>
                            <a:schemeClr val="tx1"/>
                          </a:solidFill>
                          <a:effectLst/>
                          <a:latin typeface="+mn-lt"/>
                        </a:rPr>
                        <a:t>Some key components are unavailable / shipping takes too long / too expensive.</a:t>
                      </a:r>
                      <a:endParaRPr lang="zh-CN" sz="1600">
                        <a:solidFill>
                          <a:schemeClr val="tx1"/>
                        </a:solidFill>
                        <a:effectLst/>
                        <a:latin typeface="+mn-lt"/>
                        <a:ea typeface="等线" panose="02010600030101010101" pitchFamily="2" charset="-122"/>
                      </a:endParaRPr>
                    </a:p>
                  </a:txBody>
                  <a:tcPr marL="67852" marR="67852" marT="0" marB="0" anchor="ctr">
                    <a:solidFill>
                      <a:schemeClr val="accent3">
                        <a:lumMod val="20000"/>
                        <a:lumOff val="80000"/>
                      </a:schemeClr>
                    </a:solidFill>
                  </a:tcPr>
                </a:tc>
                <a:tc>
                  <a:txBody>
                    <a:bodyPr/>
                    <a:lstStyle/>
                    <a:p>
                      <a:r>
                        <a:rPr lang="en-GB" sz="1400">
                          <a:effectLst/>
                          <a:latin typeface="+mn-lt"/>
                        </a:rPr>
                        <a:t>Find alternatives, and identify those “long lead time” components</a:t>
                      </a:r>
                      <a:endParaRPr lang="zh-CN" sz="1600">
                        <a:effectLst/>
                        <a:latin typeface="+mn-lt"/>
                        <a:ea typeface="等线" panose="02010600030101010101" pitchFamily="2" charset="-122"/>
                      </a:endParaRPr>
                    </a:p>
                  </a:txBody>
                  <a:tcPr marL="67852" marR="67852" marT="0" marB="0" anchor="ctr">
                    <a:solidFill>
                      <a:schemeClr val="accent3">
                        <a:lumMod val="20000"/>
                        <a:lumOff val="80000"/>
                      </a:schemeClr>
                    </a:solidFill>
                  </a:tcPr>
                </a:tc>
                <a:tc>
                  <a:txBody>
                    <a:bodyPr/>
                    <a:lstStyle/>
                    <a:p>
                      <a:r>
                        <a:rPr lang="en-GB" sz="1400">
                          <a:effectLst/>
                          <a:latin typeface="+mn-lt"/>
                        </a:rPr>
                        <a:t>High</a:t>
                      </a:r>
                      <a:endParaRPr lang="zh-CN" sz="1600">
                        <a:effectLst/>
                        <a:latin typeface="+mn-lt"/>
                        <a:ea typeface="等线" panose="02010600030101010101" pitchFamily="2" charset="-122"/>
                      </a:endParaRPr>
                    </a:p>
                  </a:txBody>
                  <a:tcPr marL="67852" marR="67852" marT="0" marB="0" anchor="ctr">
                    <a:solidFill>
                      <a:schemeClr val="accent3">
                        <a:lumMod val="20000"/>
                        <a:lumOff val="80000"/>
                      </a:schemeClr>
                    </a:solidFill>
                  </a:tcPr>
                </a:tc>
                <a:tc>
                  <a:txBody>
                    <a:bodyPr/>
                    <a:lstStyle/>
                    <a:p>
                      <a:r>
                        <a:rPr lang="en-GB" sz="1400">
                          <a:effectLst/>
                          <a:latin typeface="+mn-lt"/>
                        </a:rPr>
                        <a:t>Low</a:t>
                      </a:r>
                      <a:endParaRPr lang="zh-CN" sz="1600">
                        <a:effectLst/>
                        <a:latin typeface="+mn-lt"/>
                        <a:ea typeface="等线" panose="02010600030101010101" pitchFamily="2" charset="-122"/>
                      </a:endParaRPr>
                    </a:p>
                  </a:txBody>
                  <a:tcPr marL="67852" marR="67852" marT="0" marB="0" anchor="ctr">
                    <a:solidFill>
                      <a:schemeClr val="accent3">
                        <a:lumMod val="20000"/>
                        <a:lumOff val="80000"/>
                      </a:schemeClr>
                    </a:solidFill>
                  </a:tcPr>
                </a:tc>
                <a:extLst>
                  <a:ext uri="{0D108BD9-81ED-4DB2-BD59-A6C34878D82A}">
                    <a16:rowId xmlns:a16="http://schemas.microsoft.com/office/drawing/2014/main" val="2969945196"/>
                  </a:ext>
                </a:extLst>
              </a:tr>
              <a:tr h="1579540">
                <a:tc>
                  <a:txBody>
                    <a:bodyPr/>
                    <a:lstStyle/>
                    <a:p>
                      <a:r>
                        <a:rPr lang="en-GB" sz="1400" dirty="0">
                          <a:solidFill>
                            <a:schemeClr val="tx1"/>
                          </a:solidFill>
                          <a:effectLst/>
                          <a:latin typeface="+mn-lt"/>
                        </a:rPr>
                        <a:t>The PCB may be damaged (e.g., burned), or contain a lot of noise interference due to design flaws.</a:t>
                      </a:r>
                      <a:endParaRPr lang="zh-CN" sz="1600" dirty="0">
                        <a:solidFill>
                          <a:schemeClr val="tx1"/>
                        </a:solidFill>
                        <a:effectLst/>
                        <a:latin typeface="+mn-lt"/>
                        <a:ea typeface="等线" panose="02010600030101010101" pitchFamily="2" charset="-122"/>
                      </a:endParaRPr>
                    </a:p>
                  </a:txBody>
                  <a:tcPr marL="67852" marR="67852" marT="0" marB="0" anchor="ctr">
                    <a:solidFill>
                      <a:schemeClr val="accent3">
                        <a:lumMod val="20000"/>
                        <a:lumOff val="80000"/>
                      </a:schemeClr>
                    </a:solidFill>
                  </a:tcPr>
                </a:tc>
                <a:tc>
                  <a:txBody>
                    <a:bodyPr/>
                    <a:lstStyle/>
                    <a:p>
                      <a:pPr marL="342900" lvl="0" indent="-342900">
                        <a:buFont typeface="+mj-lt"/>
                        <a:buAutoNum type="arabicPeriod"/>
                      </a:pPr>
                      <a:r>
                        <a:rPr lang="en-GB" sz="1400">
                          <a:effectLst/>
                          <a:latin typeface="+mn-lt"/>
                        </a:rPr>
                        <a:t>Check the PCB layout with care (or ask supervisor for advice) before sending it to manufacture to prevent significant flaws.</a:t>
                      </a:r>
                      <a:endParaRPr lang="zh-CN" sz="1600">
                        <a:effectLst/>
                        <a:latin typeface="+mn-lt"/>
                      </a:endParaRPr>
                    </a:p>
                    <a:p>
                      <a:pPr marL="342900" lvl="0" indent="-342900">
                        <a:buFont typeface="+mj-lt"/>
                        <a:buAutoNum type="arabicPeriod"/>
                      </a:pPr>
                      <a:r>
                        <a:rPr lang="en-GB" sz="1400">
                          <a:effectLst/>
                          <a:latin typeface="+mn-lt"/>
                        </a:rPr>
                        <a:t>Adopt redundant design.</a:t>
                      </a:r>
                      <a:endParaRPr lang="zh-CN" sz="1600">
                        <a:effectLst/>
                        <a:latin typeface="+mn-lt"/>
                      </a:endParaRPr>
                    </a:p>
                    <a:p>
                      <a:pPr marL="342900" lvl="0" indent="-342900">
                        <a:buFont typeface="+mj-lt"/>
                        <a:buAutoNum type="arabicPeriod"/>
                      </a:pPr>
                      <a:r>
                        <a:rPr lang="en-GB" sz="1400">
                          <a:effectLst/>
                          <a:latin typeface="+mn-lt"/>
                        </a:rPr>
                        <a:t>Ensure the traces that can pass large current are wide enough.</a:t>
                      </a:r>
                      <a:endParaRPr lang="zh-CN" sz="1600">
                        <a:effectLst/>
                        <a:latin typeface="+mn-lt"/>
                        <a:ea typeface="等线" panose="02010600030101010101" pitchFamily="2" charset="-122"/>
                      </a:endParaRPr>
                    </a:p>
                  </a:txBody>
                  <a:tcPr marL="67852" marR="67852" marT="0" marB="0" anchor="ctr">
                    <a:solidFill>
                      <a:schemeClr val="accent3">
                        <a:lumMod val="20000"/>
                        <a:lumOff val="80000"/>
                      </a:schemeClr>
                    </a:solidFill>
                  </a:tcPr>
                </a:tc>
                <a:tc>
                  <a:txBody>
                    <a:bodyPr/>
                    <a:lstStyle/>
                    <a:p>
                      <a:r>
                        <a:rPr lang="en-GB" sz="1400">
                          <a:effectLst/>
                          <a:latin typeface="+mn-lt"/>
                        </a:rPr>
                        <a:t>Medium</a:t>
                      </a:r>
                      <a:endParaRPr lang="zh-CN" sz="1600">
                        <a:effectLst/>
                        <a:latin typeface="+mn-lt"/>
                        <a:ea typeface="等线" panose="02010600030101010101" pitchFamily="2" charset="-122"/>
                      </a:endParaRPr>
                    </a:p>
                  </a:txBody>
                  <a:tcPr marL="67852" marR="67852" marT="0" marB="0" anchor="ctr">
                    <a:solidFill>
                      <a:schemeClr val="accent3">
                        <a:lumMod val="20000"/>
                        <a:lumOff val="80000"/>
                      </a:schemeClr>
                    </a:solidFill>
                  </a:tcPr>
                </a:tc>
                <a:tc>
                  <a:txBody>
                    <a:bodyPr/>
                    <a:lstStyle/>
                    <a:p>
                      <a:r>
                        <a:rPr lang="en-GB" sz="1400">
                          <a:effectLst/>
                          <a:latin typeface="+mn-lt"/>
                        </a:rPr>
                        <a:t>High</a:t>
                      </a:r>
                      <a:endParaRPr lang="zh-CN" sz="1600">
                        <a:effectLst/>
                        <a:latin typeface="+mn-lt"/>
                        <a:ea typeface="等线" panose="02010600030101010101" pitchFamily="2" charset="-122"/>
                      </a:endParaRPr>
                    </a:p>
                  </a:txBody>
                  <a:tcPr marL="67852" marR="67852" marT="0" marB="0" anchor="ctr">
                    <a:solidFill>
                      <a:schemeClr val="accent3">
                        <a:lumMod val="20000"/>
                        <a:lumOff val="80000"/>
                      </a:schemeClr>
                    </a:solidFill>
                  </a:tcPr>
                </a:tc>
                <a:extLst>
                  <a:ext uri="{0D108BD9-81ED-4DB2-BD59-A6C34878D82A}">
                    <a16:rowId xmlns:a16="http://schemas.microsoft.com/office/drawing/2014/main" val="2385167747"/>
                  </a:ext>
                </a:extLst>
              </a:tr>
              <a:tr h="715412">
                <a:tc>
                  <a:txBody>
                    <a:bodyPr/>
                    <a:lstStyle/>
                    <a:p>
                      <a:r>
                        <a:rPr lang="en-GB" sz="1400">
                          <a:solidFill>
                            <a:schemeClr val="tx1"/>
                          </a:solidFill>
                          <a:effectLst/>
                          <a:latin typeface="+mn-lt"/>
                        </a:rPr>
                        <a:t>Component size does not fit the package in the PCB.</a:t>
                      </a:r>
                      <a:endParaRPr lang="zh-CN" sz="1600">
                        <a:solidFill>
                          <a:schemeClr val="tx1"/>
                        </a:solidFill>
                        <a:effectLst/>
                        <a:latin typeface="+mn-lt"/>
                        <a:ea typeface="等线" panose="02010600030101010101" pitchFamily="2" charset="-122"/>
                      </a:endParaRPr>
                    </a:p>
                  </a:txBody>
                  <a:tcPr marL="67852" marR="67852" marT="0" marB="0" anchor="ctr">
                    <a:solidFill>
                      <a:schemeClr val="accent3">
                        <a:lumMod val="20000"/>
                        <a:lumOff val="80000"/>
                      </a:schemeClr>
                    </a:solidFill>
                  </a:tcPr>
                </a:tc>
                <a:tc>
                  <a:txBody>
                    <a:bodyPr/>
                    <a:lstStyle/>
                    <a:p>
                      <a:r>
                        <a:rPr lang="en-GB" sz="1400">
                          <a:effectLst/>
                          <a:latin typeface="+mn-lt"/>
                        </a:rPr>
                        <a:t>Check the package size of each component before sending the PCB to manufacture.</a:t>
                      </a:r>
                      <a:endParaRPr lang="zh-CN" sz="1600">
                        <a:effectLst/>
                        <a:latin typeface="+mn-lt"/>
                        <a:ea typeface="等线" panose="02010600030101010101" pitchFamily="2" charset="-122"/>
                      </a:endParaRPr>
                    </a:p>
                  </a:txBody>
                  <a:tcPr marL="67852" marR="67852" marT="0" marB="0" anchor="ctr">
                    <a:solidFill>
                      <a:schemeClr val="accent3">
                        <a:lumMod val="20000"/>
                        <a:lumOff val="80000"/>
                      </a:schemeClr>
                    </a:solidFill>
                  </a:tcPr>
                </a:tc>
                <a:tc>
                  <a:txBody>
                    <a:bodyPr/>
                    <a:lstStyle/>
                    <a:p>
                      <a:r>
                        <a:rPr lang="en-GB" sz="1400">
                          <a:effectLst/>
                          <a:latin typeface="+mn-lt"/>
                        </a:rPr>
                        <a:t>Low</a:t>
                      </a:r>
                      <a:endParaRPr lang="zh-CN" sz="1600">
                        <a:effectLst/>
                        <a:latin typeface="+mn-lt"/>
                        <a:ea typeface="等线" panose="02010600030101010101" pitchFamily="2" charset="-122"/>
                      </a:endParaRPr>
                    </a:p>
                  </a:txBody>
                  <a:tcPr marL="67852" marR="67852" marT="0" marB="0" anchor="ctr">
                    <a:solidFill>
                      <a:schemeClr val="accent3">
                        <a:lumMod val="20000"/>
                        <a:lumOff val="80000"/>
                      </a:schemeClr>
                    </a:solidFill>
                  </a:tcPr>
                </a:tc>
                <a:tc>
                  <a:txBody>
                    <a:bodyPr/>
                    <a:lstStyle/>
                    <a:p>
                      <a:r>
                        <a:rPr lang="en-GB" sz="1400">
                          <a:effectLst/>
                          <a:latin typeface="+mn-lt"/>
                        </a:rPr>
                        <a:t>High</a:t>
                      </a:r>
                      <a:endParaRPr lang="zh-CN" sz="1600">
                        <a:effectLst/>
                        <a:latin typeface="+mn-lt"/>
                        <a:ea typeface="等线" panose="02010600030101010101" pitchFamily="2" charset="-122"/>
                      </a:endParaRPr>
                    </a:p>
                  </a:txBody>
                  <a:tcPr marL="67852" marR="67852" marT="0" marB="0" anchor="ctr">
                    <a:solidFill>
                      <a:schemeClr val="accent3">
                        <a:lumMod val="20000"/>
                        <a:lumOff val="80000"/>
                      </a:schemeClr>
                    </a:solidFill>
                  </a:tcPr>
                </a:tc>
                <a:extLst>
                  <a:ext uri="{0D108BD9-81ED-4DB2-BD59-A6C34878D82A}">
                    <a16:rowId xmlns:a16="http://schemas.microsoft.com/office/drawing/2014/main" val="3180120815"/>
                  </a:ext>
                </a:extLst>
              </a:tr>
              <a:tr h="716194">
                <a:tc>
                  <a:txBody>
                    <a:bodyPr/>
                    <a:lstStyle/>
                    <a:p>
                      <a:r>
                        <a:rPr lang="en-GB" sz="1400" dirty="0">
                          <a:solidFill>
                            <a:schemeClr val="tx1"/>
                          </a:solidFill>
                          <a:effectLst/>
                          <a:latin typeface="+mn-lt"/>
                        </a:rPr>
                        <a:t>The performance of applied algorithm is less satisfactory.</a:t>
                      </a:r>
                      <a:endParaRPr lang="zh-CN" sz="1600" dirty="0">
                        <a:solidFill>
                          <a:schemeClr val="tx1"/>
                        </a:solidFill>
                        <a:effectLst/>
                        <a:latin typeface="+mn-lt"/>
                        <a:ea typeface="等线" panose="02010600030101010101" pitchFamily="2" charset="-122"/>
                      </a:endParaRPr>
                    </a:p>
                  </a:txBody>
                  <a:tcPr marL="67852" marR="67852" marT="0" marB="0" anchor="ctr">
                    <a:solidFill>
                      <a:schemeClr val="accent3">
                        <a:lumMod val="20000"/>
                        <a:lumOff val="80000"/>
                      </a:schemeClr>
                    </a:solidFill>
                  </a:tcPr>
                </a:tc>
                <a:tc>
                  <a:txBody>
                    <a:bodyPr/>
                    <a:lstStyle/>
                    <a:p>
                      <a:r>
                        <a:rPr lang="en-GB" sz="1400">
                          <a:effectLst/>
                          <a:latin typeface="+mn-lt"/>
                        </a:rPr>
                        <a:t>Use MATLAB to evaluate the stability of the controller, modify it or adopt other controllers.</a:t>
                      </a:r>
                      <a:endParaRPr lang="zh-CN" sz="1600">
                        <a:effectLst/>
                        <a:latin typeface="+mn-lt"/>
                        <a:ea typeface="等线" panose="02010600030101010101" pitchFamily="2" charset="-122"/>
                      </a:endParaRPr>
                    </a:p>
                  </a:txBody>
                  <a:tcPr marL="67852" marR="67852" marT="0" marB="0" anchor="ctr">
                    <a:solidFill>
                      <a:schemeClr val="accent3">
                        <a:lumMod val="20000"/>
                        <a:lumOff val="80000"/>
                      </a:schemeClr>
                    </a:solidFill>
                  </a:tcPr>
                </a:tc>
                <a:tc>
                  <a:txBody>
                    <a:bodyPr/>
                    <a:lstStyle/>
                    <a:p>
                      <a:r>
                        <a:rPr lang="en-GB" sz="1400">
                          <a:effectLst/>
                          <a:latin typeface="+mn-lt"/>
                        </a:rPr>
                        <a:t>Medium</a:t>
                      </a:r>
                      <a:endParaRPr lang="zh-CN" sz="1600">
                        <a:effectLst/>
                        <a:latin typeface="+mn-lt"/>
                        <a:ea typeface="等线" panose="02010600030101010101" pitchFamily="2" charset="-122"/>
                      </a:endParaRPr>
                    </a:p>
                  </a:txBody>
                  <a:tcPr marL="67852" marR="67852" marT="0" marB="0" anchor="ctr">
                    <a:solidFill>
                      <a:schemeClr val="accent3">
                        <a:lumMod val="20000"/>
                        <a:lumOff val="80000"/>
                      </a:schemeClr>
                    </a:solidFill>
                  </a:tcPr>
                </a:tc>
                <a:tc>
                  <a:txBody>
                    <a:bodyPr/>
                    <a:lstStyle/>
                    <a:p>
                      <a:r>
                        <a:rPr lang="en-GB" sz="1400" dirty="0">
                          <a:effectLst/>
                          <a:latin typeface="+mn-lt"/>
                        </a:rPr>
                        <a:t>Medium</a:t>
                      </a:r>
                      <a:endParaRPr lang="zh-CN" sz="1600" dirty="0">
                        <a:effectLst/>
                        <a:latin typeface="+mn-lt"/>
                        <a:ea typeface="等线" panose="02010600030101010101" pitchFamily="2" charset="-122"/>
                      </a:endParaRPr>
                    </a:p>
                  </a:txBody>
                  <a:tcPr marL="67852" marR="67852" marT="0" marB="0" anchor="ctr">
                    <a:solidFill>
                      <a:schemeClr val="accent3">
                        <a:lumMod val="20000"/>
                        <a:lumOff val="80000"/>
                      </a:schemeClr>
                    </a:solidFill>
                  </a:tcPr>
                </a:tc>
                <a:extLst>
                  <a:ext uri="{0D108BD9-81ED-4DB2-BD59-A6C34878D82A}">
                    <a16:rowId xmlns:a16="http://schemas.microsoft.com/office/drawing/2014/main" val="2723858477"/>
                  </a:ext>
                </a:extLst>
              </a:tr>
            </a:tbl>
          </a:graphicData>
        </a:graphic>
      </p:graphicFrame>
    </p:spTree>
    <p:extLst>
      <p:ext uri="{BB962C8B-B14F-4D97-AF65-F5344CB8AC3E}">
        <p14:creationId xmlns:p14="http://schemas.microsoft.com/office/powerpoint/2010/main" val="1565064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39AD61-D487-1466-F548-712EC88A1D3C}"/>
              </a:ext>
            </a:extLst>
          </p:cNvPr>
          <p:cNvSpPr>
            <a:spLocks noGrp="1"/>
          </p:cNvSpPr>
          <p:nvPr>
            <p:ph type="title"/>
          </p:nvPr>
        </p:nvSpPr>
        <p:spPr>
          <a:xfrm>
            <a:off x="700549" y="286467"/>
            <a:ext cx="2140974" cy="863907"/>
          </a:xfrm>
        </p:spPr>
        <p:txBody>
          <a:bodyPr>
            <a:normAutofit/>
          </a:bodyPr>
          <a:lstStyle/>
          <a:p>
            <a:r>
              <a:rPr lang="en-US" altLang="zh-CN" sz="3200" b="1" dirty="0">
                <a:latin typeface="+mn-lt"/>
              </a:rPr>
              <a:t>Time Plan</a:t>
            </a:r>
            <a:endParaRPr lang="zh-CN" altLang="en-US" sz="3200" b="1" dirty="0">
              <a:latin typeface="+mn-lt"/>
            </a:endParaRPr>
          </a:p>
        </p:txBody>
      </p:sp>
      <p:pic>
        <p:nvPicPr>
          <p:cNvPr id="3" name="图片 2" descr="图表, 瀑布图&#10;&#10;描述已自动生成">
            <a:extLst>
              <a:ext uri="{FF2B5EF4-FFF2-40B4-BE49-F238E27FC236}">
                <a16:creationId xmlns:a16="http://schemas.microsoft.com/office/drawing/2014/main" id="{37707E34-391B-79EC-490B-4DB931A01173}"/>
              </a:ext>
            </a:extLst>
          </p:cNvPr>
          <p:cNvPicPr>
            <a:picLocks noChangeAspect="1"/>
          </p:cNvPicPr>
          <p:nvPr/>
        </p:nvPicPr>
        <p:blipFill>
          <a:blip r:embed="rId2"/>
          <a:stretch>
            <a:fillRect/>
          </a:stretch>
        </p:blipFill>
        <p:spPr>
          <a:xfrm>
            <a:off x="196646" y="2176174"/>
            <a:ext cx="11834740" cy="4565130"/>
          </a:xfrm>
          <a:prstGeom prst="rect">
            <a:avLst/>
          </a:prstGeom>
        </p:spPr>
      </p:pic>
      <p:pic>
        <p:nvPicPr>
          <p:cNvPr id="5" name="图片 4">
            <a:extLst>
              <a:ext uri="{FF2B5EF4-FFF2-40B4-BE49-F238E27FC236}">
                <a16:creationId xmlns:a16="http://schemas.microsoft.com/office/drawing/2014/main" id="{05770482-4B0B-8178-7732-293744EB7552}"/>
              </a:ext>
            </a:extLst>
          </p:cNvPr>
          <p:cNvPicPr>
            <a:picLocks noChangeAspect="1"/>
          </p:cNvPicPr>
          <p:nvPr/>
        </p:nvPicPr>
        <p:blipFill>
          <a:blip r:embed="rId3"/>
          <a:stretch>
            <a:fillRect/>
          </a:stretch>
        </p:blipFill>
        <p:spPr>
          <a:xfrm>
            <a:off x="4463235" y="178651"/>
            <a:ext cx="4732709" cy="1943446"/>
          </a:xfrm>
          <a:prstGeom prst="rect">
            <a:avLst/>
          </a:prstGeom>
        </p:spPr>
      </p:pic>
    </p:spTree>
    <p:extLst>
      <p:ext uri="{BB962C8B-B14F-4D97-AF65-F5344CB8AC3E}">
        <p14:creationId xmlns:p14="http://schemas.microsoft.com/office/powerpoint/2010/main" val="250770820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TotalTime>
  <Words>689</Words>
  <Application>Microsoft Office PowerPoint</Application>
  <PresentationFormat>宽屏</PresentationFormat>
  <Paragraphs>69</Paragraphs>
  <Slides>4</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4</vt:i4>
      </vt:variant>
    </vt:vector>
  </HeadingPairs>
  <TitlesOfParts>
    <vt:vector size="8" baseType="lpstr">
      <vt:lpstr>等线</vt:lpstr>
      <vt:lpstr>等线 Light</vt:lpstr>
      <vt:lpstr>Arial</vt:lpstr>
      <vt:lpstr>Office 主题​​</vt:lpstr>
      <vt:lpstr>Diode Clamped Converter for Vehicle AC Machine Drive</vt:lpstr>
      <vt:lpstr>PowerPoint 演示文稿</vt:lpstr>
      <vt:lpstr>Risk Table</vt:lpstr>
      <vt:lpstr>Time Plan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Pengyuan Shu</dc:creator>
  <cp:lastModifiedBy>Pengyuan Shu</cp:lastModifiedBy>
  <cp:revision>27</cp:revision>
  <dcterms:created xsi:type="dcterms:W3CDTF">2023-10-25T22:34:53Z</dcterms:created>
  <dcterms:modified xsi:type="dcterms:W3CDTF">2023-10-26T14:45:03Z</dcterms:modified>
</cp:coreProperties>
</file>