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E54D-1EF1-4A93-91AF-E2C46381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01542-794C-4FB0-8C30-63712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48B5-D088-478D-93CA-9187415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CEC2-4F46-4FE9-A55F-6F7A21F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F66AE-A957-454A-96DA-CECAE90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2593-3B1E-4EEA-A155-7FE3E7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1F21D-58FD-4F60-9C20-BFEC208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3852E-1039-4542-A1B6-D199C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BF67-E35B-4EDE-B7B7-F4C7C6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786B-D030-4FF5-8AF7-D2B9A52D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24217-9954-48DA-9DC6-B8A9031E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9D32-375F-4E78-ACFE-14CF7B8E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FB76-1FDC-4025-8624-B9C7B24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0DA1-D00D-412A-8B49-D5FB5B1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DC4A-A645-44FC-B674-E0920E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3556-AD2C-466C-AFF1-2812209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015B-94A4-4328-8122-43477C1B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87C31-5C9D-46F3-AA7A-7EEF3A09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690B-9FEE-4887-A467-503AE5E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88F1D-DD83-43D9-B982-376E999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38F-62E0-430D-8B52-A6A1D33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546A3-6112-426C-B27C-11F2DAD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4328-D3B6-4084-A96C-4914751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875B-F4DC-43A1-B88D-DC6D058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1838-8625-496D-98E1-24C43FA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3CB-3AE3-4872-A8E8-7F4D8B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9DE4-00D4-401B-8890-9FEFF410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9C9-F68F-4102-A735-F54BF442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1746-80B5-49F5-A512-82C633C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D5CFA-D023-434B-956A-07F97C2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C6C9-7779-4BA0-9396-D2AF374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3506-65CE-4CA3-BF0A-06B334F3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8312-B154-434C-98E4-957664DF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919DA-631A-4AC3-826E-8C16B58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5F1C8-817B-4A33-9095-2F20346A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69769-E743-4A02-A9E1-9978A4D9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E702-2004-40AA-A089-4554FF8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2C2A-9256-46BE-A969-06AED9D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C9037-F9A4-4079-9350-F490E68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332E-3589-429E-ADAA-3391483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916B6-9CC0-460F-806F-8D91C0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0069F-3F23-40A4-878A-A6D5019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F43D0-2D75-4E33-9129-C8EFFE7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1BA67-303E-4E7C-AF55-065F857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75CF-B76C-4410-BEDB-B1DF898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B7044-A8A7-4867-9995-3CCA66AB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003A-EC68-4A5E-8F71-1B90795F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210F-3459-436C-9D5B-1753B30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F77A0-B40C-4641-9981-674FF56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1586-153C-4F30-8694-4AD64DA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45188-B296-4893-8E08-D0E187A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3D5A-96B7-4153-AB62-D232234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685B-B6CF-4C12-A5EC-CEE4CF14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2A4A0-8576-4D9E-80B3-7BD11CC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9837-EE7A-4CFD-99C8-24A194F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FE41-1AE6-440E-B6F7-64FCF8A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9022-6177-4DCB-8E97-B3BA66F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3A44-24B9-460D-9A1C-00D69E8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1EC8D-8E43-4EAD-8C18-B6C28FA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C63D-76E4-49DB-AEBE-12A6B7A3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1FBC-F74B-40DD-9C0B-FA7C2399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AF0-FF3A-4BDF-BCB7-82D6812D32E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8595-D91D-48F1-A4F9-E0108880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B60-BF3F-4A8D-8C05-5CB102C6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Machine Learning summary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8ECEA-19E6-4920-BE56-608BD3EB01AF}"/>
              </a:ext>
            </a:extLst>
          </p:cNvPr>
          <p:cNvSpPr txBox="1"/>
          <p:nvPr/>
        </p:nvSpPr>
        <p:spPr>
          <a:xfrm>
            <a:off x="704674" y="1442906"/>
            <a:ext cx="1010873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머신 러닝</a:t>
            </a:r>
            <a:r>
              <a:rPr lang="en-US" altLang="ko-KR" dirty="0"/>
              <a:t>(Machine learning)</a:t>
            </a:r>
          </a:p>
          <a:p>
            <a:r>
              <a:rPr lang="en-US" altLang="ko-KR" sz="1400" dirty="0"/>
              <a:t>       - </a:t>
            </a:r>
            <a:r>
              <a:rPr lang="ko-KR" altLang="en-US" sz="1400" dirty="0"/>
              <a:t>인공지능의 한 분야로 컴퓨터가 학습할 수 있도록 하는 알고리즘과 기술을 개발하는 분야</a:t>
            </a:r>
            <a:endParaRPr lang="en-US" altLang="ko-KR" sz="1400" dirty="0"/>
          </a:p>
          <a:p>
            <a:r>
              <a:rPr lang="en-US" altLang="ko-KR" sz="1400" dirty="0"/>
              <a:t>          - </a:t>
            </a:r>
            <a:r>
              <a:rPr lang="ko-KR" altLang="en-US" sz="1400" dirty="0"/>
              <a:t>데이터를 통해 학습하도록 컴퓨터를 프로그래밍 하는 기술</a:t>
            </a:r>
            <a:endParaRPr lang="en-US" altLang="ko-KR" sz="1400" dirty="0"/>
          </a:p>
          <a:p>
            <a:r>
              <a:rPr lang="en-US" altLang="ko-KR" sz="1400" dirty="0"/>
              <a:t>       - </a:t>
            </a:r>
            <a:r>
              <a:rPr lang="ko-KR" altLang="en-US" sz="1400" dirty="0"/>
              <a:t>“</a:t>
            </a:r>
            <a:r>
              <a:rPr lang="ko-KR" altLang="en-US" sz="1400" dirty="0" err="1"/>
              <a:t>머신러닝”은</a:t>
            </a:r>
            <a:r>
              <a:rPr lang="ko-KR" altLang="en-US" sz="1400" dirty="0"/>
              <a:t> 명시적인 프로그래밍없이 컴퓨터가 학습하는 능력을 갖추게 하는 연구분야다</a:t>
            </a:r>
            <a:r>
              <a:rPr lang="en-US" altLang="ko-KR" sz="1400" dirty="0"/>
              <a:t>. (Arthur Samuel , 1959)</a:t>
            </a:r>
          </a:p>
          <a:p>
            <a:r>
              <a:rPr lang="en-US" altLang="ko-KR" sz="1400" dirty="0"/>
              <a:t>       - ex) </a:t>
            </a:r>
            <a:r>
              <a:rPr lang="ko-KR" altLang="en-US" sz="1400" dirty="0"/>
              <a:t>수신한 이메일이 스팸인지 아닌지 구분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머신 러닝의 필요성과 적합한 문제 유형</a:t>
            </a:r>
            <a:endParaRPr lang="en-US" altLang="ko-KR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필요성</a:t>
            </a:r>
            <a:endParaRPr lang="en-US" altLang="ko-KR" sz="1400" dirty="0"/>
          </a:p>
          <a:p>
            <a:r>
              <a:rPr lang="en-US" altLang="ko-KR" sz="1400" dirty="0"/>
              <a:t>         - </a:t>
            </a:r>
            <a:r>
              <a:rPr lang="ko-KR" altLang="en-US" sz="1400" dirty="0"/>
              <a:t>컴퓨팅 성능의 향상과 빅데이터로 인해 비즈니스 가치 창출 가능</a:t>
            </a:r>
            <a:endParaRPr lang="en-US" altLang="ko-KR" sz="1400" dirty="0"/>
          </a:p>
          <a:p>
            <a:r>
              <a:rPr lang="en-US" altLang="ko-KR" sz="1400" dirty="0"/>
              <a:t>         - </a:t>
            </a:r>
            <a:r>
              <a:rPr lang="ko-KR" altLang="en-US" sz="1400" dirty="0"/>
              <a:t>대용량의 데이터 분석을 통해 겉으로 보이지 않았던 패턴을 발견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문제 유형</a:t>
            </a:r>
            <a:endParaRPr lang="en-US" altLang="ko-KR" sz="1400" dirty="0"/>
          </a:p>
          <a:p>
            <a:r>
              <a:rPr lang="en-US" altLang="ko-KR" sz="1400" dirty="0"/>
              <a:t>         - </a:t>
            </a:r>
            <a:r>
              <a:rPr lang="ko-KR" altLang="en-US" sz="1400" dirty="0"/>
              <a:t>알고리즘의 부재로 명시적 문제 해결이 불가능한 문제</a:t>
            </a:r>
            <a:endParaRPr lang="en-US" altLang="ko-KR" sz="1400" dirty="0"/>
          </a:p>
          <a:p>
            <a:r>
              <a:rPr lang="en-US" altLang="ko-KR" sz="1400" dirty="0"/>
              <a:t>         - </a:t>
            </a:r>
            <a:r>
              <a:rPr lang="ko-KR" altLang="en-US" sz="1400" dirty="0"/>
              <a:t>프로그래밍이 어려운 문제</a:t>
            </a:r>
            <a:r>
              <a:rPr lang="en-US" altLang="ko-KR" sz="1400" dirty="0"/>
              <a:t>(</a:t>
            </a:r>
            <a:r>
              <a:rPr lang="ko-KR" altLang="en-US" sz="1400" dirty="0"/>
              <a:t>음성 인식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623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Predict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8452D-0E5A-4B51-BAE8-4D4529A56653}"/>
              </a:ext>
            </a:extLst>
          </p:cNvPr>
          <p:cNvSpPr txBox="1"/>
          <p:nvPr/>
        </p:nvSpPr>
        <p:spPr>
          <a:xfrm>
            <a:off x="956345" y="1459684"/>
            <a:ext cx="9831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키프로스의 </a:t>
            </a:r>
            <a:r>
              <a:rPr lang="en-US" altLang="ko-KR" sz="1400" dirty="0"/>
              <a:t>1</a:t>
            </a:r>
            <a:r>
              <a:rPr lang="ko-KR" altLang="en-US" sz="1400" dirty="0"/>
              <a:t>인당 </a:t>
            </a:r>
            <a:r>
              <a:rPr lang="en-US" altLang="ko-KR" sz="1400" dirty="0"/>
              <a:t>GDP</a:t>
            </a:r>
            <a:r>
              <a:rPr lang="ko-KR" altLang="en-US" sz="1400" dirty="0"/>
              <a:t>는 </a:t>
            </a:r>
            <a:r>
              <a:rPr lang="en-US" altLang="ko-KR" sz="1400" dirty="0"/>
              <a:t>$22,587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그렇다면 삶의 만족도는 </a:t>
            </a:r>
            <a:r>
              <a:rPr lang="ko-KR" altLang="en-US" sz="1400" dirty="0" err="1"/>
              <a:t>얼마정도일까</a:t>
            </a:r>
            <a:r>
              <a:rPr lang="en-US" altLang="ko-KR" sz="1400" dirty="0"/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8402E9-BFC4-443E-9A85-91FA63D94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45" y="3752096"/>
            <a:ext cx="3181794" cy="1781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25B334-962A-4EAB-8F6C-73DFAEC87C8D}"/>
              </a:ext>
            </a:extLst>
          </p:cNvPr>
          <p:cNvSpPr txBox="1"/>
          <p:nvPr/>
        </p:nvSpPr>
        <p:spPr>
          <a:xfrm>
            <a:off x="956345" y="2083950"/>
            <a:ext cx="9831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선형 회기 </a:t>
            </a:r>
            <a:r>
              <a:rPr lang="en-US" altLang="ko-KR" sz="1400" dirty="0"/>
              <a:t>(Linear Regression)</a:t>
            </a:r>
          </a:p>
          <a:p>
            <a:pPr lvl="1"/>
            <a:r>
              <a:rPr lang="en-US" altLang="ko-KR" sz="1400" dirty="0"/>
              <a:t>-&gt; </a:t>
            </a:r>
            <a:r>
              <a:rPr lang="ko-KR" altLang="en-US" sz="1400" dirty="0"/>
              <a:t>직선 상에서 결정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KNN</a:t>
            </a:r>
            <a:r>
              <a:rPr lang="ko-KR" altLang="en-US" sz="1400" dirty="0"/>
              <a:t> </a:t>
            </a:r>
            <a:r>
              <a:rPr lang="en-US" altLang="ko-KR" sz="1400" dirty="0"/>
              <a:t>(k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en-US" altLang="ko-KR" sz="1400" dirty="0" err="1"/>
              <a:t>Nearset</a:t>
            </a:r>
            <a:r>
              <a:rPr lang="ko-KR" altLang="en-US" sz="1400" dirty="0"/>
              <a:t> </a:t>
            </a:r>
            <a:r>
              <a:rPr lang="en-US" altLang="ko-KR" sz="1400" dirty="0"/>
              <a:t>Neighbor)</a:t>
            </a:r>
          </a:p>
          <a:p>
            <a:pPr lvl="1"/>
            <a:r>
              <a:rPr lang="en-US" altLang="ko-KR" sz="1400" dirty="0"/>
              <a:t>-&gt; </a:t>
            </a:r>
            <a:r>
              <a:rPr lang="ko-KR" altLang="en-US" sz="1400" dirty="0"/>
              <a:t>가장 가까운 </a:t>
            </a:r>
            <a:r>
              <a:rPr lang="en-US" altLang="ko-KR" sz="1400" dirty="0"/>
              <a:t>K</a:t>
            </a:r>
            <a:r>
              <a:rPr lang="ko-KR" altLang="en-US" sz="1400" dirty="0"/>
              <a:t>개의 평균을 통해 결정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8470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Summary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8452D-0E5A-4B51-BAE8-4D4529A56653}"/>
              </a:ext>
            </a:extLst>
          </p:cNvPr>
          <p:cNvSpPr txBox="1"/>
          <p:nvPr/>
        </p:nvSpPr>
        <p:spPr>
          <a:xfrm>
            <a:off x="956345" y="1032652"/>
            <a:ext cx="9831897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데이터를 분석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모델을 선택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훈련 데이터로 모델을 훈련 </a:t>
            </a:r>
            <a:r>
              <a:rPr lang="en-US" altLang="ko-KR" dirty="0"/>
              <a:t>-&gt; Cost Function</a:t>
            </a:r>
            <a:r>
              <a:rPr lang="ko-KR" altLang="en-US" dirty="0"/>
              <a:t>을 최소화 하는 모델 파라미터를 찾음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새로운 데이터에 대한 예측을 함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반복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1425AD7-2A15-43DA-AD98-AEC0CC3491A2}"/>
              </a:ext>
            </a:extLst>
          </p:cNvPr>
          <p:cNvGrpSpPr/>
          <p:nvPr/>
        </p:nvGrpSpPr>
        <p:grpSpPr>
          <a:xfrm>
            <a:off x="984659" y="3985703"/>
            <a:ext cx="10222681" cy="2377725"/>
            <a:chOff x="956345" y="4371596"/>
            <a:chExt cx="10222681" cy="2377725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58BBAD4C-9911-4EA8-B851-DA4D64FAE6D3}"/>
                </a:ext>
              </a:extLst>
            </p:cNvPr>
            <p:cNvSpPr/>
            <p:nvPr/>
          </p:nvSpPr>
          <p:spPr>
            <a:xfrm>
              <a:off x="956345" y="4371597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문제 정의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목표 설정</a:t>
              </a:r>
            </a:p>
          </p:txBody>
        </p:sp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7E2CBC33-8180-45E1-BAEA-0404DFF9E3EC}"/>
                </a:ext>
              </a:extLst>
            </p:cNvPr>
            <p:cNvSpPr/>
            <p:nvPr/>
          </p:nvSpPr>
          <p:spPr>
            <a:xfrm>
              <a:off x="3045902" y="4371597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데이터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추출</a:t>
              </a:r>
            </a:p>
          </p:txBody>
        </p:sp>
        <p:sp>
          <p:nvSpPr>
            <p:cNvPr id="13" name="화살표: 오각형 12">
              <a:extLst>
                <a:ext uri="{FF2B5EF4-FFF2-40B4-BE49-F238E27FC236}">
                  <a16:creationId xmlns:a16="http://schemas.microsoft.com/office/drawing/2014/main" id="{17C2838D-9B73-4FB1-8A9D-709459673C16}"/>
                </a:ext>
              </a:extLst>
            </p:cNvPr>
            <p:cNvSpPr/>
            <p:nvPr/>
          </p:nvSpPr>
          <p:spPr>
            <a:xfrm>
              <a:off x="5135459" y="4371596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데이터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전처리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00A78ADB-3CE3-45AE-BF3C-96CF10A69656}"/>
                </a:ext>
              </a:extLst>
            </p:cNvPr>
            <p:cNvSpPr/>
            <p:nvPr/>
          </p:nvSpPr>
          <p:spPr>
            <a:xfrm>
              <a:off x="7225016" y="4371596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탐색적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데이터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분석</a:t>
              </a:r>
            </a:p>
          </p:txBody>
        </p:sp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B713A93E-1673-4EAD-8C3E-89565180893E}"/>
                </a:ext>
              </a:extLst>
            </p:cNvPr>
            <p:cNvSpPr/>
            <p:nvPr/>
          </p:nvSpPr>
          <p:spPr>
            <a:xfrm>
              <a:off x="9314573" y="4371596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모델링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평가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528B18-E361-4FFC-8159-97AAB97AC423}"/>
                </a:ext>
              </a:extLst>
            </p:cNvPr>
            <p:cNvSpPr txBox="1"/>
            <p:nvPr/>
          </p:nvSpPr>
          <p:spPr>
            <a:xfrm>
              <a:off x="3045902" y="5411831"/>
              <a:ext cx="1256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Data Extraction</a:t>
              </a:r>
              <a:endParaRPr lang="ko-KR" altLang="en-US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5CB15F-C571-46FB-A5A2-2878C6F3C0B5}"/>
                </a:ext>
              </a:extLst>
            </p:cNvPr>
            <p:cNvSpPr txBox="1"/>
            <p:nvPr/>
          </p:nvSpPr>
          <p:spPr>
            <a:xfrm>
              <a:off x="5135459" y="5392326"/>
              <a:ext cx="18644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Data Preprocessing</a:t>
              </a:r>
            </a:p>
            <a:p>
              <a:r>
                <a:rPr lang="en-US" altLang="ko-KR" sz="1000" dirty="0" err="1"/>
                <a:t>Numpy</a:t>
              </a:r>
              <a:endParaRPr lang="en-US" altLang="ko-KR" sz="1000" dirty="0"/>
            </a:p>
            <a:p>
              <a:r>
                <a:rPr lang="en-US" altLang="ko-KR" sz="1000" dirty="0"/>
                <a:t>pandas</a:t>
              </a:r>
              <a:endParaRPr lang="ko-KR" altLang="en-US" sz="1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8A641B-E7D9-4F52-A675-5AF6E8EA94D6}"/>
                </a:ext>
              </a:extLst>
            </p:cNvPr>
            <p:cNvSpPr txBox="1"/>
            <p:nvPr/>
          </p:nvSpPr>
          <p:spPr>
            <a:xfrm>
              <a:off x="7179578" y="5381053"/>
              <a:ext cx="18644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EDA</a:t>
              </a:r>
            </a:p>
            <a:p>
              <a:r>
                <a:rPr lang="en-US" altLang="ko-KR" sz="1000" dirty="0"/>
                <a:t>Pandas</a:t>
              </a:r>
            </a:p>
            <a:p>
              <a:r>
                <a:rPr lang="en-US" altLang="ko-KR" sz="1000" dirty="0"/>
                <a:t>Pandas-profiling</a:t>
              </a:r>
              <a:endParaRPr lang="ko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C98847-BB84-4482-A2BA-B9AF7FD04B0E}"/>
                </a:ext>
              </a:extLst>
            </p:cNvPr>
            <p:cNvSpPr txBox="1"/>
            <p:nvPr/>
          </p:nvSpPr>
          <p:spPr>
            <a:xfrm>
              <a:off x="9314573" y="5425882"/>
              <a:ext cx="186445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Modeling &amp; Evaluation</a:t>
              </a:r>
            </a:p>
            <a:p>
              <a:r>
                <a:rPr lang="en-US" altLang="ko-KR" sz="1000" dirty="0" err="1"/>
                <a:t>Scikit</a:t>
              </a:r>
              <a:r>
                <a:rPr lang="en-US" altLang="ko-KR" sz="1000" dirty="0"/>
                <a:t>-learn</a:t>
              </a:r>
            </a:p>
            <a:p>
              <a:r>
                <a:rPr lang="en-US" altLang="ko-KR" sz="1000" b="1" dirty="0" err="1"/>
                <a:t>XGBoost</a:t>
              </a:r>
              <a:endParaRPr lang="en-US" altLang="ko-KR" sz="1000" b="1" dirty="0"/>
            </a:p>
            <a:p>
              <a:r>
                <a:rPr lang="en-US" altLang="ko-KR" sz="1000" b="1" dirty="0" err="1"/>
                <a:t>LightGBM</a:t>
              </a:r>
              <a:endParaRPr lang="en-US" altLang="ko-KR" sz="1000" b="1" dirty="0"/>
            </a:p>
            <a:p>
              <a:r>
                <a:rPr lang="en-US" altLang="ko-KR" sz="1000" dirty="0" err="1"/>
                <a:t>Keras</a:t>
              </a:r>
              <a:endParaRPr lang="en-US" altLang="ko-KR" sz="1000" dirty="0"/>
            </a:p>
            <a:p>
              <a:r>
                <a:rPr lang="en-US" altLang="ko-KR" sz="1000" dirty="0" err="1"/>
                <a:t>Tensorflow</a:t>
              </a:r>
              <a:endParaRPr lang="en-US" altLang="ko-KR" sz="1000" dirty="0"/>
            </a:p>
            <a:p>
              <a:r>
                <a:rPr lang="en-US" altLang="ko-KR" sz="1000" dirty="0" err="1"/>
                <a:t>Pytorch</a:t>
              </a:r>
              <a:endParaRPr lang="en-US" altLang="ko-KR" sz="1000" dirty="0"/>
            </a:p>
            <a:p>
              <a:r>
                <a:rPr lang="en-US" altLang="ko-KR" sz="1000" b="1" dirty="0" err="1"/>
                <a:t>Pycaret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8995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Summary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8452D-0E5A-4B51-BAE8-4D4529A56653}"/>
              </a:ext>
            </a:extLst>
          </p:cNvPr>
          <p:cNvSpPr txBox="1"/>
          <p:nvPr/>
        </p:nvSpPr>
        <p:spPr>
          <a:xfrm>
            <a:off x="956345" y="1032652"/>
            <a:ext cx="9831897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데이터를 분석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모델을 선택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훈련 데이터로 모델을 훈련 </a:t>
            </a:r>
            <a:r>
              <a:rPr lang="en-US" altLang="ko-KR" dirty="0"/>
              <a:t>-&gt; Cost Function</a:t>
            </a:r>
            <a:r>
              <a:rPr lang="ko-KR" altLang="en-US" dirty="0"/>
              <a:t>을 최소화 하는 모델 파라미터를 찾음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새로운 데이터에 대한 예측을 함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반복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1425AD7-2A15-43DA-AD98-AEC0CC3491A2}"/>
              </a:ext>
            </a:extLst>
          </p:cNvPr>
          <p:cNvGrpSpPr/>
          <p:nvPr/>
        </p:nvGrpSpPr>
        <p:grpSpPr>
          <a:xfrm>
            <a:off x="984659" y="3985703"/>
            <a:ext cx="10222681" cy="2377725"/>
            <a:chOff x="956345" y="4371596"/>
            <a:chExt cx="10222681" cy="2377725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58BBAD4C-9911-4EA8-B851-DA4D64FAE6D3}"/>
                </a:ext>
              </a:extLst>
            </p:cNvPr>
            <p:cNvSpPr/>
            <p:nvPr/>
          </p:nvSpPr>
          <p:spPr>
            <a:xfrm>
              <a:off x="956345" y="4371597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문제 정의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목표 설정</a:t>
              </a:r>
            </a:p>
          </p:txBody>
        </p:sp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7E2CBC33-8180-45E1-BAEA-0404DFF9E3EC}"/>
                </a:ext>
              </a:extLst>
            </p:cNvPr>
            <p:cNvSpPr/>
            <p:nvPr/>
          </p:nvSpPr>
          <p:spPr>
            <a:xfrm>
              <a:off x="3045902" y="4371597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데이터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추출</a:t>
              </a:r>
            </a:p>
          </p:txBody>
        </p:sp>
        <p:sp>
          <p:nvSpPr>
            <p:cNvPr id="13" name="화살표: 오각형 12">
              <a:extLst>
                <a:ext uri="{FF2B5EF4-FFF2-40B4-BE49-F238E27FC236}">
                  <a16:creationId xmlns:a16="http://schemas.microsoft.com/office/drawing/2014/main" id="{17C2838D-9B73-4FB1-8A9D-709459673C16}"/>
                </a:ext>
              </a:extLst>
            </p:cNvPr>
            <p:cNvSpPr/>
            <p:nvPr/>
          </p:nvSpPr>
          <p:spPr>
            <a:xfrm>
              <a:off x="5135459" y="4371596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데이터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전처리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00A78ADB-3CE3-45AE-BF3C-96CF10A69656}"/>
                </a:ext>
              </a:extLst>
            </p:cNvPr>
            <p:cNvSpPr/>
            <p:nvPr/>
          </p:nvSpPr>
          <p:spPr>
            <a:xfrm>
              <a:off x="7225016" y="4371596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탐색적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데이터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분석</a:t>
              </a:r>
            </a:p>
          </p:txBody>
        </p:sp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B713A93E-1673-4EAD-8C3E-89565180893E}"/>
                </a:ext>
              </a:extLst>
            </p:cNvPr>
            <p:cNvSpPr/>
            <p:nvPr/>
          </p:nvSpPr>
          <p:spPr>
            <a:xfrm>
              <a:off x="9314573" y="4371596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모델링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평가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528B18-E361-4FFC-8159-97AAB97AC423}"/>
                </a:ext>
              </a:extLst>
            </p:cNvPr>
            <p:cNvSpPr txBox="1"/>
            <p:nvPr/>
          </p:nvSpPr>
          <p:spPr>
            <a:xfrm>
              <a:off x="3045902" y="5411831"/>
              <a:ext cx="1256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Data Extraction</a:t>
              </a:r>
              <a:endParaRPr lang="ko-KR" altLang="en-US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5CB15F-C571-46FB-A5A2-2878C6F3C0B5}"/>
                </a:ext>
              </a:extLst>
            </p:cNvPr>
            <p:cNvSpPr txBox="1"/>
            <p:nvPr/>
          </p:nvSpPr>
          <p:spPr>
            <a:xfrm>
              <a:off x="5135459" y="5392326"/>
              <a:ext cx="18644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Data Preprocessing</a:t>
              </a:r>
            </a:p>
            <a:p>
              <a:r>
                <a:rPr lang="en-US" altLang="ko-KR" sz="1000" dirty="0" err="1"/>
                <a:t>Numpy</a:t>
              </a:r>
              <a:endParaRPr lang="en-US" altLang="ko-KR" sz="1000" dirty="0"/>
            </a:p>
            <a:p>
              <a:r>
                <a:rPr lang="en-US" altLang="ko-KR" sz="1000" dirty="0"/>
                <a:t>pandas</a:t>
              </a:r>
              <a:endParaRPr lang="ko-KR" altLang="en-US" sz="1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8A641B-E7D9-4F52-A675-5AF6E8EA94D6}"/>
                </a:ext>
              </a:extLst>
            </p:cNvPr>
            <p:cNvSpPr txBox="1"/>
            <p:nvPr/>
          </p:nvSpPr>
          <p:spPr>
            <a:xfrm>
              <a:off x="7179578" y="5381053"/>
              <a:ext cx="18644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EDA</a:t>
              </a:r>
            </a:p>
            <a:p>
              <a:r>
                <a:rPr lang="en-US" altLang="ko-KR" sz="1000" dirty="0"/>
                <a:t>Pandas</a:t>
              </a:r>
            </a:p>
            <a:p>
              <a:r>
                <a:rPr lang="en-US" altLang="ko-KR" sz="1000" dirty="0"/>
                <a:t>Pandas-profiling</a:t>
              </a:r>
              <a:endParaRPr lang="ko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C98847-BB84-4482-A2BA-B9AF7FD04B0E}"/>
                </a:ext>
              </a:extLst>
            </p:cNvPr>
            <p:cNvSpPr txBox="1"/>
            <p:nvPr/>
          </p:nvSpPr>
          <p:spPr>
            <a:xfrm>
              <a:off x="9314573" y="5425882"/>
              <a:ext cx="186445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Modeling &amp; Evaluation</a:t>
              </a:r>
            </a:p>
            <a:p>
              <a:r>
                <a:rPr lang="en-US" altLang="ko-KR" sz="1000" dirty="0" err="1"/>
                <a:t>Scikit</a:t>
              </a:r>
              <a:r>
                <a:rPr lang="en-US" altLang="ko-KR" sz="1000" dirty="0"/>
                <a:t>-learn</a:t>
              </a:r>
            </a:p>
            <a:p>
              <a:r>
                <a:rPr lang="en-US" altLang="ko-KR" sz="1000" b="1" dirty="0" err="1"/>
                <a:t>XGBoost</a:t>
              </a:r>
              <a:endParaRPr lang="en-US" altLang="ko-KR" sz="1000" b="1" dirty="0"/>
            </a:p>
            <a:p>
              <a:r>
                <a:rPr lang="en-US" altLang="ko-KR" sz="1000" b="1" dirty="0" err="1"/>
                <a:t>LightGBM</a:t>
              </a:r>
              <a:endParaRPr lang="en-US" altLang="ko-KR" sz="1000" b="1" dirty="0"/>
            </a:p>
            <a:p>
              <a:r>
                <a:rPr lang="en-US" altLang="ko-KR" sz="1000" dirty="0" err="1"/>
                <a:t>Keras</a:t>
              </a:r>
              <a:endParaRPr lang="en-US" altLang="ko-KR" sz="1000" dirty="0"/>
            </a:p>
            <a:p>
              <a:r>
                <a:rPr lang="en-US" altLang="ko-KR" sz="1000" dirty="0" err="1"/>
                <a:t>Tensorflow</a:t>
              </a:r>
              <a:endParaRPr lang="en-US" altLang="ko-KR" sz="1000" dirty="0"/>
            </a:p>
            <a:p>
              <a:r>
                <a:rPr lang="en-US" altLang="ko-KR" sz="1000" dirty="0" err="1"/>
                <a:t>Pytorch</a:t>
              </a:r>
              <a:endParaRPr lang="en-US" altLang="ko-KR" sz="1000" dirty="0"/>
            </a:p>
            <a:p>
              <a:r>
                <a:rPr lang="en-US" altLang="ko-KR" sz="1000" b="1" dirty="0" err="1"/>
                <a:t>Pycaret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731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Challenging Task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8452D-0E5A-4B51-BAE8-4D4529A56653}"/>
              </a:ext>
            </a:extLst>
          </p:cNvPr>
          <p:cNvSpPr txBox="1"/>
          <p:nvPr/>
        </p:nvSpPr>
        <p:spPr>
          <a:xfrm>
            <a:off x="956345" y="1032652"/>
            <a:ext cx="9831897" cy="466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머신러닝의</a:t>
            </a:r>
            <a:r>
              <a:rPr lang="ko-KR" altLang="en-US" dirty="0"/>
              <a:t> 도전과제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나쁜 데이터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200" dirty="0"/>
              <a:t>충분하지 않은 데이터</a:t>
            </a:r>
            <a:endParaRPr lang="en-US" altLang="ko-KR" sz="1200" dirty="0"/>
          </a:p>
          <a:p>
            <a:pPr marL="1200150" lvl="2" indent="-285750">
              <a:buFontTx/>
              <a:buChar char="-"/>
            </a:pPr>
            <a:r>
              <a:rPr lang="ko-KR" altLang="en-US" sz="1200" dirty="0"/>
              <a:t>사람과 다르게 컴퓨터는 많은 데이터가 있어야 좋은 성능을 낼 수 있음</a:t>
            </a:r>
            <a:r>
              <a:rPr lang="en-US" altLang="ko-KR" sz="1200" dirty="0"/>
              <a:t>. </a:t>
            </a:r>
          </a:p>
          <a:p>
            <a:pPr marL="1200150" lvl="2" indent="-285750">
              <a:buFontTx/>
              <a:buChar char="-"/>
            </a:pPr>
            <a:r>
              <a:rPr lang="ko-KR" altLang="en-US" sz="1200" dirty="0"/>
              <a:t>컴퓨터는 일반화 규칙을 학습하기 때문</a:t>
            </a:r>
            <a:endParaRPr lang="en-US" altLang="ko-KR" sz="1200" dirty="0"/>
          </a:p>
          <a:p>
            <a:pPr marL="742950" lvl="1" indent="-285750">
              <a:buFontTx/>
              <a:buChar char="-"/>
            </a:pPr>
            <a:r>
              <a:rPr lang="ko-KR" altLang="en-US" sz="1200" dirty="0"/>
              <a:t>대표성 없는 훈련 데이터</a:t>
            </a:r>
            <a:endParaRPr lang="en-US" altLang="ko-KR" sz="1200" dirty="0"/>
          </a:p>
          <a:p>
            <a:pPr marL="1200150" lvl="2" indent="-285750">
              <a:buFontTx/>
              <a:buChar char="-"/>
            </a:pPr>
            <a:r>
              <a:rPr lang="en-US" altLang="ko-KR" sz="1200" dirty="0"/>
              <a:t>1936</a:t>
            </a:r>
            <a:r>
              <a:rPr lang="ko-KR" altLang="en-US" sz="1200" dirty="0"/>
              <a:t>년 </a:t>
            </a:r>
            <a:r>
              <a:rPr lang="ko-KR" altLang="en-US" sz="1200" dirty="0" err="1"/>
              <a:t>랜던과</a:t>
            </a:r>
            <a:r>
              <a:rPr lang="ko-KR" altLang="en-US" sz="1200" dirty="0"/>
              <a:t> 루즈벨트의 대통령 선거에서 </a:t>
            </a:r>
            <a:r>
              <a:rPr lang="en-US" altLang="ko-KR" sz="1200" dirty="0"/>
              <a:t>Literary Digest</a:t>
            </a:r>
            <a:r>
              <a:rPr lang="ko-KR" altLang="en-US" sz="1200" dirty="0"/>
              <a:t> 사의 여론조사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랜던</a:t>
            </a:r>
            <a:r>
              <a:rPr lang="ko-KR" altLang="en-US" sz="1200" dirty="0"/>
              <a:t> </a:t>
            </a:r>
            <a:r>
              <a:rPr lang="en-US" altLang="ko-KR" sz="1200" dirty="0"/>
              <a:t>57%)</a:t>
            </a:r>
          </a:p>
          <a:p>
            <a:pPr marL="1200150" lvl="2" indent="-285750">
              <a:buFontTx/>
              <a:buChar char="-"/>
            </a:pPr>
            <a:r>
              <a:rPr lang="ko-KR" altLang="en-US" sz="1200" dirty="0"/>
              <a:t>실제로는 루즈벨트 대통령의 </a:t>
            </a:r>
            <a:r>
              <a:rPr lang="en-US" altLang="ko-KR" sz="1200" dirty="0"/>
              <a:t>(61%) </a:t>
            </a:r>
            <a:r>
              <a:rPr lang="ko-KR" altLang="en-US" sz="1200" dirty="0"/>
              <a:t>당선 </a:t>
            </a:r>
            <a:r>
              <a:rPr lang="en-US" altLang="ko-KR" sz="1200" dirty="0"/>
              <a:t>-&gt; </a:t>
            </a:r>
            <a:r>
              <a:rPr lang="ko-KR" altLang="en-US" sz="1200" dirty="0"/>
              <a:t>샘플링 편향으로 인한 문제</a:t>
            </a:r>
            <a:endParaRPr lang="en-US" altLang="ko-KR" sz="1200" dirty="0"/>
          </a:p>
          <a:p>
            <a:pPr marL="742950" lvl="1" indent="-285750">
              <a:buFontTx/>
              <a:buChar char="-"/>
            </a:pPr>
            <a:r>
              <a:rPr lang="ko-KR" altLang="en-US" sz="1200" dirty="0"/>
              <a:t>낮은 품질의 데이터</a:t>
            </a:r>
            <a:endParaRPr lang="en-US" altLang="ko-KR" sz="1200" dirty="0"/>
          </a:p>
          <a:p>
            <a:pPr marL="1200150" lvl="2" indent="-285750">
              <a:buFontTx/>
              <a:buChar char="-"/>
            </a:pPr>
            <a:r>
              <a:rPr lang="ko-KR" altLang="en-US" sz="1200" dirty="0"/>
              <a:t>이상치</a:t>
            </a:r>
            <a:r>
              <a:rPr lang="en-US" altLang="ko-KR" sz="1200" dirty="0"/>
              <a:t> (</a:t>
            </a:r>
            <a:r>
              <a:rPr lang="ko-KR" altLang="en-US" sz="1200" dirty="0"/>
              <a:t>데이터들과 거리가 있는 값</a:t>
            </a:r>
            <a:r>
              <a:rPr lang="en-US" altLang="ko-KR" sz="1200" dirty="0"/>
              <a:t>), </a:t>
            </a:r>
            <a:r>
              <a:rPr lang="ko-KR" altLang="en-US" sz="1200" dirty="0" err="1"/>
              <a:t>결측치</a:t>
            </a:r>
            <a:r>
              <a:rPr lang="en-US" altLang="ko-KR" sz="1200" dirty="0"/>
              <a:t>(NA) </a:t>
            </a:r>
            <a:r>
              <a:rPr lang="ko-KR" altLang="en-US" sz="1200" dirty="0"/>
              <a:t>처리 문제</a:t>
            </a:r>
            <a:endParaRPr lang="en-US" altLang="ko-KR" sz="1200" dirty="0"/>
          </a:p>
          <a:p>
            <a:pPr marL="742950" lvl="1" indent="-285750">
              <a:buFontTx/>
              <a:buChar char="-"/>
            </a:pPr>
            <a:r>
              <a:rPr lang="ko-KR" altLang="en-US" sz="1200" dirty="0" err="1"/>
              <a:t>관련없는</a:t>
            </a:r>
            <a:r>
              <a:rPr lang="ko-KR" altLang="en-US" sz="1200" dirty="0"/>
              <a:t> 특성 </a:t>
            </a:r>
            <a:endParaRPr lang="en-US" altLang="ko-KR" sz="1200" dirty="0"/>
          </a:p>
          <a:p>
            <a:pPr marL="1200150" lvl="2" indent="-285750">
              <a:buFontTx/>
              <a:buChar char="-"/>
            </a:pPr>
            <a:r>
              <a:rPr lang="ko-KR" altLang="en-US" sz="1200" dirty="0"/>
              <a:t>모든 특성을 사용한다고 좋은 결과 </a:t>
            </a:r>
            <a:r>
              <a:rPr lang="en-US" altLang="ko-KR" sz="1200" dirty="0"/>
              <a:t>X</a:t>
            </a:r>
          </a:p>
          <a:p>
            <a:pPr marL="1200150" lvl="2" indent="-285750">
              <a:buFontTx/>
              <a:buChar char="-"/>
            </a:pPr>
            <a:r>
              <a:rPr lang="ko-KR" altLang="en-US" sz="1200" dirty="0"/>
              <a:t>좋은 특성을 사용해야함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과대 적합</a:t>
            </a:r>
            <a:r>
              <a:rPr lang="en-US" altLang="ko-KR" sz="1600" dirty="0"/>
              <a:t>, </a:t>
            </a:r>
            <a:r>
              <a:rPr lang="ko-KR" altLang="en-US" sz="1600" dirty="0"/>
              <a:t>과소 적합 </a:t>
            </a:r>
            <a:r>
              <a:rPr lang="en-US" altLang="ko-KR" sz="1600" dirty="0"/>
              <a:t>(Overfitting &amp; Underfitting)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/>
              <a:t>특징공학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4. No free lunch</a:t>
            </a:r>
          </a:p>
        </p:txBody>
      </p:sp>
    </p:spTree>
    <p:extLst>
      <p:ext uri="{BB962C8B-B14F-4D97-AF65-F5344CB8AC3E}">
        <p14:creationId xmlns:p14="http://schemas.microsoft.com/office/powerpoint/2010/main" val="3639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Challenging Task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8452D-0E5A-4B51-BAE8-4D4529A56653}"/>
              </a:ext>
            </a:extLst>
          </p:cNvPr>
          <p:cNvSpPr txBox="1"/>
          <p:nvPr/>
        </p:nvSpPr>
        <p:spPr>
          <a:xfrm>
            <a:off x="956345" y="1032652"/>
            <a:ext cx="9831897" cy="540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머신러닝의</a:t>
            </a:r>
            <a:r>
              <a:rPr lang="ko-KR" altLang="en-US" dirty="0"/>
              <a:t> 도전과제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나쁜 데이터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과대 적합</a:t>
            </a:r>
            <a:r>
              <a:rPr lang="en-US" altLang="ko-KR" sz="1600" dirty="0"/>
              <a:t>, </a:t>
            </a:r>
            <a:r>
              <a:rPr lang="ko-KR" altLang="en-US" sz="1600" dirty="0"/>
              <a:t>과소 적합 </a:t>
            </a:r>
            <a:r>
              <a:rPr lang="en-US" altLang="ko-KR" sz="1600" dirty="0"/>
              <a:t>(Overfitting &amp; Underfitting)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과대 적합 </a:t>
            </a:r>
            <a:r>
              <a:rPr lang="en-US" altLang="ko-KR" sz="1200" dirty="0"/>
              <a:t>: </a:t>
            </a:r>
            <a:r>
              <a:rPr lang="ko-KR" altLang="en-US" sz="1200" dirty="0"/>
              <a:t>학습 데이터에만 잘 들어 맞음</a:t>
            </a:r>
            <a:r>
              <a:rPr lang="en-US" altLang="ko-KR" sz="1200" dirty="0"/>
              <a:t>. Test data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예측률</a:t>
            </a:r>
            <a:r>
              <a:rPr lang="ko-KR" altLang="en-US" sz="1200" dirty="0"/>
              <a:t> 떨어짐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학습 데이터 증가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학습 데이터의 오류 데이터 수정</a:t>
            </a:r>
            <a:r>
              <a:rPr lang="en-US" altLang="ko-KR" sz="1200" dirty="0"/>
              <a:t>(</a:t>
            </a:r>
            <a:r>
              <a:rPr lang="ko-KR" altLang="en-US" sz="1200" dirty="0"/>
              <a:t>이상치와 같은 낮은 품질의 데이터 제거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모델의 파라미터 개수가 적은 모델 사용 </a:t>
            </a:r>
            <a:r>
              <a:rPr lang="en-US" altLang="ko-KR" sz="1200" dirty="0"/>
              <a:t>(</a:t>
            </a:r>
            <a:r>
              <a:rPr lang="ko-KR" altLang="en-US" sz="1200" dirty="0"/>
              <a:t>복잡도가 낮은 모델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특징의 수를 줄임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모델에 정규화를 추가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과소 적합 </a:t>
            </a:r>
            <a:r>
              <a:rPr lang="en-US" altLang="ko-KR" sz="1200" dirty="0"/>
              <a:t>: </a:t>
            </a:r>
            <a:r>
              <a:rPr lang="ko-KR" altLang="en-US" sz="1200" dirty="0"/>
              <a:t>학습이 안됨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더욱 복잡한 모델을 사용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더욱 좋은 특징을 사용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모델의 정규화 축소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/>
              <a:t>특징공학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4. No free lunch</a:t>
            </a:r>
          </a:p>
        </p:txBody>
      </p:sp>
    </p:spTree>
    <p:extLst>
      <p:ext uri="{BB962C8B-B14F-4D97-AF65-F5344CB8AC3E}">
        <p14:creationId xmlns:p14="http://schemas.microsoft.com/office/powerpoint/2010/main" val="367416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Challenging Task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8452D-0E5A-4B51-BAE8-4D4529A56653}"/>
              </a:ext>
            </a:extLst>
          </p:cNvPr>
          <p:cNvSpPr txBox="1"/>
          <p:nvPr/>
        </p:nvSpPr>
        <p:spPr>
          <a:xfrm>
            <a:off x="956345" y="1032652"/>
            <a:ext cx="9831897" cy="401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머신러닝의</a:t>
            </a:r>
            <a:r>
              <a:rPr lang="ko-KR" altLang="en-US" dirty="0"/>
              <a:t> 도전과제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나쁜 데이터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과대 적합</a:t>
            </a:r>
            <a:r>
              <a:rPr lang="en-US" altLang="ko-KR" sz="1600" dirty="0"/>
              <a:t>, </a:t>
            </a:r>
            <a:r>
              <a:rPr lang="ko-KR" altLang="en-US" sz="1600" dirty="0"/>
              <a:t>과소 적합 </a:t>
            </a:r>
            <a:r>
              <a:rPr lang="en-US" altLang="ko-KR" sz="1600" dirty="0"/>
              <a:t>(Overfitting &amp; Underfitting)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/>
              <a:t>특징공학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특징이 많다고 하여 관련된 특징을 잘 찾는 것이 아님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“</a:t>
            </a:r>
            <a:r>
              <a:rPr lang="ko-KR" altLang="en-US" sz="1200" dirty="0"/>
              <a:t>좋은 특징</a:t>
            </a:r>
            <a:r>
              <a:rPr lang="en-US" altLang="ko-KR" sz="1200" dirty="0"/>
              <a:t>” </a:t>
            </a:r>
            <a:r>
              <a:rPr lang="ko-KR" altLang="en-US" sz="1200" dirty="0"/>
              <a:t>을 사용하는 것이 중요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특징 선택 </a:t>
            </a:r>
            <a:r>
              <a:rPr lang="en-US" altLang="ko-KR" sz="1200" dirty="0"/>
              <a:t>: </a:t>
            </a:r>
            <a:r>
              <a:rPr lang="ko-KR" altLang="en-US" sz="1200" dirty="0"/>
              <a:t>가지고 있는 특징 중에서 가장 유용한 특징 선택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특징 추출 </a:t>
            </a:r>
            <a:r>
              <a:rPr lang="en-US" altLang="ko-KR" sz="1200" dirty="0"/>
              <a:t>: </a:t>
            </a:r>
            <a:r>
              <a:rPr lang="ko-KR" altLang="en-US" sz="1200" dirty="0"/>
              <a:t>특징을 결합하여 더 유용한 특징을 </a:t>
            </a:r>
            <a:r>
              <a:rPr lang="ko-KR" altLang="en-US" sz="1200" dirty="0" err="1"/>
              <a:t>만듬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새로운 데이터로부터 새로운 특징을 </a:t>
            </a:r>
            <a:r>
              <a:rPr lang="ko-KR" altLang="en-US" sz="1200" dirty="0" err="1"/>
              <a:t>만듬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4. No free lunch</a:t>
            </a:r>
          </a:p>
        </p:txBody>
      </p:sp>
    </p:spTree>
    <p:extLst>
      <p:ext uri="{BB962C8B-B14F-4D97-AF65-F5344CB8AC3E}">
        <p14:creationId xmlns:p14="http://schemas.microsoft.com/office/powerpoint/2010/main" val="73691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Challenging Task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8452D-0E5A-4B51-BAE8-4D4529A56653}"/>
              </a:ext>
            </a:extLst>
          </p:cNvPr>
          <p:cNvSpPr txBox="1"/>
          <p:nvPr/>
        </p:nvSpPr>
        <p:spPr>
          <a:xfrm>
            <a:off x="956345" y="1032652"/>
            <a:ext cx="9831897" cy="430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머신러닝의</a:t>
            </a:r>
            <a:r>
              <a:rPr lang="ko-KR" altLang="en-US" dirty="0"/>
              <a:t> 도전과제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나쁜 데이터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과대 적합</a:t>
            </a:r>
            <a:r>
              <a:rPr lang="en-US" altLang="ko-KR" sz="1600" dirty="0"/>
              <a:t>, </a:t>
            </a:r>
            <a:r>
              <a:rPr lang="ko-KR" altLang="en-US" sz="1600" dirty="0"/>
              <a:t>과소 적합 </a:t>
            </a:r>
            <a:r>
              <a:rPr lang="en-US" altLang="ko-KR" sz="1600" dirty="0"/>
              <a:t>(Overfitting &amp; Underfitting)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/>
              <a:t>특징공학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4. No free lunch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어떤 가정도 없다면 특정 모델이 뛰어나다고 판단할 근거가 없다는 이론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주어진 데이터 셋에 선형 모델이 잘 맞을지 앙상블 모델이 잘 맞을지 경험하기 전에 알 수 없음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-&gt; </a:t>
            </a:r>
            <a:r>
              <a:rPr lang="ko-KR" altLang="en-US" sz="1200" dirty="0"/>
              <a:t>모두 시도해 보아야 함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일반적인 모델 선정 가이드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-&gt; </a:t>
            </a:r>
            <a:r>
              <a:rPr lang="ko-KR" altLang="en-US" sz="1200" dirty="0"/>
              <a:t>정형화 된 데이터 </a:t>
            </a:r>
            <a:r>
              <a:rPr lang="en-US" altLang="ko-KR" sz="1200" dirty="0"/>
              <a:t>: </a:t>
            </a:r>
            <a:r>
              <a:rPr lang="ko-KR" altLang="en-US" sz="1200" dirty="0"/>
              <a:t>트리기반 앙상블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-&gt; </a:t>
            </a:r>
            <a:r>
              <a:rPr lang="ko-KR" altLang="en-US" sz="1200" dirty="0"/>
              <a:t>지각에 관련된 데이터 </a:t>
            </a:r>
            <a:r>
              <a:rPr lang="en-US" altLang="ko-KR" sz="1200" dirty="0"/>
              <a:t>(</a:t>
            </a:r>
            <a:r>
              <a:rPr lang="ko-KR" altLang="en-US" sz="1200" dirty="0"/>
              <a:t>이미지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사운드</a:t>
            </a:r>
            <a:r>
              <a:rPr lang="en-US" altLang="ko-KR" sz="1200" dirty="0"/>
              <a:t>) : </a:t>
            </a:r>
            <a:r>
              <a:rPr lang="ko-KR" altLang="en-US" sz="1200" dirty="0"/>
              <a:t>신경망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35874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Machine Learning summary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F8282B-9C97-4575-93D6-2A1AAE7C5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70" y="1977189"/>
            <a:ext cx="5277587" cy="22291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494915-A968-4DBA-A378-12CCC22ED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910504"/>
            <a:ext cx="5477639" cy="23625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122385-4A9E-48C2-8967-46A59897D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86" y="1977189"/>
            <a:ext cx="5277587" cy="22291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82290D-F6C1-40DC-B02E-8BBF01C50608}"/>
              </a:ext>
            </a:extLst>
          </p:cNvPr>
          <p:cNvSpPr txBox="1"/>
          <p:nvPr/>
        </p:nvSpPr>
        <p:spPr>
          <a:xfrm>
            <a:off x="552275" y="1323427"/>
            <a:ext cx="1010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Human VS</a:t>
            </a:r>
            <a:r>
              <a:rPr lang="ko-KR" altLang="en-US" sz="2000" dirty="0"/>
              <a:t> </a:t>
            </a:r>
            <a:r>
              <a:rPr lang="en-US" altLang="ko-KR" sz="2000" dirty="0"/>
              <a:t>Machine learning</a:t>
            </a:r>
          </a:p>
        </p:txBody>
      </p:sp>
      <p:sp>
        <p:nvSpPr>
          <p:cNvPr id="13" name="화살표: 오른쪽으로 구부러짐 12">
            <a:extLst>
              <a:ext uri="{FF2B5EF4-FFF2-40B4-BE49-F238E27FC236}">
                <a16:creationId xmlns:a16="http://schemas.microsoft.com/office/drawing/2014/main" id="{1F7DD104-32AC-4159-AD1D-9AE48D448863}"/>
              </a:ext>
            </a:extLst>
          </p:cNvPr>
          <p:cNvSpPr/>
          <p:nvPr/>
        </p:nvSpPr>
        <p:spPr>
          <a:xfrm>
            <a:off x="9062497" y="2594908"/>
            <a:ext cx="331529" cy="320879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화살표: 오른쪽으로 구부러짐 15">
            <a:extLst>
              <a:ext uri="{FF2B5EF4-FFF2-40B4-BE49-F238E27FC236}">
                <a16:creationId xmlns:a16="http://schemas.microsoft.com/office/drawing/2014/main" id="{F7CD4364-2EF3-499D-B35B-D8D603F63192}"/>
              </a:ext>
            </a:extLst>
          </p:cNvPr>
          <p:cNvSpPr/>
          <p:nvPr/>
        </p:nvSpPr>
        <p:spPr>
          <a:xfrm flipH="1" flipV="1">
            <a:off x="9421939" y="2529895"/>
            <a:ext cx="359624" cy="385892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7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Machine Learning summary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2290D-F6C1-40DC-B02E-8BBF01C50608}"/>
              </a:ext>
            </a:extLst>
          </p:cNvPr>
          <p:cNvSpPr txBox="1"/>
          <p:nvPr/>
        </p:nvSpPr>
        <p:spPr>
          <a:xfrm>
            <a:off x="4642486" y="1830811"/>
            <a:ext cx="74193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공통점 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데이터가 주어지면 컴퓨터가 스스로 학습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ML</a:t>
            </a:r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특징을 </a:t>
            </a:r>
            <a:r>
              <a:rPr lang="ko-KR" altLang="en-US" sz="2000" dirty="0" err="1"/>
              <a:t>주어줌</a:t>
            </a: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지도학습</a:t>
            </a:r>
            <a:r>
              <a:rPr lang="en-US" altLang="ko-KR" sz="2000" dirty="0"/>
              <a:t>, </a:t>
            </a:r>
            <a:r>
              <a:rPr lang="ko-KR" altLang="en-US" sz="2000" dirty="0"/>
              <a:t>비지도학습</a:t>
            </a:r>
            <a:r>
              <a:rPr lang="en-US" altLang="ko-KR" sz="2000" dirty="0"/>
              <a:t>, </a:t>
            </a:r>
            <a:r>
              <a:rPr lang="ko-KR" altLang="en-US" sz="2000" dirty="0"/>
              <a:t>강화학습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DL</a:t>
            </a:r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인간의 신경망처럼 복잡하고 깊게 쌓아서 학습시키는 방법</a:t>
            </a:r>
            <a:endParaRPr lang="en-US" altLang="ko-KR" sz="2000" dirty="0"/>
          </a:p>
        </p:txBody>
      </p:sp>
      <p:pic>
        <p:nvPicPr>
          <p:cNvPr id="2050" name="Picture 2" descr="이론] AI-ML-DL(1)">
            <a:extLst>
              <a:ext uri="{FF2B5EF4-FFF2-40B4-BE49-F238E27FC236}">
                <a16:creationId xmlns:a16="http://schemas.microsoft.com/office/drawing/2014/main" id="{DEC5F48E-4CAA-4384-8B4C-7DE19722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86" y="2063810"/>
            <a:ext cx="4120190" cy="208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36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Machine Learning summary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40ABC3-2F94-4E09-9365-B0C1E5910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073" y="1609471"/>
            <a:ext cx="7363853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9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Supervised Learning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2B268-C35C-4440-8860-F743C761F4F7}"/>
              </a:ext>
            </a:extLst>
          </p:cNvPr>
          <p:cNvSpPr txBox="1"/>
          <p:nvPr/>
        </p:nvSpPr>
        <p:spPr>
          <a:xfrm>
            <a:off x="956345" y="1459684"/>
            <a:ext cx="9831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데이터 셋</a:t>
            </a:r>
            <a:r>
              <a:rPr lang="en-US" altLang="ko-KR" dirty="0"/>
              <a:t>(Train dataset) / </a:t>
            </a:r>
            <a:r>
              <a:rPr lang="ko-KR" altLang="en-US" dirty="0"/>
              <a:t>테스트 데이터 셋</a:t>
            </a:r>
            <a:r>
              <a:rPr lang="en-US" altLang="ko-KR" dirty="0"/>
              <a:t>(Test dataset)</a:t>
            </a:r>
          </a:p>
          <a:p>
            <a:endParaRPr lang="en-US" altLang="ko-KR" dirty="0"/>
          </a:p>
          <a:p>
            <a:r>
              <a:rPr lang="en-US" altLang="ko-KR" dirty="0"/>
              <a:t>-  Class, Label, Target -&gt; </a:t>
            </a:r>
            <a:r>
              <a:rPr lang="ko-KR" altLang="en-US" dirty="0"/>
              <a:t>우리가 예측하려고 하는 정보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Feature(</a:t>
            </a:r>
            <a:r>
              <a:rPr lang="ko-KR" altLang="en-US" dirty="0"/>
              <a:t>특징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) -&gt; </a:t>
            </a:r>
            <a:r>
              <a:rPr lang="ko-KR" altLang="en-US" dirty="0"/>
              <a:t>학습을 위해 필요한 정보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분류</a:t>
            </a:r>
            <a:r>
              <a:rPr lang="en-US" altLang="ko-KR" dirty="0"/>
              <a:t>(Classification) / </a:t>
            </a:r>
            <a:r>
              <a:rPr lang="ko-KR" altLang="en-US" dirty="0"/>
              <a:t>회기</a:t>
            </a:r>
            <a:r>
              <a:rPr lang="en-US" altLang="ko-KR" dirty="0"/>
              <a:t>(regression)</a:t>
            </a:r>
          </a:p>
          <a:p>
            <a:r>
              <a:rPr lang="en-US" altLang="ko-KR" dirty="0"/>
              <a:t>        - Ex) </a:t>
            </a:r>
            <a:r>
              <a:rPr lang="ko-KR" altLang="en-US" dirty="0"/>
              <a:t>집값 예측</a:t>
            </a:r>
            <a:r>
              <a:rPr lang="en-US" altLang="ko-KR" dirty="0"/>
              <a:t>, </a:t>
            </a:r>
            <a:r>
              <a:rPr lang="ko-KR" altLang="en-US" dirty="0"/>
              <a:t>스팸</a:t>
            </a:r>
            <a:r>
              <a:rPr lang="en-US" altLang="ko-KR" dirty="0"/>
              <a:t>/</a:t>
            </a:r>
            <a:r>
              <a:rPr lang="ko-KR" altLang="en-US" dirty="0"/>
              <a:t>스팸</a:t>
            </a:r>
            <a:r>
              <a:rPr lang="en-US" altLang="ko-KR" dirty="0"/>
              <a:t>X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신용등급 파악</a:t>
            </a:r>
            <a:r>
              <a:rPr lang="en-US" altLang="ko-KR" dirty="0"/>
              <a:t>, GDP </a:t>
            </a:r>
            <a:r>
              <a:rPr lang="ko-KR" altLang="en-US" dirty="0"/>
              <a:t>예측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0EE1C0-2771-4A24-ABCB-F98ED764A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78" y="3500749"/>
            <a:ext cx="3115110" cy="933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B00265-CB4F-4101-A986-E2BF54539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288" y="3429000"/>
            <a:ext cx="5572903" cy="18957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2D283B-5AC4-48B5-B73A-8A264B0CC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8650" y="5240579"/>
            <a:ext cx="2393288" cy="14190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61D9EE-1612-4481-9751-22F6305BD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929" y="5171010"/>
            <a:ext cx="2393288" cy="141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4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Unsupervised Learning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2B268-C35C-4440-8860-F743C761F4F7}"/>
              </a:ext>
            </a:extLst>
          </p:cNvPr>
          <p:cNvSpPr txBox="1"/>
          <p:nvPr/>
        </p:nvSpPr>
        <p:spPr>
          <a:xfrm>
            <a:off x="956345" y="1459684"/>
            <a:ext cx="98318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-  </a:t>
            </a:r>
            <a:r>
              <a:rPr lang="ko-KR" altLang="en-US" sz="1400" dirty="0"/>
              <a:t>훈련 데이터에 레이블이 없음</a:t>
            </a:r>
            <a:r>
              <a:rPr lang="en-US" altLang="ko-KR" sz="1400" dirty="0"/>
              <a:t>!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블로그 방문자를 그룹으로 묶기 </a:t>
            </a:r>
            <a:r>
              <a:rPr lang="en-US" altLang="ko-KR" sz="1400" dirty="0"/>
              <a:t>-&gt; </a:t>
            </a:r>
            <a:r>
              <a:rPr lang="ko-KR" altLang="en-US" sz="1400" dirty="0"/>
              <a:t>방문자의 특징 파악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비지도 학습은 주어진 데이터에 대한 결과가 없는 데이터를 이용해 주어진 데이터에 내재된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   패턴</a:t>
            </a:r>
            <a:r>
              <a:rPr lang="en-US" altLang="ko-KR" sz="1400" dirty="0"/>
              <a:t>, </a:t>
            </a:r>
            <a:r>
              <a:rPr lang="ko-KR" altLang="en-US" sz="1400" dirty="0"/>
              <a:t>특성</a:t>
            </a:r>
            <a:r>
              <a:rPr lang="en-US" altLang="ko-KR" sz="1400" dirty="0"/>
              <a:t>, </a:t>
            </a:r>
            <a:r>
              <a:rPr lang="ko-KR" altLang="en-US" sz="1400" dirty="0"/>
              <a:t>구조를 찾아서 학습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학습 데이터만 넣어주면 스스로 학습하기 때문에 편리하지만 지도 학습에 비해 결과가 항상 좋지 않음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군집 </a:t>
            </a:r>
            <a:r>
              <a:rPr lang="en-US" altLang="ko-KR" sz="1400" dirty="0"/>
              <a:t>(Clustering) </a:t>
            </a:r>
            <a:r>
              <a:rPr lang="ko-KR" altLang="en-US" sz="1400" dirty="0"/>
              <a:t>문제에서 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D9F24B-FA0D-40D4-8060-53E146FC0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561" y="4217777"/>
            <a:ext cx="288647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0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Reinforcement Learning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2B268-C35C-4440-8860-F743C761F4F7}"/>
              </a:ext>
            </a:extLst>
          </p:cNvPr>
          <p:cNvSpPr txBox="1"/>
          <p:nvPr/>
        </p:nvSpPr>
        <p:spPr>
          <a:xfrm>
            <a:off x="956345" y="1459684"/>
            <a:ext cx="9831897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모델의 동작이 적절한지에 대한 피드백을 반영하면서 학습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모델이 특정 환경에서 현재의 상태를 인식하여 보상이 최대화 되는 행동을 수행하도록 하는 방법</a:t>
            </a:r>
            <a:r>
              <a:rPr lang="en-US" altLang="ko-KR" sz="1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DBD24-306E-424F-92F1-7EDBE83E8480}"/>
              </a:ext>
            </a:extLst>
          </p:cNvPr>
          <p:cNvSpPr txBox="1"/>
          <p:nvPr/>
        </p:nvSpPr>
        <p:spPr>
          <a:xfrm>
            <a:off x="956345" y="2827090"/>
            <a:ext cx="6971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외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준지도학습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자기지도학습</a:t>
            </a:r>
            <a:r>
              <a:rPr lang="en-US" altLang="ko-KR" dirty="0"/>
              <a:t>(Autoencoder)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online</a:t>
            </a:r>
            <a:r>
              <a:rPr lang="ko-KR" altLang="en-US" dirty="0"/>
              <a:t> 학습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174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Supervised Learning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B00265-CB4F-4101-A986-E2BF54539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20" y="2548156"/>
            <a:ext cx="5572903" cy="18957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61D9EE-1612-4481-9751-22F6305BD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370" y="2820033"/>
            <a:ext cx="2393288" cy="141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6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Cost </a:t>
            </a:r>
            <a:r>
              <a:rPr lang="en-US" altLang="ko-KR" sz="4500" dirty="0" err="1">
                <a:solidFill>
                  <a:srgbClr val="00B0F0"/>
                </a:solidFill>
              </a:rPr>
              <a:t>Funtion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8452D-0E5A-4B51-BAE8-4D4529A56653}"/>
              </a:ext>
            </a:extLst>
          </p:cNvPr>
          <p:cNvSpPr txBox="1"/>
          <p:nvPr/>
        </p:nvSpPr>
        <p:spPr>
          <a:xfrm>
            <a:off x="956345" y="1459684"/>
            <a:ext cx="98318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좋은 모델을 고르기 위해 얼마나 나쁜지 </a:t>
            </a:r>
            <a:r>
              <a:rPr lang="ko-KR" altLang="en-US" sz="1400" dirty="0" err="1"/>
              <a:t>좋은지</a:t>
            </a:r>
            <a:r>
              <a:rPr lang="ko-KR" altLang="en-US" sz="1400" dirty="0"/>
              <a:t> 측정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선형 회기 </a:t>
            </a:r>
            <a:r>
              <a:rPr lang="en-US" altLang="ko-KR" sz="1400" dirty="0"/>
              <a:t>(Linear Regression) </a:t>
            </a:r>
            <a:r>
              <a:rPr lang="ko-KR" altLang="en-US" sz="1400" dirty="0"/>
              <a:t>에서 예측 값과 타깃 사이의 거리의 합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비용이 클 수록 나쁜 모델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주어진 데이터에서 비용 함수의 값이 가장 작아지는 모델 파라미터를 찾는 과정을 훈련 또는 학습이라고 함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학습된 모델을 이용해서 입력 샘플에 대한 출력 값을 계산하는 과정은 예측</a:t>
            </a:r>
            <a:r>
              <a:rPr lang="en-US" altLang="ko-KR" sz="1400" dirty="0"/>
              <a:t>(predict)</a:t>
            </a:r>
            <a:r>
              <a:rPr lang="ko-KR" altLang="en-US" sz="1400" dirty="0"/>
              <a:t> 혹은 </a:t>
            </a:r>
            <a:r>
              <a:rPr lang="en-US" altLang="ko-KR" sz="1400" dirty="0"/>
              <a:t>Test</a:t>
            </a:r>
            <a:r>
              <a:rPr lang="ko-KR" altLang="en-US" sz="1400" dirty="0"/>
              <a:t>라고 함</a:t>
            </a: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8402E9-BFC4-443E-9A85-91FA63D94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45" y="3752096"/>
            <a:ext cx="3181794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1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922</Words>
  <Application>Microsoft Office PowerPoint</Application>
  <PresentationFormat>와이드스크린</PresentationFormat>
  <Paragraphs>188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hallym</cp:lastModifiedBy>
  <cp:revision>12</cp:revision>
  <dcterms:created xsi:type="dcterms:W3CDTF">2022-06-21T06:21:24Z</dcterms:created>
  <dcterms:modified xsi:type="dcterms:W3CDTF">2022-06-22T03:21:36Z</dcterms:modified>
</cp:coreProperties>
</file>