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38" r:id="rId2"/>
    <p:sldId id="698" r:id="rId3"/>
    <p:sldId id="692" r:id="rId4"/>
    <p:sldId id="726" r:id="rId5"/>
    <p:sldId id="731" r:id="rId6"/>
    <p:sldId id="751" r:id="rId7"/>
    <p:sldId id="752" r:id="rId8"/>
    <p:sldId id="727" r:id="rId9"/>
    <p:sldId id="733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28" r:id="rId18"/>
    <p:sldId id="734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29" r:id="rId27"/>
    <p:sldId id="735" r:id="rId28"/>
    <p:sldId id="730" r:id="rId29"/>
    <p:sldId id="712" r:id="rId30"/>
    <p:sldId id="623" r:id="rId31"/>
    <p:sldId id="642" r:id="rId32"/>
  </p:sldIdLst>
  <p:sldSz cx="9144000" cy="5143500" type="screen16x9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B3"/>
    <a:srgbClr val="00B6AD"/>
    <a:srgbClr val="7D1416"/>
    <a:srgbClr val="262626"/>
    <a:srgbClr val="D7CCBE"/>
    <a:srgbClr val="333333"/>
    <a:srgbClr val="A5A5A5"/>
    <a:srgbClr val="872628"/>
    <a:srgbClr val="81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3" autoAdjust="0"/>
    <p:restoredTop sz="70824" autoAdjust="0"/>
  </p:normalViewPr>
  <p:slideViewPr>
    <p:cSldViewPr>
      <p:cViewPr varScale="1">
        <p:scale>
          <a:sx n="106" d="100"/>
          <a:sy n="106" d="100"/>
        </p:scale>
        <p:origin x="480" y="102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11/30/2022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30/11/2022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그림과 같이 양성 샘플의 길이는 무작위로 선택되며 참조 샘플의 크기보다 작아야 합니다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또한 음수 부분 시퀀스의 길이는 양성 부분 시퀀스와 동일하게 선택되어</a:t>
            </a:r>
            <a:r>
              <a:rPr lang="en-US" altLang="ko-KR" sz="1200" dirty="0"/>
              <a:t> </a:t>
            </a:r>
            <a:r>
              <a:rPr lang="ko-KR" altLang="en-US" sz="1200" dirty="0"/>
              <a:t>훈련 과정을 더 빠르게 만듭니다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1653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di = 1</a:t>
            </a:r>
            <a:r>
              <a:rPr lang="ko-KR" altLang="en-US" sz="1200" dirty="0"/>
              <a:t>을 선택할 때 </a:t>
            </a:r>
            <a:r>
              <a:rPr lang="en-US" altLang="ko-KR" sz="1200" dirty="0"/>
              <a:t>dilated convolution</a:t>
            </a:r>
            <a:r>
              <a:rPr lang="ko-KR" altLang="en-US" sz="1200" dirty="0"/>
              <a:t>은 </a:t>
            </a:r>
            <a:r>
              <a:rPr lang="en-US" altLang="ko-KR" sz="1200" dirty="0"/>
              <a:t>regular convolution</a:t>
            </a:r>
            <a:r>
              <a:rPr lang="ko-KR" altLang="en-US" sz="1200" dirty="0"/>
              <a:t>과 같다는 것을 언급할 가치가 있습니다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마지막으로</a:t>
            </a:r>
            <a:r>
              <a:rPr lang="en-US" altLang="ko-KR" sz="1200" dirty="0"/>
              <a:t>, </a:t>
            </a:r>
            <a:r>
              <a:rPr lang="ko-KR" altLang="en-US" sz="1200" dirty="0"/>
              <a:t>잔여 학습은 심층 신경망을 훈련하는 동안 저하 문제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네트워크의 깊이가 증가함에 따라 정확도가 급격히 저하됨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대한 솔루션으로 처음 도입되었습니다</a:t>
            </a:r>
            <a:r>
              <a:rPr lang="en-US" altLang="ko-KR" sz="1200" dirty="0"/>
              <a:t>[24].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9044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제안된 방법론은 </a:t>
            </a:r>
            <a:r>
              <a:rPr lang="en-US" altLang="ko-KR" dirty="0"/>
              <a:t>94% </a:t>
            </a:r>
            <a:r>
              <a:rPr lang="ko-KR" altLang="en-US" dirty="0"/>
              <a:t>이상의 정확도로 기존의 기계 학습 모델을 훨씬 능가합니다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다른 세 가지 방법의 낮은 성능은 이러한 모델이 데이터 내의 비선형 시간 종속성을 학습하고 일반화하는 능력이 부족하기 때문입니다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제안된 방법은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FCN-LSTM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딥러닝 접근 방식을 따르는 다른 모든 방법과 비교하여 정확도 점수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교차 검증 결과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더 높은 중앙값을 달성합니다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0"/>
            <a:r>
              <a:rPr lang="ko-KR" altLang="en-US" sz="1200" dirty="0"/>
              <a:t>기존 기계 학습 알고리즘의 경우 정확도 측면에서 성능을 개선하기 위해 </a:t>
            </a:r>
            <a:r>
              <a:rPr lang="en-US" altLang="ko-KR" sz="1200" dirty="0"/>
              <a:t>HCRL </a:t>
            </a:r>
            <a:r>
              <a:rPr lang="ko-KR" altLang="en-US" sz="1200" dirty="0"/>
              <a:t>데이터 세트에 대해 </a:t>
            </a:r>
            <a:r>
              <a:rPr lang="en-US" altLang="ko-KR" sz="1200" dirty="0"/>
              <a:t>15</a:t>
            </a:r>
            <a:r>
              <a:rPr lang="ko-KR" altLang="en-US" sz="1200" dirty="0"/>
              <a:t>개의 추출된 특성과 </a:t>
            </a:r>
            <a:r>
              <a:rPr lang="en-US" altLang="ko-KR" sz="1200" dirty="0"/>
              <a:t>45</a:t>
            </a:r>
            <a:r>
              <a:rPr lang="ko-KR" altLang="en-US" sz="1200" dirty="0"/>
              <a:t>개의 통계 특성을 사용했다는 점을 언급할 가치가 있습니다</a:t>
            </a:r>
            <a:r>
              <a:rPr lang="en-US" altLang="ko-KR" sz="1200" dirty="0"/>
              <a:t>. </a:t>
            </a:r>
          </a:p>
          <a:p>
            <a:pPr lvl="0"/>
            <a:r>
              <a:rPr lang="ko-KR" altLang="en-US" sz="1200" dirty="0"/>
              <a:t>이러한 결과를 표 </a:t>
            </a:r>
            <a:r>
              <a:rPr lang="en-US" altLang="ko-KR" sz="1200" dirty="0"/>
              <a:t>III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나타내었다</a:t>
            </a:r>
            <a:r>
              <a:rPr lang="en-US" altLang="ko-KR" sz="1200" dirty="0"/>
              <a:t>.</a:t>
            </a:r>
          </a:p>
          <a:p>
            <a:pPr lvl="0"/>
            <a:r>
              <a:rPr lang="ko-KR" altLang="en-US" sz="1200" dirty="0"/>
              <a:t>또한 기능 선택을 수행하지 않고 성능을 평가했습니다</a:t>
            </a:r>
            <a:r>
              <a:rPr lang="en-US" altLang="ko-KR" sz="1200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22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076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24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7230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25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810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©2022,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5334000" cy="432598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Driver Identification Using Vehicular Sensing Data:</a:t>
            </a:r>
            <a:br>
              <a:rPr lang="en-US" altLang="ko-KR" sz="1600" dirty="0"/>
            </a:br>
            <a:r>
              <a:rPr lang="en-US" altLang="ko-KR" sz="1600" dirty="0"/>
              <a:t>A Deep Learning Approach</a:t>
            </a:r>
            <a:endParaRPr lang="ko-KR" altLang="en-US" sz="1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2022.11.30. </a:t>
            </a:r>
            <a:r>
              <a:rPr lang="ko-KR" altLang="en-US" dirty="0"/>
              <a:t>서영재</a:t>
            </a:r>
          </a:p>
        </p:txBody>
      </p:sp>
    </p:spTree>
    <p:extLst>
      <p:ext uri="{BB962C8B-B14F-4D97-AF65-F5344CB8AC3E}">
        <p14:creationId xmlns:p14="http://schemas.microsoft.com/office/powerpoint/2010/main" val="7824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200" dirty="0" err="1"/>
                  <a:t>다변수</a:t>
                </a:r>
                <a:r>
                  <a:rPr lang="ko-KR" altLang="en-US" sz="1200" dirty="0"/>
                  <a:t> 운전 시계열 정의</a:t>
                </a:r>
                <a:endParaRPr lang="en-US" altLang="ko-KR" sz="1200" dirty="0"/>
              </a:p>
              <a:p>
                <a:pPr lvl="1"/>
                <a:r>
                  <a:rPr lang="ko-KR" altLang="en-US" sz="1000" b="0" dirty="0" err="1"/>
                  <a:t>다변수</a:t>
                </a:r>
                <a:r>
                  <a:rPr lang="ko-KR" altLang="en-US" sz="1000" b="0" dirty="0"/>
                  <a:t> 구동 시계열은 시계열 </a:t>
                </a:r>
                <a:r>
                  <a:rPr lang="en-US" altLang="ko-KR" sz="1000" b="0" dirty="0"/>
                  <a:t>D = {d1, d2,...,dm}</a:t>
                </a:r>
                <a:r>
                  <a:rPr lang="ko-KR" altLang="en-US" sz="1000" dirty="0"/>
                  <a:t>임</a:t>
                </a:r>
                <a:endParaRPr lang="en-US" altLang="ko-KR" sz="1000" b="0" dirty="0"/>
              </a:p>
              <a:p>
                <a:pPr lvl="1"/>
                <a:r>
                  <a:rPr lang="en-US" altLang="ko-KR" sz="1000" b="0" dirty="0"/>
                  <a:t>m &gt; 1 :</a:t>
                </a:r>
                <a:r>
                  <a:rPr lang="ko-KR" altLang="en-US" sz="1000" b="0" dirty="0"/>
                  <a:t> 차원 수</a:t>
                </a:r>
                <a:endParaRPr lang="en-US" altLang="ko-KR" sz="1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000" b="0" dirty="0"/>
                  <a:t> </a:t>
                </a:r>
                <a:r>
                  <a:rPr lang="en-US" altLang="ko-KR" sz="1000" b="0" dirty="0"/>
                  <a:t>:</a:t>
                </a:r>
                <a:r>
                  <a:rPr lang="ko-KR" altLang="en-US" sz="1000" b="0" dirty="0"/>
                  <a:t> 시간 순서를 고려한 </a:t>
                </a:r>
                <a:r>
                  <a:rPr lang="en-US" altLang="ko-KR" sz="1000" b="0" dirty="0" err="1"/>
                  <a:t>i</a:t>
                </a:r>
                <a:r>
                  <a:rPr lang="en-US" altLang="ko-KR" sz="1000" b="0" dirty="0"/>
                  <a:t> </a:t>
                </a:r>
                <a:r>
                  <a:rPr lang="ko-KR" altLang="en-US" sz="1000" b="0" dirty="0"/>
                  <a:t>번째 기능</a:t>
                </a:r>
                <a:r>
                  <a:rPr lang="en-US" altLang="ko-KR" sz="1000" b="0" dirty="0"/>
                  <a:t>/</a:t>
                </a:r>
                <a:r>
                  <a:rPr lang="ko-KR" altLang="en-US" sz="1000" b="0" dirty="0"/>
                  <a:t>센서의 값</a:t>
                </a:r>
                <a:endParaRPr lang="en-US" altLang="ko-KR" sz="1000" dirty="0"/>
              </a:p>
              <a:p>
                <a:pPr lvl="1"/>
                <a:endParaRPr lang="en-US" altLang="ko-KR" sz="1000" dirty="0"/>
              </a:p>
              <a:p>
                <a:r>
                  <a:rPr lang="ko-KR" altLang="en-US" sz="1200" dirty="0"/>
                  <a:t>본 연구는 기존 차량 감지 시계열에서 드라이버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라벨에 대한 확률 분포로 매핑하기 위해 </a:t>
                </a:r>
                <a:r>
                  <a:rPr lang="en-US" altLang="ko-KR" sz="1200" dirty="0"/>
                  <a:t>T</a:t>
                </a:r>
                <a:r>
                  <a:rPr lang="ko-KR" altLang="en-US" sz="1200" dirty="0"/>
                  <a:t>에 대한 분류기를 훈련하는 것을 포함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ko-KR" altLang="en-US" sz="1200" dirty="0"/>
                  <a:t>제안된 운전자 식별 체계의 개요</a:t>
                </a:r>
                <a:endParaRPr lang="en-US" altLang="ko-KR" sz="1200" dirty="0"/>
              </a:p>
              <a:p>
                <a:pPr lvl="1"/>
                <a:r>
                  <a:rPr lang="ko-KR" altLang="en-US" sz="800" dirty="0"/>
                  <a:t>확장된 인과 관계 </a:t>
                </a:r>
                <a:r>
                  <a:rPr lang="ko-KR" altLang="en-US" sz="800" dirty="0" err="1"/>
                  <a:t>컨볼루션이</a:t>
                </a:r>
                <a:r>
                  <a:rPr lang="ko-KR" altLang="en-US" sz="800" dirty="0"/>
                  <a:t> 쌓인 심층 신경망을 훈련하여 운전 데이터 창을 다차원 벡터인 잠재 표현으로 매핑하여 운전자의 운전 행동에 대한 통찰력을 제공</a:t>
                </a:r>
                <a:endParaRPr lang="en-US" altLang="ko-KR" sz="800" dirty="0"/>
              </a:p>
              <a:p>
                <a:pPr lvl="1"/>
                <a:r>
                  <a:rPr lang="en-US" altLang="ko-KR" sz="800" dirty="0"/>
                  <a:t>SVM </a:t>
                </a:r>
                <a:r>
                  <a:rPr lang="ko-KR" altLang="en-US" sz="800" dirty="0"/>
                  <a:t>분류기는 드라이버를 구별하기 위해 얻은 표현 위에 사용됨</a:t>
                </a:r>
                <a:endParaRPr lang="en-US" altLang="ko-KR" sz="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  <a:blipFill>
                <a:blip r:embed="rId2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Representation</a:t>
            </a:r>
          </a:p>
          <a:p>
            <a:pPr lvl="1"/>
            <a:r>
              <a:rPr lang="ko-KR" altLang="en-US" sz="900" dirty="0"/>
              <a:t>잠재 표현</a:t>
            </a:r>
            <a:r>
              <a:rPr lang="en-US" altLang="ko-KR" sz="900" dirty="0"/>
              <a:t> </a:t>
            </a:r>
          </a:p>
          <a:p>
            <a:pPr lvl="2"/>
            <a:r>
              <a:rPr lang="ko-KR" altLang="en-US" sz="900" dirty="0"/>
              <a:t>이미지 분류 및 자연어 처리 영역에서 인코딩 또는 </a:t>
            </a:r>
            <a:r>
              <a:rPr lang="ko-KR" altLang="en-US" sz="900" dirty="0" err="1"/>
              <a:t>임베딩</a:t>
            </a:r>
            <a:endParaRPr lang="en-US" altLang="ko-KR" sz="900" dirty="0"/>
          </a:p>
          <a:p>
            <a:pPr lvl="2"/>
            <a:r>
              <a:rPr lang="ko-KR" altLang="en-US" sz="900" dirty="0"/>
              <a:t>데이터 내의 모든 중요한 기능</a:t>
            </a:r>
            <a:r>
              <a:rPr lang="en-US" altLang="ko-KR" sz="900" dirty="0"/>
              <a:t> </a:t>
            </a:r>
            <a:r>
              <a:rPr lang="ko-KR" altLang="en-US" sz="900" dirty="0"/>
              <a:t>및 정보를 표시하는 데 자주 사용</a:t>
            </a:r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r>
              <a:rPr lang="ko-KR" altLang="en-US" sz="900" dirty="0"/>
              <a:t>차량 감지 데이터에서 위와 같은 표현을 얻어 운전자를 구별하는 데 추가로 사용하려고 함</a:t>
            </a:r>
            <a:endParaRPr lang="en-US" altLang="ko-KR" sz="900" dirty="0"/>
          </a:p>
          <a:p>
            <a:pPr lvl="1"/>
            <a:r>
              <a:rPr lang="ko-KR" altLang="en-US" sz="900" dirty="0"/>
              <a:t>구동 시계열에 대한 이러한 표현을 학습하기 위해 완전 비지도학습인 구동 시계열에 대해 </a:t>
            </a:r>
            <a:r>
              <a:rPr lang="ko-KR" altLang="en-US" sz="900" dirty="0" err="1"/>
              <a:t>삼중항</a:t>
            </a:r>
            <a:r>
              <a:rPr lang="ko-KR" altLang="en-US" sz="900" dirty="0"/>
              <a:t> 손실 함수를 계산함</a:t>
            </a:r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r>
              <a:rPr lang="ko-KR" altLang="en-US" sz="900" b="1" dirty="0" err="1"/>
              <a:t>삼중항</a:t>
            </a:r>
            <a:r>
              <a:rPr lang="ko-KR" altLang="en-US" sz="900" b="1" dirty="0"/>
              <a:t> 손실</a:t>
            </a:r>
            <a:r>
              <a:rPr lang="en-US" altLang="ko-KR" sz="900" b="1" dirty="0"/>
              <a:t>(Triplet Loss)</a:t>
            </a:r>
          </a:p>
          <a:p>
            <a:pPr lvl="2"/>
            <a:r>
              <a:rPr lang="ko-KR" altLang="en-US" sz="900" dirty="0"/>
              <a:t>유사성 개념과 유사한 데이터가 유사한 표현을 얻는다는 가정을 기반으로 작동</a:t>
            </a:r>
            <a:endParaRPr lang="en-US" altLang="ko-KR" sz="900" dirty="0"/>
          </a:p>
          <a:p>
            <a:pPr lvl="2"/>
            <a:r>
              <a:rPr lang="ko-KR" altLang="en-US" sz="900" dirty="0"/>
              <a:t>즉</a:t>
            </a:r>
            <a:r>
              <a:rPr lang="en-US" altLang="ko-KR" sz="900" dirty="0"/>
              <a:t>, </a:t>
            </a:r>
            <a:r>
              <a:rPr lang="ko-KR" altLang="en-US" sz="900" dirty="0"/>
              <a:t>우리의 특정 응용 프로그램에서 유사한 운전 행동이 유사한 표현을 얻도록 하는 것을 의미</a:t>
            </a:r>
            <a:endParaRPr lang="en-US" altLang="ko-KR" sz="900" dirty="0"/>
          </a:p>
          <a:p>
            <a:pPr lvl="2"/>
            <a:r>
              <a:rPr lang="ko-KR" altLang="en-US" sz="900" b="1" dirty="0"/>
              <a:t>목표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유사한 것</a:t>
            </a:r>
            <a:r>
              <a:rPr lang="en-US" altLang="ko-KR" sz="900" dirty="0"/>
              <a:t> </a:t>
            </a:r>
            <a:r>
              <a:rPr lang="ko-KR" altLang="en-US" sz="900" dirty="0"/>
              <a:t>사이의 거리</a:t>
            </a:r>
            <a:r>
              <a:rPr lang="en-US" altLang="ko-KR" sz="900" dirty="0"/>
              <a:t>/</a:t>
            </a:r>
            <a:r>
              <a:rPr lang="ko-KR" altLang="en-US" sz="900" dirty="0"/>
              <a:t>편차를 줄이고</a:t>
            </a:r>
            <a:r>
              <a:rPr lang="en-US" altLang="ko-KR" sz="900" dirty="0"/>
              <a:t>, </a:t>
            </a:r>
            <a:r>
              <a:rPr lang="ko-KR" altLang="en-US" sz="900" dirty="0"/>
              <a:t>다른 것 사이의 거리</a:t>
            </a:r>
            <a:r>
              <a:rPr lang="en-US" altLang="ko-KR" sz="900" dirty="0"/>
              <a:t>/</a:t>
            </a:r>
            <a:r>
              <a:rPr lang="ko-KR" altLang="en-US" sz="900" dirty="0"/>
              <a:t>편차를 증가시키는 것</a:t>
            </a:r>
            <a:endParaRPr lang="en-US" altLang="ko-KR" sz="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2461992">
            <a:extLst>
              <a:ext uri="{FF2B5EF4-FFF2-40B4-BE49-F238E27FC236}">
                <a16:creationId xmlns:a16="http://schemas.microsoft.com/office/drawing/2014/main" id="{DB13C321-BBAF-4C23-9B4D-BA615005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10759"/>
            <a:ext cx="3124200" cy="201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200" dirty="0"/>
                  <a:t>Representation</a:t>
                </a:r>
              </a:p>
              <a:p>
                <a:pPr lvl="1"/>
                <a:r>
                  <a:rPr lang="ko-KR" altLang="en-US" sz="900" dirty="0"/>
                  <a:t>음수 표본이 기준 표본과 유사하지 않거나 관련이 없을 가능성이 가장 높다는 가정에 따라 음수 표본을 무작위로 선택하는 음수 표본 추출 기술을 사용</a:t>
                </a:r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r>
                  <a:rPr lang="ko-KR" altLang="en-US" sz="900" dirty="0"/>
                  <a:t>시간 기반 샘플링 기술을 사용</a:t>
                </a:r>
                <a:endParaRPr lang="en-US" altLang="ko-KR" sz="900" dirty="0"/>
              </a:p>
              <a:p>
                <a:pPr lvl="1"/>
                <a:r>
                  <a:rPr lang="ko-KR" altLang="en-US" sz="900" dirty="0"/>
                  <a:t>드라이버의 구동 시계열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900" dirty="0"/>
                  <a:t>를 고려하여 연속 시간 단계가 있는 하위 시퀀스를 참조 샘플로 선택함</a:t>
                </a:r>
                <a:r>
                  <a:rPr lang="en-US" altLang="ko-KR" sz="900" dirty="0"/>
                  <a:t> (</a:t>
                </a:r>
                <a:r>
                  <a:rPr lang="ko-KR" altLang="en-US" sz="900" dirty="0"/>
                  <a:t>그림 </a:t>
                </a:r>
                <a:r>
                  <a:rPr lang="en-US" altLang="ko-KR" sz="900" dirty="0"/>
                  <a:t>2 </a:t>
                </a:r>
                <a:r>
                  <a:rPr lang="ko-KR" altLang="en-US" sz="900" dirty="0"/>
                  <a:t>참조</a:t>
                </a:r>
                <a:r>
                  <a:rPr lang="en-US" altLang="ko-KR" sz="900" dirty="0"/>
                  <a:t>).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  <a:blipFill>
                <a:blip r:embed="rId3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38E0EA-B749-91C9-676B-9AFD9E54F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1388"/>
            <a:ext cx="4114800" cy="3236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94C28-22DF-9A3A-C5D5-F552B6BFC60B}"/>
              </a:ext>
            </a:extLst>
          </p:cNvPr>
          <p:cNvSpPr txBox="1"/>
          <p:nvPr/>
        </p:nvSpPr>
        <p:spPr>
          <a:xfrm>
            <a:off x="4773216" y="3008684"/>
            <a:ext cx="4321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/>
              <a:t>양성 샘플의 길이는 무작위로 선택되며 참조 샘플의 크기보다 작아야 함</a:t>
            </a:r>
            <a:r>
              <a:rPr lang="en-US" altLang="ko-KR" sz="800" dirty="0"/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/>
              <a:t>음수 부분 시퀀스의 길이는 양성 부분 시퀀스와 동일하게 선택되어</a:t>
            </a:r>
            <a:r>
              <a:rPr lang="en-US" altLang="ko-KR" sz="800" dirty="0"/>
              <a:t> </a:t>
            </a:r>
            <a:r>
              <a:rPr lang="ko-KR" altLang="en-US" sz="800" dirty="0"/>
              <a:t>훈련 과정을 더 빠르게 함</a:t>
            </a:r>
            <a:endParaRPr lang="en-US" altLang="ko-KR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04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200" dirty="0"/>
                  <a:t>Representation</a:t>
                </a:r>
              </a:p>
              <a:p>
                <a:pPr lvl="1"/>
                <a:r>
                  <a:rPr lang="ko-KR" altLang="en-US" sz="900" dirty="0"/>
                  <a:t>선택한 시퀀스의 하위 시리즈가 다른 시계열에서 선택한 하위 시리즈보다 시퀀스와 더 유사하다는 사실에 기반하여 참조 하위 시퀀스에서 양성 샘플을 선택</a:t>
                </a:r>
                <a:endParaRPr lang="en-US" altLang="ko-KR" sz="900" dirty="0"/>
              </a:p>
              <a:p>
                <a:pPr lvl="1"/>
                <a:r>
                  <a:rPr lang="ko-KR" altLang="en-US" sz="900" dirty="0"/>
                  <a:t>그런 다음 음수 샘플은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900" dirty="0"/>
                  <a:t>가 아닌 다른 임의 시계열의 부분 시퀀스로 선택됨</a:t>
                </a:r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marL="182562" lvl="1" indent="0">
                  <a:buNone/>
                </a:pPr>
                <a:r>
                  <a:rPr lang="en-US" altLang="ko-KR" sz="900" dirty="0"/>
                  <a:t> </a:t>
                </a:r>
              </a:p>
              <a:p>
                <a:pPr lvl="1"/>
                <a:r>
                  <a:rPr lang="ko-KR" altLang="en-US" sz="1000" b="1" dirty="0"/>
                  <a:t>수식 </a:t>
                </a:r>
                <a:r>
                  <a:rPr lang="en-US" altLang="ko-KR" sz="1000" b="1" dirty="0"/>
                  <a:t>1</a:t>
                </a:r>
              </a:p>
              <a:p>
                <a:pPr lvl="2"/>
                <a:r>
                  <a:rPr lang="ko-KR" altLang="en-US" sz="900" dirty="0"/>
                  <a:t>참조</a:t>
                </a:r>
                <a:r>
                  <a:rPr lang="en-US" altLang="ko-KR" sz="900" dirty="0"/>
                  <a:t>, </a:t>
                </a:r>
                <a:r>
                  <a:rPr lang="ko-KR" altLang="en-US" sz="900" dirty="0"/>
                  <a:t>양수 및 음수 표현 간의 내적을 기반으로 훈련 과정에서 심층 신경망 </a:t>
                </a:r>
                <a:r>
                  <a:rPr lang="en-US" altLang="ko-KR" sz="900" dirty="0"/>
                  <a:t>d</a:t>
                </a:r>
                <a:r>
                  <a:rPr lang="ko-KR" altLang="en-US" sz="900" dirty="0"/>
                  <a:t>를 통해 최소화할 목적</a:t>
                </a:r>
                <a:endParaRPr lang="en-US" altLang="ko-KR" sz="900" dirty="0"/>
              </a:p>
              <a:p>
                <a:pPr lvl="2"/>
                <a:endParaRPr lang="en-US" altLang="ko-KR" sz="800" dirty="0"/>
              </a:p>
              <a:p>
                <a:pPr lvl="1"/>
                <a:r>
                  <a:rPr lang="en-US" altLang="ko-KR" sz="900" dirty="0"/>
                  <a:t>Ref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</a:t>
                </a:r>
                <a:r>
                  <a:rPr lang="ko-KR" altLang="en-US" sz="900" dirty="0"/>
                  <a:t> 참조</a:t>
                </a:r>
                <a:endParaRPr lang="en-US" altLang="ko-KR" sz="900" dirty="0"/>
              </a:p>
              <a:p>
                <a:pPr lvl="1"/>
                <a:r>
                  <a:rPr lang="en-US" altLang="ko-KR" sz="900" dirty="0"/>
                  <a:t>Pos : </a:t>
                </a:r>
                <a:r>
                  <a:rPr lang="ko-KR" altLang="en-US" sz="900" dirty="0"/>
                  <a:t>양수</a:t>
                </a:r>
                <a:r>
                  <a:rPr lang="en-US" altLang="ko-KR" sz="900" dirty="0"/>
                  <a:t> </a:t>
                </a:r>
                <a:r>
                  <a:rPr lang="ko-KR" altLang="en-US" sz="900" dirty="0"/>
                  <a:t>샘플</a:t>
                </a:r>
                <a:endParaRPr lang="en-US" altLang="ko-KR" sz="900" dirty="0"/>
              </a:p>
              <a:p>
                <a:pPr lvl="1"/>
                <a:r>
                  <a:rPr lang="en-US" altLang="ko-KR" sz="900" dirty="0"/>
                  <a:t>Neg : </a:t>
                </a:r>
                <a:r>
                  <a:rPr lang="ko-KR" altLang="en-US" sz="900" dirty="0"/>
                  <a:t>음수 샘플</a:t>
                </a:r>
                <a:endParaRPr lang="en-US" altLang="ko-KR" sz="900" dirty="0"/>
              </a:p>
              <a:p>
                <a:pPr lvl="1"/>
                <a:r>
                  <a:rPr lang="en-US" altLang="ko-KR" sz="900" dirty="0"/>
                  <a:t>σ : </a:t>
                </a:r>
                <a:r>
                  <a:rPr lang="ko-KR" altLang="en-US" sz="900" dirty="0" err="1"/>
                  <a:t>시그모이드</a:t>
                </a:r>
                <a:endParaRPr lang="en-US" altLang="ko-KR" sz="900" dirty="0"/>
              </a:p>
              <a:p>
                <a:pPr lvl="1"/>
                <a:r>
                  <a:rPr lang="ko-KR" altLang="en-US" sz="900" dirty="0"/>
                  <a:t>계산 비용 </a:t>
                </a:r>
                <a:r>
                  <a:rPr lang="en-US" altLang="ko-KR" sz="900" dirty="0"/>
                  <a:t>:</a:t>
                </a:r>
                <a:r>
                  <a:rPr lang="ko-KR" altLang="en-US" sz="900" dirty="0"/>
                  <a:t> 네트워크 </a:t>
                </a:r>
                <a:r>
                  <a:rPr lang="en-US" altLang="ko-KR" sz="900" dirty="0"/>
                  <a:t>'d'</a:t>
                </a:r>
                <a:r>
                  <a:rPr lang="ko-KR" altLang="en-US" sz="900" dirty="0"/>
                  <a:t>에 의한 평가 및 </a:t>
                </a:r>
                <a:r>
                  <a:rPr lang="ko-KR" altLang="en-US" sz="900" dirty="0" err="1"/>
                  <a:t>역전파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cost</a:t>
                </a:r>
                <a:r>
                  <a:rPr lang="ko-KR" altLang="en-US" sz="900" dirty="0"/>
                  <a:t> 임</a:t>
                </a:r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marL="182562" lvl="1" indent="0">
                  <a:buNone/>
                </a:pPr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endParaRPr lang="en-US" altLang="ko-KR" sz="9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  <a:blipFill>
                <a:blip r:embed="rId2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18006-381A-9155-25DB-0E5E1A0C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2550"/>
            <a:ext cx="44386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Architecture</a:t>
            </a:r>
          </a:p>
          <a:p>
            <a:pPr marL="182562" lvl="1" indent="0">
              <a:buNone/>
            </a:pPr>
            <a:r>
              <a:rPr lang="ko-KR" altLang="en-US" sz="900" dirty="0"/>
              <a:t>심층 신경망 아키텍처를 선택하는 방법</a:t>
            </a:r>
            <a:endParaRPr lang="en-US" altLang="ko-KR" sz="900" dirty="0"/>
          </a:p>
          <a:p>
            <a:pPr lvl="1"/>
            <a:endParaRPr lang="en-US" altLang="ko-KR" sz="900" b="1" dirty="0"/>
          </a:p>
          <a:p>
            <a:pPr lvl="1"/>
            <a:r>
              <a:rPr lang="ko-KR" altLang="en-US" sz="900" b="1" dirty="0"/>
              <a:t>인과 관계 </a:t>
            </a:r>
            <a:r>
              <a:rPr lang="ko-KR" altLang="en-US" sz="900" b="1" dirty="0" err="1"/>
              <a:t>컨볼루션</a:t>
            </a:r>
            <a:endParaRPr lang="en-US" altLang="ko-KR" sz="900" b="1" dirty="0"/>
          </a:p>
          <a:p>
            <a:pPr lvl="2"/>
            <a:r>
              <a:rPr lang="ko-KR" altLang="en-US" sz="800" dirty="0"/>
              <a:t>미래로부터의 누출이 없는 일종의 </a:t>
            </a:r>
            <a:r>
              <a:rPr lang="ko-KR" altLang="en-US" sz="800" dirty="0" err="1"/>
              <a:t>컨볼루션</a:t>
            </a:r>
            <a:r>
              <a:rPr lang="en-US" altLang="ko-KR" sz="800" dirty="0"/>
              <a:t> </a:t>
            </a:r>
          </a:p>
          <a:p>
            <a:pPr lvl="2"/>
            <a:r>
              <a:rPr lang="ko-KR" altLang="en-US" sz="800" dirty="0"/>
              <a:t>즉</a:t>
            </a:r>
            <a:r>
              <a:rPr lang="en-US" altLang="ko-KR" sz="800" dirty="0"/>
              <a:t>, </a:t>
            </a:r>
            <a:r>
              <a:rPr lang="ko-KR" altLang="en-US" sz="800" dirty="0"/>
              <a:t>타임스탬프 시간의 출력은 타임스탬프 </a:t>
            </a:r>
            <a:r>
              <a:rPr lang="en-US" altLang="ko-KR" sz="800" dirty="0"/>
              <a:t>time-1 </a:t>
            </a:r>
            <a:r>
              <a:rPr lang="ko-KR" altLang="en-US" sz="800" dirty="0"/>
              <a:t>및 시간 자체의 정보</a:t>
            </a:r>
            <a:r>
              <a:rPr lang="en-US" altLang="ko-KR" sz="800" dirty="0"/>
              <a:t>/</a:t>
            </a:r>
            <a:r>
              <a:rPr lang="ko-KR" altLang="en-US" sz="800" dirty="0"/>
              <a:t>입력만을 기반으로 계산됨</a:t>
            </a:r>
            <a:endParaRPr lang="en-US" altLang="ko-KR" sz="800" dirty="0"/>
          </a:p>
          <a:p>
            <a:pPr lvl="2"/>
            <a:endParaRPr lang="en-US" altLang="ko-KR" sz="800" dirty="0"/>
          </a:p>
          <a:p>
            <a:pPr lvl="1"/>
            <a:r>
              <a:rPr lang="ko-KR" altLang="en-US" sz="900" b="1" dirty="0"/>
              <a:t>확장된 </a:t>
            </a:r>
            <a:r>
              <a:rPr lang="ko-KR" altLang="en-US" sz="900" b="1" dirty="0" err="1"/>
              <a:t>컨볼루션</a:t>
            </a:r>
            <a:endParaRPr lang="en-US" altLang="ko-KR" sz="900" b="1" dirty="0"/>
          </a:p>
          <a:p>
            <a:pPr lvl="2"/>
            <a:r>
              <a:rPr lang="ko-KR" altLang="en-US" sz="800" dirty="0" err="1"/>
              <a:t>컨볼루션을</a:t>
            </a:r>
            <a:r>
              <a:rPr lang="ko-KR" altLang="en-US" sz="800" dirty="0"/>
              <a:t> 계산할 때 입력을 건너뛸 수 있는 </a:t>
            </a:r>
            <a:r>
              <a:rPr lang="ko-KR" altLang="en-US" sz="800" dirty="0" err="1"/>
              <a:t>컨볼루션</a:t>
            </a:r>
            <a:r>
              <a:rPr lang="en-US" altLang="ko-KR" sz="800" dirty="0"/>
              <a:t> </a:t>
            </a:r>
          </a:p>
          <a:p>
            <a:pPr lvl="2"/>
            <a:endParaRPr lang="en-US" altLang="ko-KR" sz="800" dirty="0"/>
          </a:p>
          <a:p>
            <a:pPr lvl="1"/>
            <a:r>
              <a:rPr lang="ko-KR" altLang="en-US" sz="900" dirty="0"/>
              <a:t>공식적인 정의 </a:t>
            </a:r>
            <a:r>
              <a:rPr lang="en-US" altLang="ko-KR" sz="900" dirty="0"/>
              <a:t>:</a:t>
            </a:r>
            <a:r>
              <a:rPr lang="ko-KR" altLang="en-US" sz="900" dirty="0"/>
              <a:t> 구동 시계열 </a:t>
            </a:r>
            <a:r>
              <a:rPr lang="en-US" altLang="ko-KR" sz="900" dirty="0"/>
              <a:t>T </a:t>
            </a:r>
            <a:r>
              <a:rPr lang="ko-KR" altLang="en-US" sz="900" dirty="0"/>
              <a:t>및 크기 </a:t>
            </a:r>
            <a:r>
              <a:rPr lang="en-US" altLang="ko-KR" sz="900" dirty="0"/>
              <a:t>k</a:t>
            </a:r>
            <a:r>
              <a:rPr lang="ko-KR" altLang="en-US" sz="900" dirty="0"/>
              <a:t>의 필터 </a:t>
            </a:r>
            <a:r>
              <a:rPr lang="en-US" altLang="ko-KR" sz="900" dirty="0"/>
              <a:t>f</a:t>
            </a:r>
            <a:r>
              <a:rPr lang="ko-KR" altLang="en-US" sz="900" dirty="0"/>
              <a:t>와 같은 </a:t>
            </a:r>
            <a:r>
              <a:rPr lang="en-US" altLang="ko-KR" sz="900" dirty="0"/>
              <a:t>1</a:t>
            </a:r>
            <a:r>
              <a:rPr lang="ko-KR" altLang="en-US" sz="900" dirty="0"/>
              <a:t>차원 데이터에 대해 확장 </a:t>
            </a:r>
            <a:r>
              <a:rPr lang="ko-KR" altLang="en-US" sz="900" dirty="0" err="1"/>
              <a:t>컨볼루션</a:t>
            </a:r>
            <a:r>
              <a:rPr lang="ko-KR" altLang="en-US" sz="900" dirty="0"/>
              <a:t> 연산자 ∗</a:t>
            </a:r>
            <a:r>
              <a:rPr lang="en-US" altLang="ko-KR" sz="900" dirty="0"/>
              <a:t>d</a:t>
            </a:r>
            <a:r>
              <a:rPr lang="ko-KR" altLang="en-US" sz="900" dirty="0"/>
              <a:t>를 다음과 같이 공식화할 수 있다는 것</a:t>
            </a:r>
            <a:endParaRPr lang="en-US" altLang="ko-KR" sz="900" dirty="0"/>
          </a:p>
          <a:p>
            <a:pPr lvl="1"/>
            <a:endParaRPr lang="en-US" altLang="ko-KR" sz="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7292A-5634-D706-489A-E94B5771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00350"/>
            <a:ext cx="353377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542AB-FB93-8217-79D0-95E0292E9793}"/>
                  </a:ext>
                </a:extLst>
              </p:cNvPr>
              <p:cNvSpPr txBox="1"/>
              <p:nvPr/>
            </p:nvSpPr>
            <p:spPr>
              <a:xfrm>
                <a:off x="1981200" y="3667125"/>
                <a:ext cx="6523022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900" dirty="0"/>
                  <a:t>t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r>
                  <a:rPr lang="ko-KR" altLang="en-US" sz="900" dirty="0" err="1"/>
                  <a:t>컨볼루션</a:t>
                </a:r>
                <a:r>
                  <a:rPr lang="ko-KR" altLang="en-US" sz="900" dirty="0"/>
                  <a:t> 계산의 기준이 되는 요소  </a:t>
                </a:r>
                <a:endParaRPr lang="en-US" altLang="ko-KR" sz="9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900" b="0" i="0" dirty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900" dirty="0"/>
                  <a:t> 팽창 계수</a:t>
                </a:r>
                <a:endParaRPr lang="en-US" altLang="ko-KR" sz="900" dirty="0"/>
              </a:p>
              <a:p>
                <a:pPr lvl="1"/>
                <a:endParaRPr lang="en-US" altLang="ko-KR" sz="900" dirty="0"/>
              </a:p>
              <a:p>
                <a:pPr lvl="1"/>
                <a:r>
                  <a:rPr lang="ko-KR" altLang="en-US" sz="900" dirty="0"/>
                  <a:t>확장된 </a:t>
                </a:r>
                <a:r>
                  <a:rPr lang="ko-KR" altLang="en-US" sz="900" dirty="0" err="1"/>
                  <a:t>컨볼루션을</a:t>
                </a:r>
                <a:r>
                  <a:rPr lang="ko-KR" altLang="en-US" sz="900" dirty="0"/>
                  <a:t> 사용하면 네트워크의 크기를 늘리지 않고도 심층 신경망의 수용 영역을 늘릴 수 있음</a:t>
                </a:r>
                <a:endParaRPr lang="en-US" altLang="ko-KR" sz="900" dirty="0"/>
              </a:p>
              <a:p>
                <a:pPr lvl="1"/>
                <a:r>
                  <a:rPr lang="ko-KR" altLang="en-US" sz="900" dirty="0"/>
                  <a:t>확장된 요인은 네트워크의 깊이가 증가함에 따라 기하급수적으로 증가함</a:t>
                </a:r>
                <a:endParaRPr lang="en-US" altLang="ko-KR" sz="9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542AB-FB93-8217-79D0-95E0292E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67125"/>
                <a:ext cx="6523022" cy="784830"/>
              </a:xfrm>
              <a:prstGeom prst="rect">
                <a:avLst/>
              </a:prstGeom>
              <a:blipFill>
                <a:blip r:embed="rId4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Architecture</a:t>
            </a:r>
          </a:p>
          <a:p>
            <a:pPr lvl="1"/>
            <a:r>
              <a:rPr lang="ko-KR" altLang="en-US" sz="900" dirty="0" err="1"/>
              <a:t>잔차</a:t>
            </a:r>
            <a:r>
              <a:rPr lang="ko-KR" altLang="en-US" sz="900" dirty="0"/>
              <a:t> 프레임워크</a:t>
            </a:r>
            <a:endParaRPr lang="en-US" altLang="ko-KR" sz="900" dirty="0"/>
          </a:p>
          <a:p>
            <a:pPr lvl="2"/>
            <a:r>
              <a:rPr lang="ko-KR" altLang="en-US" sz="900" dirty="0"/>
              <a:t>네트워크가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매핑</a:t>
            </a:r>
            <a:r>
              <a:rPr lang="en-US" altLang="ko-KR" sz="900" dirty="0"/>
              <a:t>(F(x) + x)</a:t>
            </a:r>
            <a:r>
              <a:rPr lang="ko-KR" altLang="en-US" sz="900" dirty="0"/>
              <a:t>을 더 쉽게 학습할 수 있도록 하는 것이 주요 목적인 바로 가기 연결이 있는 여러 </a:t>
            </a:r>
            <a:r>
              <a:rPr lang="ko-KR" altLang="en-US" sz="900" dirty="0" err="1"/>
              <a:t>잔차</a:t>
            </a:r>
            <a:r>
              <a:rPr lang="ko-KR" altLang="en-US" sz="900" dirty="0"/>
              <a:t> 블록이 포함됨</a:t>
            </a:r>
            <a:endParaRPr lang="en-US" altLang="ko-KR" sz="900" dirty="0"/>
          </a:p>
          <a:p>
            <a:pPr lvl="2"/>
            <a:r>
              <a:rPr lang="ko-KR" altLang="en-US" sz="900" dirty="0"/>
              <a:t>블록은 일련의 변환 </a:t>
            </a:r>
            <a:r>
              <a:rPr lang="en-US" altLang="ko-KR" sz="900" dirty="0"/>
              <a:t>F</a:t>
            </a:r>
            <a:r>
              <a:rPr lang="ko-KR" altLang="en-US" sz="900" dirty="0"/>
              <a:t>를 포함하는 분기를 포함</a:t>
            </a:r>
            <a:endParaRPr lang="en-US" altLang="ko-KR" sz="900" dirty="0"/>
          </a:p>
          <a:p>
            <a:pPr lvl="2"/>
            <a:r>
              <a:rPr lang="ko-KR" altLang="en-US" sz="900" dirty="0"/>
              <a:t>바로 가기 연결의 출력은 스택 레이어의 출력에 추가됨</a:t>
            </a:r>
            <a:endParaRPr lang="en-US" altLang="ko-KR" sz="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ED2D1-AD05-9282-F466-8130F419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62150"/>
            <a:ext cx="3590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Architecture</a:t>
            </a:r>
          </a:p>
          <a:p>
            <a:pPr lvl="1"/>
            <a:r>
              <a:rPr lang="ko-KR" altLang="en-US" sz="900" dirty="0"/>
              <a:t>각 계층은 확장된 인과 관계 </a:t>
            </a:r>
            <a:r>
              <a:rPr lang="ko-KR" altLang="en-US" sz="900" dirty="0" err="1"/>
              <a:t>컨볼루션</a:t>
            </a:r>
            <a:r>
              <a:rPr lang="en-US" altLang="ko-KR" sz="900" dirty="0"/>
              <a:t>, </a:t>
            </a:r>
            <a:r>
              <a:rPr lang="ko-KR" altLang="en-US" sz="900" dirty="0"/>
              <a:t>정규화</a:t>
            </a:r>
            <a:r>
              <a:rPr lang="en-US" altLang="ko-KR" sz="900" dirty="0"/>
              <a:t>, </a:t>
            </a:r>
            <a:r>
              <a:rPr lang="en-US" altLang="ko-KR" sz="900" dirty="0" err="1"/>
              <a:t>ReLU</a:t>
            </a:r>
            <a:r>
              <a:rPr lang="en-US" altLang="ko-KR" sz="900" dirty="0"/>
              <a:t> </a:t>
            </a:r>
            <a:r>
              <a:rPr lang="ko-KR" altLang="en-US" sz="900" dirty="0"/>
              <a:t>활성화 및 잔여 연결의 조합으로 구축</a:t>
            </a:r>
            <a:endParaRPr lang="en-US" altLang="ko-KR" sz="900" dirty="0"/>
          </a:p>
          <a:p>
            <a:pPr lvl="1"/>
            <a:r>
              <a:rPr lang="ko-KR" altLang="en-US" sz="900" dirty="0"/>
              <a:t>블록의 출력은 시간 정보를 집계하기 위해 최대 </a:t>
            </a:r>
            <a:r>
              <a:rPr lang="ko-KR" altLang="en-US" sz="900" dirty="0" err="1"/>
              <a:t>풀링</a:t>
            </a:r>
            <a:r>
              <a:rPr lang="ko-KR" altLang="en-US" sz="900" dirty="0"/>
              <a:t> 계층에 공급됨</a:t>
            </a:r>
            <a:endParaRPr lang="en-US" altLang="ko-KR" sz="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2DBA9C-B172-CA33-1039-BDEAE2E2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63EE7-8D5E-7671-880E-FE6F3C37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87538"/>
            <a:ext cx="2800350" cy="3068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E68DFF-9036-3903-3A99-3491611F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20963"/>
            <a:ext cx="3609975" cy="19335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063CBA-D5D9-3A53-1464-83B5220455FA}"/>
              </a:ext>
            </a:extLst>
          </p:cNvPr>
          <p:cNvSpPr/>
          <p:nvPr/>
        </p:nvSpPr>
        <p:spPr>
          <a:xfrm>
            <a:off x="1295400" y="4136960"/>
            <a:ext cx="2514600" cy="39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아키텍처의 빌딩 블록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3A1805-D55B-C27D-77C6-207E4DC1C26F}"/>
              </a:ext>
            </a:extLst>
          </p:cNvPr>
          <p:cNvSpPr/>
          <p:nvPr/>
        </p:nvSpPr>
        <p:spPr>
          <a:xfrm>
            <a:off x="5498306" y="2190750"/>
            <a:ext cx="2962275" cy="173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사용된 </a:t>
            </a:r>
            <a:r>
              <a:rPr lang="ko-KR" altLang="en-US" sz="1100" dirty="0" err="1">
                <a:solidFill>
                  <a:schemeClr val="tx1"/>
                </a:solidFill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</a:rPr>
              <a:t> 파라미터와 값 요약</a:t>
            </a:r>
          </a:p>
        </p:txBody>
      </p:sp>
    </p:spTree>
    <p:extLst>
      <p:ext uri="{BB962C8B-B14F-4D97-AF65-F5344CB8AC3E}">
        <p14:creationId xmlns:p14="http://schemas.microsoft.com/office/powerpoint/2010/main" val="20841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46375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Experimental Result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5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/>
              <a:t>데이터셋 및 모델</a:t>
            </a:r>
            <a:endParaRPr lang="en-US" altLang="ko-KR" sz="1200" dirty="0"/>
          </a:p>
          <a:p>
            <a:pPr lvl="1"/>
            <a:r>
              <a:rPr lang="ko-KR" altLang="en-US" sz="1000" dirty="0"/>
              <a:t>두 가지 다른 데이터 세트 사용</a:t>
            </a:r>
            <a:r>
              <a:rPr lang="en-US" altLang="ko-KR" sz="1000" dirty="0"/>
              <a:t> [25],[26]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r>
              <a:rPr lang="en-US" altLang="ko-KR" sz="1000" b="1" dirty="0"/>
              <a:t>HCRL[25] Dataset</a:t>
            </a:r>
          </a:p>
          <a:p>
            <a:pPr lvl="1">
              <a:buFontTx/>
              <a:buChar char="-"/>
            </a:pPr>
            <a:r>
              <a:rPr lang="ko-KR" altLang="en-US" sz="900" dirty="0"/>
              <a:t>차량 내 </a:t>
            </a:r>
            <a:r>
              <a:rPr lang="en-US" altLang="ko-KR" sz="900" dirty="0"/>
              <a:t>CAN-Bus </a:t>
            </a:r>
            <a:r>
              <a:rPr lang="ko-KR" altLang="en-US" sz="900" dirty="0"/>
              <a:t>데이터와 </a:t>
            </a:r>
            <a:r>
              <a:rPr lang="en-US" altLang="ko-KR" sz="900" dirty="0"/>
              <a:t>OBD-II</a:t>
            </a:r>
            <a:r>
              <a:rPr lang="ko-KR" altLang="en-US" sz="900" dirty="0"/>
              <a:t>를 통해 추출한 다양한 기능 포함</a:t>
            </a:r>
            <a:endParaRPr lang="en-US" altLang="ko-KR" sz="900" dirty="0"/>
          </a:p>
          <a:p>
            <a:pPr lvl="1">
              <a:buFontTx/>
              <a:buChar char="-"/>
            </a:pPr>
            <a:r>
              <a:rPr lang="ko-KR" altLang="en-US" sz="900" dirty="0"/>
              <a:t>서울의 고속도로</a:t>
            </a:r>
            <a:r>
              <a:rPr lang="en-US" altLang="ko-KR" sz="900" dirty="0"/>
              <a:t>, </a:t>
            </a:r>
            <a:r>
              <a:rPr lang="ko-KR" altLang="en-US" sz="900" dirty="0"/>
              <a:t>고속도로</a:t>
            </a:r>
            <a:r>
              <a:rPr lang="en-US" altLang="ko-KR" sz="900" dirty="0"/>
              <a:t>, </a:t>
            </a:r>
            <a:r>
              <a:rPr lang="ko-KR" altLang="en-US" sz="900" dirty="0"/>
              <a:t>주차장 등 </a:t>
            </a:r>
            <a:r>
              <a:rPr lang="en-US" altLang="ko-KR" sz="900" dirty="0"/>
              <a:t>3</a:t>
            </a:r>
            <a:r>
              <a:rPr lang="ko-KR" altLang="en-US" sz="900" dirty="0"/>
              <a:t>가지 다른 도로 유형을 주행하는 동안 </a:t>
            </a:r>
            <a:r>
              <a:rPr lang="en-US" altLang="ko-KR" sz="900" dirty="0"/>
              <a:t>10</a:t>
            </a:r>
            <a:r>
              <a:rPr lang="ko-KR" altLang="en-US" sz="900" dirty="0"/>
              <a:t>명의 서로 다른 운전자의 실제 주행 데이터가 포함됨</a:t>
            </a:r>
            <a:endParaRPr lang="en-US" altLang="ko-KR" sz="900" dirty="0"/>
          </a:p>
          <a:p>
            <a:pPr lvl="1">
              <a:buFontTx/>
              <a:buChar char="-"/>
            </a:pPr>
            <a:r>
              <a:rPr lang="ko-KR" altLang="en-US" sz="900" dirty="0"/>
              <a:t>경로의 총 길이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23km</a:t>
            </a:r>
          </a:p>
          <a:p>
            <a:pPr lvl="1">
              <a:buFontTx/>
              <a:buChar char="-"/>
            </a:pPr>
            <a:r>
              <a:rPr lang="ko-KR" altLang="en-US" sz="900" dirty="0"/>
              <a:t>추출된 특징</a:t>
            </a:r>
            <a:r>
              <a:rPr lang="en-US" altLang="ko-KR" sz="900" dirty="0"/>
              <a:t> : </a:t>
            </a:r>
            <a:r>
              <a:rPr lang="ko-KR" altLang="en-US" sz="900" dirty="0"/>
              <a:t>엔진</a:t>
            </a:r>
            <a:r>
              <a:rPr lang="en-US" altLang="ko-KR" sz="900" dirty="0"/>
              <a:t>, </a:t>
            </a:r>
            <a:r>
              <a:rPr lang="ko-KR" altLang="en-US" sz="900" dirty="0"/>
              <a:t>연료 및 변속기에 대한 다양한 정보 포함</a:t>
            </a:r>
            <a:r>
              <a:rPr lang="en-US" altLang="ko-KR" sz="900" dirty="0"/>
              <a:t>(51</a:t>
            </a:r>
            <a:r>
              <a:rPr lang="ko-KR" altLang="en-US" sz="900" dirty="0"/>
              <a:t>가지</a:t>
            </a:r>
            <a:r>
              <a:rPr lang="en-US" altLang="ko-KR" sz="900" dirty="0"/>
              <a:t>)</a:t>
            </a:r>
          </a:p>
          <a:p>
            <a:pPr lvl="1">
              <a:buFontTx/>
              <a:buChar char="-"/>
            </a:pPr>
            <a:r>
              <a:rPr lang="en-US" altLang="ko-KR" sz="900" dirty="0"/>
              <a:t>15</a:t>
            </a:r>
            <a:r>
              <a:rPr lang="ko-KR" altLang="en-US" sz="900" dirty="0"/>
              <a:t>개의 특징 선택</a:t>
            </a:r>
            <a:r>
              <a:rPr lang="en-US" altLang="ko-KR" sz="900" dirty="0"/>
              <a:t> : </a:t>
            </a:r>
            <a:r>
              <a:rPr lang="ko-KR" altLang="en-US" sz="900" dirty="0"/>
              <a:t>연료 소비</a:t>
            </a:r>
            <a:r>
              <a:rPr lang="en-US" altLang="ko-KR" sz="900" dirty="0"/>
              <a:t>, </a:t>
            </a:r>
            <a:r>
              <a:rPr lang="ko-KR" altLang="en-US" sz="900" dirty="0"/>
              <a:t>가속기</a:t>
            </a:r>
            <a:r>
              <a:rPr lang="en-US" altLang="ko-KR" sz="900" dirty="0"/>
              <a:t>, </a:t>
            </a:r>
            <a:r>
              <a:rPr lang="ko-KR" altLang="en-US" sz="900" dirty="0"/>
              <a:t>휠 속도</a:t>
            </a:r>
            <a:r>
              <a:rPr lang="en-US" altLang="ko-KR" sz="900" dirty="0"/>
              <a:t>, </a:t>
            </a:r>
            <a:r>
              <a:rPr lang="ko-KR" altLang="en-US" sz="900" dirty="0"/>
              <a:t>공기압 등</a:t>
            </a:r>
            <a:endParaRPr lang="en-US" altLang="ko-KR" sz="900" dirty="0"/>
          </a:p>
          <a:p>
            <a:pPr lvl="1">
              <a:buFontTx/>
              <a:buChar char="-"/>
            </a:pPr>
            <a:r>
              <a:rPr lang="ko-KR" altLang="en-US" sz="900" dirty="0"/>
              <a:t>정규화 </a:t>
            </a:r>
            <a:r>
              <a:rPr lang="en-US" altLang="ko-KR" sz="900" dirty="0"/>
              <a:t>: </a:t>
            </a:r>
            <a:r>
              <a:rPr lang="ko-KR" altLang="en-US" sz="900" dirty="0"/>
              <a:t>표준 정규화</a:t>
            </a:r>
            <a:r>
              <a:rPr lang="en-US" altLang="ko-KR" sz="900" dirty="0"/>
              <a:t>(z score) </a:t>
            </a:r>
            <a:r>
              <a:rPr lang="ko-KR" altLang="en-US" sz="900" dirty="0"/>
              <a:t>사용</a:t>
            </a:r>
            <a:endParaRPr lang="en-US" altLang="ko-KR" sz="900" dirty="0"/>
          </a:p>
          <a:p>
            <a:pPr lvl="1">
              <a:buFontTx/>
              <a:buChar char="-"/>
            </a:pPr>
            <a:r>
              <a:rPr lang="ko-KR" altLang="en-US" sz="900" dirty="0"/>
              <a:t>크기 </a:t>
            </a:r>
            <a:r>
              <a:rPr lang="en-US" altLang="ko-KR" sz="900" dirty="0"/>
              <a:t>90</a:t>
            </a:r>
            <a:r>
              <a:rPr lang="ko-KR" altLang="en-US" sz="900" dirty="0"/>
              <a:t>의 슬라이딩 윈도우 사용하여 추출한 평균</a:t>
            </a:r>
            <a:r>
              <a:rPr lang="en-US" altLang="ko-KR" sz="900" dirty="0"/>
              <a:t>, </a:t>
            </a:r>
            <a:r>
              <a:rPr lang="ko-KR" altLang="en-US" sz="900" dirty="0"/>
              <a:t>표준 편차 및 중앙값을 포함한 통계적 특성 추출하여 </a:t>
            </a:r>
            <a:r>
              <a:rPr lang="ko-KR" altLang="en-US" sz="900" dirty="0" err="1"/>
              <a:t>머신러닝</a:t>
            </a:r>
            <a:r>
              <a:rPr lang="ko-KR" altLang="en-US" sz="900" dirty="0"/>
              <a:t> 접근 방식을 위한 총 특성 수 </a:t>
            </a:r>
            <a:r>
              <a:rPr lang="en-US" altLang="ko-KR" sz="900" dirty="0"/>
              <a:t>60</a:t>
            </a:r>
            <a:r>
              <a:rPr lang="ko-KR" altLang="en-US" sz="900" dirty="0"/>
              <a:t>개 구축</a:t>
            </a:r>
            <a:endParaRPr lang="en-US" altLang="ko-KR" sz="900" dirty="0"/>
          </a:p>
          <a:p>
            <a:pPr lvl="1">
              <a:buFontTx/>
              <a:buChar char="-"/>
            </a:pPr>
            <a:r>
              <a:rPr lang="ko-KR" altLang="en-US" sz="900" dirty="0"/>
              <a:t>딥러닝 모델에는 통계 기능을 사용하지 않음</a:t>
            </a:r>
            <a:endParaRPr lang="en-US" altLang="ko-KR" sz="900" dirty="0"/>
          </a:p>
          <a:p>
            <a:pPr marL="182562" lvl="1" indent="0">
              <a:buNone/>
            </a:pPr>
            <a:endParaRPr lang="en-US" altLang="ko-KR" sz="1000" dirty="0"/>
          </a:p>
          <a:p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53D74-E449-5950-1A90-F7D1E902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3950"/>
            <a:ext cx="37521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300" dirty="0"/>
              <a:t>데이터셋 및 모델</a:t>
            </a:r>
            <a:endParaRPr lang="en-US" altLang="ko-KR" sz="1300" dirty="0"/>
          </a:p>
          <a:p>
            <a:pPr lvl="1"/>
            <a:r>
              <a:rPr lang="ko-KR" altLang="en-US" sz="1100" dirty="0"/>
              <a:t>두 가지 다른 데이터 세트 사용</a:t>
            </a:r>
            <a:r>
              <a:rPr lang="en-US" altLang="ko-KR" sz="1100" dirty="0"/>
              <a:t> [25],[26]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000" dirty="0"/>
          </a:p>
          <a:p>
            <a:pPr marL="182562" lvl="1" indent="0">
              <a:buNone/>
            </a:pPr>
            <a:endParaRPr lang="en-US" altLang="ko-KR" sz="1100" dirty="0"/>
          </a:p>
          <a:p>
            <a:pPr marL="182562" lvl="1" indent="0">
              <a:buNone/>
            </a:pPr>
            <a:r>
              <a:rPr lang="en-US" altLang="ko-KR" sz="1100" b="1" dirty="0"/>
              <a:t>HCI-lab[26]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Dataset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10</a:t>
            </a:r>
            <a:r>
              <a:rPr lang="ko-KR" altLang="en-US" sz="1000" dirty="0"/>
              <a:t>개의 다양한 드라이버로 실험 수행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dirty="0"/>
              <a:t>생리학적 데이터</a:t>
            </a:r>
            <a:r>
              <a:rPr lang="en-US" altLang="ko-KR" sz="1000" dirty="0"/>
              <a:t>(</a:t>
            </a:r>
            <a:r>
              <a:rPr lang="ko-KR" altLang="en-US" sz="1000" dirty="0"/>
              <a:t>심박수</a:t>
            </a:r>
            <a:r>
              <a:rPr lang="en-US" altLang="ko-KR" sz="1000" dirty="0"/>
              <a:t>, </a:t>
            </a:r>
            <a:r>
              <a:rPr lang="ko-KR" altLang="en-US" sz="1000" dirty="0"/>
              <a:t>피부전도 반응</a:t>
            </a:r>
            <a:r>
              <a:rPr lang="en-US" altLang="ko-KR" sz="1000" dirty="0"/>
              <a:t>)</a:t>
            </a:r>
            <a:r>
              <a:rPr lang="ko-KR" altLang="en-US" sz="1000" dirty="0"/>
              <a:t>와 </a:t>
            </a:r>
            <a:r>
              <a:rPr lang="en-US" altLang="ko-KR" sz="1000" dirty="0"/>
              <a:t>GPS, </a:t>
            </a:r>
            <a:r>
              <a:rPr lang="ko-KR" altLang="en-US" sz="1000" dirty="0"/>
              <a:t>가속도</a:t>
            </a:r>
            <a:r>
              <a:rPr lang="en-US" altLang="ko-KR" sz="1000" dirty="0"/>
              <a:t>, </a:t>
            </a:r>
            <a:r>
              <a:rPr lang="ko-KR" altLang="en-US" sz="1000" dirty="0"/>
              <a:t>영상 등 데이터 기록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dirty="0"/>
              <a:t>참가자들은 다양한 도로조건을 포함하는 </a:t>
            </a:r>
            <a:r>
              <a:rPr lang="en-US" altLang="ko-KR" sz="1000" dirty="0"/>
              <a:t>23.6km </a:t>
            </a:r>
            <a:r>
              <a:rPr lang="ko-KR" altLang="en-US" sz="1000" dirty="0"/>
              <a:t>길이의 총 경로 운전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dirty="0"/>
              <a:t>데이터 세트에는 약 </a:t>
            </a:r>
            <a:r>
              <a:rPr lang="en-US" altLang="ko-KR" sz="1000" dirty="0"/>
              <a:t>250</a:t>
            </a:r>
            <a:r>
              <a:rPr lang="ko-KR" altLang="en-US" sz="1000" dirty="0"/>
              <a:t>만개의 레코드 포함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dirty="0" err="1"/>
              <a:t>전처리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기능 선택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정리 및 통합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dirty="0"/>
              <a:t>데이터 세트 내의 </a:t>
            </a:r>
            <a:r>
              <a:rPr lang="en-US" altLang="ko-KR" sz="1000" dirty="0"/>
              <a:t>22</a:t>
            </a:r>
            <a:r>
              <a:rPr lang="ko-KR" altLang="en-US" sz="1000" dirty="0"/>
              <a:t>개의 기능 중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기능 선택</a:t>
            </a:r>
            <a:r>
              <a:rPr lang="en-US" altLang="ko-KR" sz="1000" dirty="0"/>
              <a:t>(</a:t>
            </a:r>
            <a:r>
              <a:rPr lang="ko-KR" altLang="en-US" sz="1000" dirty="0"/>
              <a:t>가속도</a:t>
            </a:r>
            <a:r>
              <a:rPr lang="en-US" altLang="ko-KR" sz="1000" dirty="0"/>
              <a:t>, </a:t>
            </a:r>
            <a:r>
              <a:rPr lang="ko-KR" altLang="en-US" sz="1000" dirty="0"/>
              <a:t>속도</a:t>
            </a:r>
            <a:r>
              <a:rPr lang="en-US" altLang="ko-KR" sz="1000" dirty="0"/>
              <a:t> </a:t>
            </a:r>
            <a:r>
              <a:rPr lang="ko-KR" altLang="en-US" sz="1000" dirty="0"/>
              <a:t>및 생리적 특성</a:t>
            </a:r>
            <a:r>
              <a:rPr lang="en-US" altLang="ko-KR" sz="1000" dirty="0"/>
              <a:t>)</a:t>
            </a:r>
          </a:p>
          <a:p>
            <a:pPr lvl="1">
              <a:buFontTx/>
              <a:buChar char="-"/>
            </a:pPr>
            <a:r>
              <a:rPr lang="ko-KR" altLang="en-US" sz="1000" b="0" dirty="0"/>
              <a:t>정규화 </a:t>
            </a:r>
            <a:r>
              <a:rPr lang="en-US" altLang="ko-KR" sz="1000" b="0" dirty="0"/>
              <a:t>: </a:t>
            </a:r>
            <a:r>
              <a:rPr lang="ko-KR" altLang="en-US" sz="1000" b="0" dirty="0"/>
              <a:t>표준 정규화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ko-KR" altLang="en-US" sz="1000" b="0" dirty="0"/>
              <a:t>각 참가자의 센서 데이터는 </a:t>
            </a:r>
            <a:r>
              <a:rPr lang="en-US" altLang="ko-KR" sz="1000" b="0" dirty="0"/>
              <a:t>10</a:t>
            </a:r>
            <a:r>
              <a:rPr lang="ko-KR" altLang="en-US" sz="1000" b="0" dirty="0"/>
              <a:t>명의 다른 참가자에 대해 </a:t>
            </a:r>
            <a:r>
              <a:rPr lang="en-US" altLang="ko-KR" sz="1000" b="0" dirty="0"/>
              <a:t>"a"</a:t>
            </a:r>
            <a:r>
              <a:rPr lang="ko-KR" altLang="en-US" sz="1000" b="0" dirty="0"/>
              <a:t>에서 </a:t>
            </a:r>
            <a:r>
              <a:rPr lang="en-US" altLang="ko-KR" sz="1000" b="0" dirty="0"/>
              <a:t>"j"</a:t>
            </a:r>
            <a:r>
              <a:rPr lang="ko-KR" altLang="en-US" sz="1000" b="0" dirty="0"/>
              <a:t>까지 레이블로 </a:t>
            </a:r>
            <a:r>
              <a:rPr lang="en-US" altLang="ko-KR" sz="1000" b="0" dirty="0"/>
              <a:t>"</a:t>
            </a:r>
            <a:r>
              <a:rPr lang="ko-KR" altLang="en-US" sz="1000" b="0" dirty="0"/>
              <a:t>드라이버</a:t>
            </a:r>
            <a:r>
              <a:rPr lang="en-US" altLang="ko-KR" sz="1000" b="0" dirty="0"/>
              <a:t>" </a:t>
            </a:r>
            <a:r>
              <a:rPr lang="ko-KR" altLang="en-US" sz="1000" b="0" dirty="0"/>
              <a:t>열을 추가하여 단일 파일에 통합된 별도의 파일에 저장</a:t>
            </a:r>
            <a:endParaRPr lang="en-US" altLang="ko-KR" sz="1000" dirty="0"/>
          </a:p>
          <a:p>
            <a:pPr lvl="1">
              <a:buFontTx/>
              <a:buChar char="-"/>
            </a:pPr>
            <a:r>
              <a:rPr lang="en-US" altLang="ko-KR" sz="1000" b="0" dirty="0"/>
              <a:t>CAN </a:t>
            </a:r>
            <a:r>
              <a:rPr lang="ko-KR" altLang="en-US" sz="1000" b="0" dirty="0"/>
              <a:t>버스 데이터가 아닌 다른 유형의 데이터와 함께 작동하는 제안된 방법론의 능력을 조사하는 데 사용됨</a:t>
            </a:r>
            <a:endParaRPr lang="en-US" altLang="ko-KR" sz="1000" b="0" dirty="0"/>
          </a:p>
          <a:p>
            <a:pPr marL="182562" lvl="1" indent="0">
              <a:buNone/>
            </a:pP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BA31B-C309-C5F3-5659-CBDF5D5E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3950"/>
            <a:ext cx="37521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500" y="1463754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Abstract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7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데이터셋 및 모델</a:t>
            </a:r>
            <a:endParaRPr lang="en-US" altLang="ko-KR" sz="1200" dirty="0"/>
          </a:p>
          <a:p>
            <a:pPr lvl="1"/>
            <a:r>
              <a:rPr lang="en-US" altLang="ko-KR" sz="1100" b="0" dirty="0"/>
              <a:t>FCN-LSTM</a:t>
            </a:r>
          </a:p>
          <a:p>
            <a:pPr lvl="1"/>
            <a:r>
              <a:rPr lang="en-US" altLang="ko-KR" sz="1100" dirty="0"/>
              <a:t>DTW</a:t>
            </a:r>
          </a:p>
          <a:p>
            <a:pPr lvl="1"/>
            <a:r>
              <a:rPr lang="en-US" altLang="ko-KR" sz="1100" b="0" dirty="0"/>
              <a:t>RF</a:t>
            </a:r>
          </a:p>
          <a:p>
            <a:pPr lvl="1"/>
            <a:r>
              <a:rPr lang="en-US" altLang="ko-KR" sz="1100" dirty="0"/>
              <a:t>SVM</a:t>
            </a:r>
          </a:p>
          <a:p>
            <a:pPr lvl="1"/>
            <a:endParaRPr lang="en-US" altLang="ko-KR" sz="1100" b="0" dirty="0"/>
          </a:p>
        </p:txBody>
      </p:sp>
    </p:spTree>
    <p:extLst>
      <p:ext uri="{BB962C8B-B14F-4D97-AF65-F5344CB8AC3E}">
        <p14:creationId xmlns:p14="http://schemas.microsoft.com/office/powerpoint/2010/main" val="32164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데이터셋 및 모델</a:t>
            </a:r>
            <a:endParaRPr lang="en-US" altLang="ko-KR" sz="1200" dirty="0"/>
          </a:p>
          <a:p>
            <a:pPr lvl="1"/>
            <a:r>
              <a:rPr lang="en-US" altLang="ko-KR" sz="1100" b="1" dirty="0"/>
              <a:t>FCN-LSTM</a:t>
            </a:r>
          </a:p>
          <a:p>
            <a:pPr lvl="2"/>
            <a:r>
              <a:rPr lang="en-US" altLang="ko-KR" sz="1000" b="0" dirty="0"/>
              <a:t>Karim et al.</a:t>
            </a:r>
            <a:r>
              <a:rPr lang="ko-KR" altLang="en-US" sz="1000" b="0" dirty="0"/>
              <a:t>에 의해 소개됨</a:t>
            </a:r>
            <a:r>
              <a:rPr lang="en-US" altLang="ko-KR" sz="1000" b="0" dirty="0"/>
              <a:t>[27] </a:t>
            </a:r>
          </a:p>
          <a:p>
            <a:pPr lvl="2"/>
            <a:r>
              <a:rPr lang="ko-KR" altLang="en-US" sz="1000" b="0" dirty="0"/>
              <a:t>시계열 분류 작업에 사용되었으며 </a:t>
            </a:r>
            <a:r>
              <a:rPr lang="en-US" altLang="ko-KR" sz="1000" b="0" dirty="0" err="1"/>
              <a:t>Mekki</a:t>
            </a:r>
            <a:r>
              <a:rPr lang="en-US" altLang="ko-KR" sz="1000" b="0" dirty="0"/>
              <a:t> et al.</a:t>
            </a:r>
            <a:r>
              <a:rPr lang="ko-KR" altLang="en-US" sz="1000" b="0" dirty="0"/>
              <a:t>에 의해 운전자 식별 작업에 사용됨</a:t>
            </a:r>
            <a:r>
              <a:rPr lang="en-US" altLang="ko-KR" sz="1000" b="0" dirty="0"/>
              <a:t> [16]</a:t>
            </a:r>
          </a:p>
          <a:p>
            <a:pPr lvl="2"/>
            <a:endParaRPr lang="en-US" altLang="ko-KR" sz="1000" b="0" dirty="0"/>
          </a:p>
          <a:p>
            <a:pPr lvl="2"/>
            <a:r>
              <a:rPr lang="en-US" altLang="ko-KR" sz="1000" b="0" dirty="0"/>
              <a:t>FCN-LSTM</a:t>
            </a:r>
            <a:r>
              <a:rPr lang="ko-KR" altLang="en-US" sz="1000" b="0" dirty="0"/>
              <a:t>의 아키텍처에는 </a:t>
            </a:r>
            <a:r>
              <a:rPr lang="en-US" altLang="ko-KR" sz="1000" b="0" dirty="0"/>
              <a:t>convolutional </a:t>
            </a:r>
            <a:r>
              <a:rPr lang="ko-KR" altLang="en-US" sz="1000" b="0" dirty="0"/>
              <a:t>및 </a:t>
            </a:r>
            <a:r>
              <a:rPr lang="en-US" altLang="ko-KR" sz="1000" b="0" dirty="0"/>
              <a:t>LSTM </a:t>
            </a:r>
            <a:r>
              <a:rPr lang="ko-KR" altLang="en-US" sz="1000" b="0" dirty="0"/>
              <a:t>블록을 포함하여 두 가지 다른 블록이 있음</a:t>
            </a:r>
            <a:endParaRPr lang="en-US" altLang="ko-KR" sz="1000" b="0" dirty="0"/>
          </a:p>
          <a:p>
            <a:pPr lvl="2"/>
            <a:r>
              <a:rPr lang="en-US" altLang="ko-KR" sz="1000" b="0" dirty="0"/>
              <a:t>3</a:t>
            </a:r>
            <a:r>
              <a:rPr lang="ko-KR" altLang="en-US" sz="1000" b="0" dirty="0"/>
              <a:t>개의 시간적 </a:t>
            </a:r>
            <a:r>
              <a:rPr lang="ko-KR" altLang="en-US" sz="1000" b="0" dirty="0" err="1"/>
              <a:t>컨볼루션</a:t>
            </a:r>
            <a:r>
              <a:rPr lang="ko-KR" altLang="en-US" sz="1000" b="0" dirty="0"/>
              <a:t> 블록이 있으며 각 블록에는 </a:t>
            </a:r>
            <a:r>
              <a:rPr lang="en-US" altLang="ko-KR" sz="1000" b="0" dirty="0"/>
              <a:t>1</a:t>
            </a:r>
            <a:r>
              <a:rPr lang="ko-KR" altLang="en-US" sz="1000" b="0" dirty="0"/>
              <a:t>차원 </a:t>
            </a:r>
            <a:r>
              <a:rPr lang="ko-KR" altLang="en-US" sz="1000" b="0" dirty="0" err="1"/>
              <a:t>컨볼루션과</a:t>
            </a:r>
            <a:r>
              <a:rPr lang="ko-KR" altLang="en-US" sz="1000" b="0" dirty="0"/>
              <a:t> 배치 정규화 및 활성화가 포함됨</a:t>
            </a:r>
            <a:endParaRPr lang="en-US" altLang="ko-KR" sz="1000" b="0" dirty="0"/>
          </a:p>
          <a:p>
            <a:pPr lvl="2"/>
            <a:r>
              <a:rPr lang="en-US" altLang="ko-KR" sz="1000" b="0" dirty="0"/>
              <a:t>LSTM </a:t>
            </a:r>
            <a:r>
              <a:rPr lang="ko-KR" altLang="en-US" sz="1000" b="0" dirty="0"/>
              <a:t>블록에는 기본 </a:t>
            </a:r>
            <a:r>
              <a:rPr lang="en-US" altLang="ko-KR" sz="1000" b="0" dirty="0"/>
              <a:t>LSTM </a:t>
            </a:r>
            <a:r>
              <a:rPr lang="ko-KR" altLang="en-US" sz="1000" b="0" dirty="0"/>
              <a:t>또는 주의 기반 </a:t>
            </a:r>
            <a:r>
              <a:rPr lang="en-US" altLang="ko-KR" sz="1000" b="0" dirty="0"/>
              <a:t>LSTM</a:t>
            </a:r>
            <a:r>
              <a:rPr lang="ko-KR" altLang="en-US" sz="1000" b="0" dirty="0"/>
              <a:t>과 </a:t>
            </a:r>
            <a:r>
              <a:rPr lang="ko-KR" altLang="en-US" sz="1000" b="0" dirty="0" err="1"/>
              <a:t>드롭아웃</a:t>
            </a:r>
            <a:r>
              <a:rPr lang="ko-KR" altLang="en-US" sz="1000" b="0" dirty="0"/>
              <a:t> 레이어가 포함됨</a:t>
            </a:r>
            <a:endParaRPr lang="en-US" altLang="ko-KR" sz="1000" b="0" dirty="0"/>
          </a:p>
          <a:p>
            <a:pPr lvl="2"/>
            <a:endParaRPr lang="en-US" altLang="ko-KR" sz="1000" dirty="0"/>
          </a:p>
          <a:p>
            <a:pPr lvl="2"/>
            <a:r>
              <a:rPr lang="ko-KR" altLang="en-US" sz="1000" b="0" dirty="0"/>
              <a:t>이 두 블록의 결과는 연결되어 운전자 식별을 위해 </a:t>
            </a:r>
            <a:r>
              <a:rPr lang="en-US" altLang="ko-KR" sz="1000" b="0" dirty="0" err="1"/>
              <a:t>softmax</a:t>
            </a:r>
            <a:r>
              <a:rPr lang="en-US" altLang="ko-KR" sz="1000" b="0" dirty="0"/>
              <a:t> </a:t>
            </a:r>
            <a:r>
              <a:rPr lang="ko-KR" altLang="en-US" sz="1000" b="0" dirty="0"/>
              <a:t>계층에 제공</a:t>
            </a:r>
            <a:endParaRPr lang="en-US" altLang="ko-KR" sz="1000" b="0" dirty="0"/>
          </a:p>
          <a:p>
            <a:pPr lvl="2"/>
            <a:endParaRPr lang="en-US" altLang="ko-KR" sz="1000" dirty="0"/>
          </a:p>
          <a:p>
            <a:pPr lvl="1"/>
            <a:r>
              <a:rPr lang="en-US" altLang="ko-KR" sz="1100" b="1" dirty="0"/>
              <a:t>DTW</a:t>
            </a:r>
            <a:r>
              <a:rPr lang="ko-KR" altLang="en-US" sz="1100" b="0" dirty="0"/>
              <a:t> </a:t>
            </a:r>
            <a:endParaRPr lang="en-US" altLang="ko-KR" sz="1100" b="0" dirty="0"/>
          </a:p>
          <a:p>
            <a:pPr lvl="2"/>
            <a:r>
              <a:rPr lang="ko-KR" altLang="en-US" sz="1000" b="0" dirty="0"/>
              <a:t>음성 또는 단어 인식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패턴 매칭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이상 탐지 등과 같은 시계열 분석에서 시퀀스 간의 유사도 및 유사도를 측정하는 데 널리 사용되는 기술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39218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결과 및 논의</a:t>
            </a:r>
            <a:endParaRPr lang="en-US" altLang="ko-KR" sz="1200" dirty="0"/>
          </a:p>
          <a:p>
            <a:pPr lvl="1"/>
            <a:r>
              <a:rPr lang="ko-KR" altLang="en-US" sz="1000" b="0" dirty="0"/>
              <a:t>두 가지 다른 데이터 세트에 대한 다섯 가지 모델의 예측 결과</a:t>
            </a:r>
            <a:endParaRPr lang="en-US" altLang="ko-KR" sz="1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0880A-CFAF-25F7-1774-0BE8773F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23" y="1247775"/>
            <a:ext cx="3872254" cy="3152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5F23C6-EE96-76F1-56CF-D2F3C2A5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28750"/>
            <a:ext cx="3848100" cy="2000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A2F6A9-156E-1CEF-91BB-574619768834}"/>
              </a:ext>
            </a:extLst>
          </p:cNvPr>
          <p:cNvSpPr/>
          <p:nvPr/>
        </p:nvSpPr>
        <p:spPr>
          <a:xfrm>
            <a:off x="609600" y="310515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D480BB-E2F2-3609-45D1-1E9A066B7593}"/>
              </a:ext>
            </a:extLst>
          </p:cNvPr>
          <p:cNvSpPr/>
          <p:nvPr/>
        </p:nvSpPr>
        <p:spPr>
          <a:xfrm>
            <a:off x="5334000" y="1352550"/>
            <a:ext cx="6096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결과 및 논의</a:t>
            </a:r>
            <a:endParaRPr lang="en-US" altLang="ko-KR" sz="1200" dirty="0"/>
          </a:p>
          <a:p>
            <a:pPr lvl="1"/>
            <a:r>
              <a:rPr lang="en-US" altLang="ko-KR" sz="1000" dirty="0"/>
              <a:t>Train/test = 7:3</a:t>
            </a:r>
          </a:p>
          <a:p>
            <a:pPr lvl="1"/>
            <a:endParaRPr lang="en-US" altLang="ko-KR" sz="1000" dirty="0"/>
          </a:p>
          <a:p>
            <a:pPr lvl="1"/>
            <a:r>
              <a:rPr lang="ko-KR" altLang="en-US" sz="1000" b="0" dirty="0"/>
              <a:t>제안된 모델의 강점</a:t>
            </a:r>
            <a:endParaRPr lang="en-US" altLang="ko-KR" sz="1000" b="0" dirty="0"/>
          </a:p>
          <a:p>
            <a:pPr marL="358775" lvl="2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/>
              <a:t>인과관계 </a:t>
            </a:r>
            <a:r>
              <a:rPr lang="ko-KR" altLang="en-US" sz="900" dirty="0" err="1"/>
              <a:t>컨볼루션이</a:t>
            </a:r>
            <a:r>
              <a:rPr lang="ko-KR" altLang="en-US" sz="900" dirty="0"/>
              <a:t> 미래 정보에서 과걸로의 누출을 방지하는 방식의 아키텍처에 있음</a:t>
            </a:r>
            <a:endParaRPr lang="en-US" altLang="ko-KR" sz="900" dirty="0"/>
          </a:p>
          <a:p>
            <a:pPr marL="358775" lvl="2" indent="0">
              <a:buNone/>
            </a:pPr>
            <a:r>
              <a:rPr lang="en-US" altLang="ko-KR" sz="900" b="0" dirty="0"/>
              <a:t>2. </a:t>
            </a:r>
            <a:r>
              <a:rPr lang="ko-KR" altLang="en-US" sz="900" b="0" dirty="0"/>
              <a:t>잔여 블록과 확장된 </a:t>
            </a:r>
            <a:r>
              <a:rPr lang="ko-KR" altLang="en-US" sz="900" b="0" dirty="0" err="1"/>
              <a:t>컨볼루션은</a:t>
            </a:r>
            <a:r>
              <a:rPr lang="ko-KR" altLang="en-US" sz="900" b="0" dirty="0"/>
              <a:t> 네트워크가 예측하기 전에 이전 시퀀스를 조사하는 기능을 개발하여 드라이버에 대한 추출된 잠재 표현의 유용성을 가져옴</a:t>
            </a:r>
            <a:endParaRPr lang="en-US" altLang="ko-KR" sz="900" b="0" dirty="0"/>
          </a:p>
          <a:p>
            <a:pPr lvl="1"/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7204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결과 및 논의</a:t>
            </a:r>
            <a:endParaRPr lang="en-US" altLang="ko-KR" sz="1200" dirty="0"/>
          </a:p>
          <a:p>
            <a:pPr lvl="1"/>
            <a:r>
              <a:rPr lang="ko-KR" altLang="en-US" sz="1000" dirty="0"/>
              <a:t>운전자 식별 작업에 사용되는 보다 적절한 유형의 데이터와 관련하여 우리의 경우 생리학적 </a:t>
            </a:r>
            <a:r>
              <a:rPr lang="ko-KR" altLang="en-US" sz="1000" dirty="0" err="1"/>
              <a:t>데이터뿐만</a:t>
            </a:r>
            <a:r>
              <a:rPr lang="ko-KR" altLang="en-US" sz="1000" dirty="0"/>
              <a:t> 아니라 </a:t>
            </a:r>
            <a:r>
              <a:rPr lang="en-US" altLang="ko-KR" sz="1000" dirty="0"/>
              <a:t>GPS</a:t>
            </a:r>
            <a:r>
              <a:rPr lang="ko-KR" altLang="en-US" sz="1000" dirty="0"/>
              <a:t>보다 </a:t>
            </a:r>
            <a:r>
              <a:rPr lang="en-US" altLang="ko-KR" sz="1000" dirty="0"/>
              <a:t>CAN </a:t>
            </a:r>
            <a:r>
              <a:rPr lang="ko-KR" altLang="en-US" sz="1000" dirty="0"/>
              <a:t>버스 데이터를 사용할 때 평가된 분류 모델이 평균적으로 더 높은 성능을 달성하는 것으로 입증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sz="1000" b="1" dirty="0"/>
              <a:t>추가실험</a:t>
            </a:r>
            <a:endParaRPr lang="en-US" altLang="ko-KR" sz="1000" b="1" dirty="0"/>
          </a:p>
          <a:p>
            <a:pPr lvl="2"/>
            <a:r>
              <a:rPr lang="ko-KR" altLang="en-US" sz="900" b="1" dirty="0"/>
              <a:t>추출된 잠재 표현의 능력을 조사하고 드물게 레이블이 지정된 데이터 세트를 처리하는 방법을 제안</a:t>
            </a:r>
            <a:endParaRPr lang="en-US" altLang="ko-KR" sz="900" dirty="0"/>
          </a:p>
          <a:p>
            <a:pPr lvl="3"/>
            <a:r>
              <a:rPr lang="ko-KR" altLang="en-US" sz="850" dirty="0"/>
              <a:t>레이블이 지정된 데이터의 크기를 변경하면서 모델의 성능을 얻음</a:t>
            </a:r>
            <a:endParaRPr lang="en-US" altLang="ko-KR" sz="850" dirty="0"/>
          </a:p>
        </p:txBody>
      </p:sp>
    </p:spTree>
    <p:extLst>
      <p:ext uri="{BB962C8B-B14F-4D97-AF65-F5344CB8AC3E}">
        <p14:creationId xmlns:p14="http://schemas.microsoft.com/office/powerpoint/2010/main" val="17519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결과 및 논의</a:t>
            </a:r>
            <a:endParaRPr lang="en-US" altLang="ko-KR" sz="1000" dirty="0"/>
          </a:p>
          <a:p>
            <a:pPr lvl="1"/>
            <a:r>
              <a:rPr lang="ko-KR" altLang="en-US" sz="1000" b="1" dirty="0"/>
              <a:t>그림 </a:t>
            </a:r>
            <a:r>
              <a:rPr lang="en-US" altLang="ko-KR" sz="1000" b="1" dirty="0"/>
              <a:t>5</a:t>
            </a:r>
          </a:p>
          <a:p>
            <a:pPr lvl="2"/>
            <a:r>
              <a:rPr lang="en-US" altLang="ko-KR" sz="900" dirty="0"/>
              <a:t>HCI-lab </a:t>
            </a:r>
            <a:r>
              <a:rPr lang="ko-KR" altLang="en-US" sz="900" dirty="0"/>
              <a:t>데이터 세트에 대한 레이블이 지정된 데이터의 다른 백분율에 대한 정확도와 관련된 예측 결과를 나타냄</a:t>
            </a:r>
            <a:endParaRPr lang="en-US" altLang="ko-KR" sz="900" dirty="0"/>
          </a:p>
          <a:p>
            <a:pPr lvl="2"/>
            <a:r>
              <a:rPr lang="ko-KR" altLang="en-US" sz="900" dirty="0"/>
              <a:t>오차 막대 </a:t>
            </a:r>
            <a:r>
              <a:rPr lang="en-US" altLang="ko-KR" sz="900" dirty="0"/>
              <a:t>: </a:t>
            </a:r>
            <a:r>
              <a:rPr lang="ko-KR" altLang="en-US" sz="900" dirty="0"/>
              <a:t>여러 실행에 대한 표준 편차</a:t>
            </a:r>
            <a:endParaRPr lang="en-US" altLang="ko-KR" sz="900" dirty="0"/>
          </a:p>
          <a:p>
            <a:pPr lvl="2"/>
            <a:r>
              <a:rPr lang="ko-KR" altLang="en-US" sz="900" dirty="0"/>
              <a:t>레이블이 지정된 데이터의 비율이 증가하면 모델의 성능이 향상됨</a:t>
            </a:r>
            <a:endParaRPr lang="en-US" altLang="ko-KR" sz="900" dirty="0"/>
          </a:p>
          <a:p>
            <a:pPr lvl="2"/>
            <a:r>
              <a:rPr lang="ko-KR" altLang="en-US" sz="900" dirty="0"/>
              <a:t>무작위 분류기만큼 좋은 레이블이 지정된 데이터의 단 </a:t>
            </a:r>
            <a:r>
              <a:rPr lang="en-US" altLang="ko-KR" sz="900" dirty="0"/>
              <a:t>2%</a:t>
            </a:r>
            <a:r>
              <a:rPr lang="ko-KR" altLang="en-US" sz="900" dirty="0"/>
              <a:t>로</a:t>
            </a:r>
            <a:r>
              <a:rPr lang="en-US" altLang="ko-KR" sz="900" dirty="0"/>
              <a:t> </a:t>
            </a:r>
            <a:r>
              <a:rPr lang="ko-KR" altLang="en-US" sz="900" dirty="0"/>
              <a:t>약 </a:t>
            </a:r>
            <a:r>
              <a:rPr lang="en-US" altLang="ko-KR" sz="900" dirty="0"/>
              <a:t>30%</a:t>
            </a:r>
            <a:r>
              <a:rPr lang="ko-KR" altLang="en-US" sz="900" dirty="0"/>
              <a:t>의 정확도로 시작하여 모델은 아래와 같은 정확도에 도달함</a:t>
            </a:r>
            <a:endParaRPr lang="en-US" altLang="ko-KR" sz="900" dirty="0"/>
          </a:p>
          <a:p>
            <a:pPr lvl="2"/>
            <a:r>
              <a:rPr lang="ko-KR" altLang="en-US" sz="900" dirty="0"/>
              <a:t>레이블이 지정된 데이터의 </a:t>
            </a:r>
            <a:r>
              <a:rPr lang="en-US" altLang="ko-KR" sz="900" dirty="0"/>
              <a:t>10%</a:t>
            </a:r>
            <a:r>
              <a:rPr lang="ko-KR" altLang="en-US" sz="900" dirty="0"/>
              <a:t>를 사용할 수 있는 경우 </a:t>
            </a:r>
            <a:r>
              <a:rPr lang="en-US" altLang="ko-KR" sz="900" dirty="0"/>
              <a:t>50% </a:t>
            </a:r>
            <a:r>
              <a:rPr lang="ko-KR" altLang="en-US" sz="900" dirty="0"/>
              <a:t>이상 정확도 도달</a:t>
            </a:r>
            <a:endParaRPr lang="en-US" altLang="ko-KR" sz="9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0389B4-0284-32D7-B5B3-B9D84598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15085"/>
            <a:ext cx="3505200" cy="27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46375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Final Remarks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b="0" dirty="0"/>
              <a:t>운전자 식별은 고급 운전자 보조 시스템의 핵심 구성 요소</a:t>
            </a:r>
            <a:endParaRPr lang="en-US" altLang="ko-KR" sz="1200" b="0" dirty="0"/>
          </a:p>
          <a:p>
            <a:r>
              <a:rPr lang="ko-KR" altLang="en-US" sz="1200" b="0" dirty="0"/>
              <a:t>하지만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운전자를 정확하게 식별하는 것은 어려운 작업이며 엄청난 양의 레이블이 지정된 데이터가 필요</a:t>
            </a:r>
            <a:r>
              <a:rPr lang="en-US" altLang="ko-KR" sz="1200" b="0" dirty="0"/>
              <a:t> </a:t>
            </a:r>
          </a:p>
          <a:p>
            <a:endParaRPr lang="en-US" altLang="ko-KR" sz="1200" b="0" dirty="0"/>
          </a:p>
          <a:p>
            <a:r>
              <a:rPr lang="ko-KR" altLang="en-US" sz="1200" b="0" dirty="0">
                <a:highlight>
                  <a:srgbClr val="FFFF00"/>
                </a:highlight>
              </a:rPr>
              <a:t>이러한 문제를 해결하고 비지도학습 방식으로 운전자의 잠재적 표현을 추출하는 새로운 방법론을 제안함</a:t>
            </a:r>
            <a:endParaRPr lang="en-US" altLang="ko-KR" sz="1200" b="0" dirty="0">
              <a:highlight>
                <a:srgbClr val="FFFF00"/>
              </a:highlight>
            </a:endParaRPr>
          </a:p>
          <a:p>
            <a:r>
              <a:rPr lang="ko-KR" altLang="en-US" sz="1200" b="0" dirty="0"/>
              <a:t>제안된 운전자 식별 시스템의 성능을 기존의 네 가지 접근 방식과 비교하여 평가</a:t>
            </a:r>
            <a:endParaRPr lang="en-US" altLang="ko-KR" sz="1200" b="0" dirty="0"/>
          </a:p>
          <a:p>
            <a:endParaRPr lang="en-US" altLang="ko-KR" sz="1200" b="0" dirty="0"/>
          </a:p>
          <a:p>
            <a:r>
              <a:rPr lang="ko-KR" altLang="en-US" sz="1200" b="0" dirty="0"/>
              <a:t>결과   </a:t>
            </a:r>
            <a:endParaRPr lang="en-US" altLang="ko-KR" sz="1200" b="0" dirty="0"/>
          </a:p>
          <a:p>
            <a:pPr lvl="1"/>
            <a:r>
              <a:rPr lang="ko-KR" altLang="en-US" sz="1000" b="0" dirty="0"/>
              <a:t>제안된 방법론이 비지도학습 접근법과 지도학습 고전적인 기계 학습 모델을 능가한다는 것을 보여줌</a:t>
            </a:r>
            <a:endParaRPr lang="en-US" altLang="ko-KR" sz="1000" b="0" dirty="0"/>
          </a:p>
          <a:p>
            <a:pPr lvl="1"/>
            <a:r>
              <a:rPr lang="ko-KR" altLang="en-US" sz="1000" b="0" dirty="0" err="1"/>
              <a:t>컨볼루션</a:t>
            </a:r>
            <a:r>
              <a:rPr lang="ko-KR" altLang="en-US" sz="1000" b="0" dirty="0"/>
              <a:t> 및 반복 신경망의 조합에 대해 경쟁력 있는 성능을 보여줌</a:t>
            </a:r>
            <a:endParaRPr lang="en-US" altLang="ko-KR" sz="1000" b="0" dirty="0"/>
          </a:p>
          <a:p>
            <a:pPr lvl="1"/>
            <a:r>
              <a:rPr lang="ko-KR" altLang="en-US" sz="1000" b="0" dirty="0"/>
              <a:t>제안된 모델이 레이블이 드문 데이터 세트를 처리할 수 있는 능력을 보여줌</a:t>
            </a:r>
            <a:endParaRPr lang="en-US" altLang="ko-KR" sz="1200" b="0" dirty="0"/>
          </a:p>
          <a:p>
            <a:endParaRPr lang="en-US" altLang="ko-KR" sz="1200" b="0" dirty="0"/>
          </a:p>
          <a:p>
            <a:r>
              <a:rPr lang="ko-KR" altLang="en-US" sz="1200" b="0" dirty="0"/>
              <a:t>향후 연구</a:t>
            </a:r>
            <a:endParaRPr lang="en-US" altLang="ko-KR" sz="1200" b="0" dirty="0"/>
          </a:p>
          <a:p>
            <a:pPr lvl="1"/>
            <a:r>
              <a:rPr lang="ko-KR" altLang="en-US" sz="1000" b="0" dirty="0"/>
              <a:t>변형된 길이와 더 많은 드라이버 수를 가진 주행 시계열에 대해 제안된 알고리즘과 방법론의 확장성을 조사할 계획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13347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46375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46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0" dirty="0"/>
              <a:t>[1] M. A. Rahim, L. Zhu, X. Li, J. Liu, Z. Zhang, Z. Qin, S. Khan, and K. Gai, “Zero-to-stable driver identification: A non-intrusive and scalable driver identification scheme,” IEEE Trans. </a:t>
            </a:r>
            <a:r>
              <a:rPr lang="en-US" altLang="ko-KR" b="0" dirty="0" err="1"/>
              <a:t>Veh</a:t>
            </a:r>
            <a:r>
              <a:rPr lang="en-US" altLang="ko-KR" b="0" dirty="0"/>
              <a:t>. Technol., vol. 69, no. 1, pp. 163–171, Jan 2020. </a:t>
            </a:r>
          </a:p>
          <a:p>
            <a:pPr marL="0" indent="0">
              <a:buNone/>
            </a:pPr>
            <a:r>
              <a:rPr lang="en-US" altLang="ko-KR" b="0" dirty="0"/>
              <a:t>[2] R. Terzi, S. </a:t>
            </a:r>
            <a:r>
              <a:rPr lang="en-US" altLang="ko-KR" b="0" dirty="0" err="1"/>
              <a:t>Sagiroglu</a:t>
            </a:r>
            <a:r>
              <a:rPr lang="en-US" altLang="ko-KR" b="0" dirty="0"/>
              <a:t>, and M. U. </a:t>
            </a:r>
            <a:r>
              <a:rPr lang="en-US" altLang="ko-KR" b="0" dirty="0" err="1"/>
              <a:t>Demirezen</a:t>
            </a:r>
            <a:r>
              <a:rPr lang="en-US" altLang="ko-KR" b="0" dirty="0"/>
              <a:t>, “Big data perspective for driver/driving behavior,” IEEE </a:t>
            </a:r>
            <a:r>
              <a:rPr lang="en-US" altLang="ko-KR" b="0" dirty="0" err="1"/>
              <a:t>Intell</a:t>
            </a:r>
            <a:r>
              <a:rPr lang="en-US" altLang="ko-KR" b="0" dirty="0"/>
              <a:t>. Transp. Syst. Mag, 2018. </a:t>
            </a:r>
          </a:p>
          <a:p>
            <a:pPr marL="0" indent="0">
              <a:buNone/>
            </a:pPr>
            <a:r>
              <a:rPr lang="en-US" altLang="ko-KR" b="0" dirty="0"/>
              <a:t>[3] P. Sun and A. </a:t>
            </a:r>
            <a:r>
              <a:rPr lang="en-US" altLang="ko-KR" b="0" dirty="0" err="1"/>
              <a:t>Boukerche</a:t>
            </a:r>
            <a:r>
              <a:rPr lang="en-US" altLang="ko-KR" b="0" dirty="0"/>
              <a:t>, “Challenges and potential solutions for designing a practical pedestrian detection framework for supporting autonomous driving,” in ACM MOBIWAC, 2020, p. 75–82. </a:t>
            </a:r>
          </a:p>
          <a:p>
            <a:pPr marL="0" indent="0">
              <a:buNone/>
            </a:pPr>
            <a:r>
              <a:rPr lang="en-US" altLang="ko-KR" b="0" dirty="0"/>
              <a:t>[4] A. </a:t>
            </a:r>
            <a:r>
              <a:rPr lang="en-US" altLang="ko-KR" b="0" dirty="0" err="1"/>
              <a:t>Campolina</a:t>
            </a:r>
            <a:r>
              <a:rPr lang="en-US" altLang="ko-KR" b="0" dirty="0"/>
              <a:t>, A. </a:t>
            </a:r>
            <a:r>
              <a:rPr lang="en-US" altLang="ko-KR" b="0" dirty="0" err="1"/>
              <a:t>Boukerche</a:t>
            </a:r>
            <a:r>
              <a:rPr lang="en-US" altLang="ko-KR" b="0" dirty="0"/>
              <a:t>, and A. A. F. Loureiro, “Characterizing car trips through information theory metrics,” in ACM </a:t>
            </a:r>
            <a:r>
              <a:rPr lang="en-US" altLang="ko-KR" b="0" dirty="0" err="1"/>
              <a:t>MSWiM</a:t>
            </a:r>
            <a:r>
              <a:rPr lang="en-US" altLang="ko-KR" b="0" dirty="0"/>
              <a:t>, 2019, p. 241–245. </a:t>
            </a:r>
          </a:p>
          <a:p>
            <a:pPr marL="0" indent="0">
              <a:buNone/>
            </a:pPr>
            <a:r>
              <a:rPr lang="en-US" altLang="ko-KR" b="0" dirty="0"/>
              <a:t>[5] C. </a:t>
            </a:r>
            <a:r>
              <a:rPr lang="en-US" altLang="ko-KR" b="0" dirty="0" err="1"/>
              <a:t>Celes</a:t>
            </a:r>
            <a:r>
              <a:rPr lang="en-US" altLang="ko-KR" b="0" dirty="0"/>
              <a:t>, A. </a:t>
            </a:r>
            <a:r>
              <a:rPr lang="en-US" altLang="ko-KR" b="0" dirty="0" err="1"/>
              <a:t>Boukerche</a:t>
            </a:r>
            <a:r>
              <a:rPr lang="en-US" altLang="ko-KR" b="0" dirty="0"/>
              <a:t>, and A. A. F. Loureiro, “Calibrating bus mobility data for bus-based urban vehicular networks,” in ACM </a:t>
            </a:r>
            <a:r>
              <a:rPr lang="en-US" altLang="ko-KR" b="0" dirty="0" err="1"/>
              <a:t>MSWiM</a:t>
            </a:r>
            <a:r>
              <a:rPr lang="en-US" altLang="ko-KR" b="0" dirty="0"/>
              <a:t>, 2020, p. 207–214. </a:t>
            </a:r>
          </a:p>
          <a:p>
            <a:pPr marL="0" indent="0">
              <a:buNone/>
            </a:pPr>
            <a:r>
              <a:rPr lang="en-US" altLang="ko-KR" b="0" dirty="0"/>
              <a:t>[6] B. I. Ahmad, P. M. Langdon, J. Liang, S. J. </a:t>
            </a:r>
            <a:r>
              <a:rPr lang="en-US" altLang="ko-KR" b="0" dirty="0" err="1"/>
              <a:t>Godsill</a:t>
            </a:r>
            <a:r>
              <a:rPr lang="en-US" altLang="ko-KR" b="0" dirty="0"/>
              <a:t>, M. Delgado, and T. Popham, “Driver and passenger identification from smartphone data,” IEEE Trans. </a:t>
            </a:r>
            <a:r>
              <a:rPr lang="en-US" altLang="ko-KR" b="0" dirty="0" err="1"/>
              <a:t>Intell</a:t>
            </a:r>
            <a:r>
              <a:rPr lang="en-US" altLang="ko-KR" b="0" dirty="0"/>
              <a:t>. Transp. Syst., vol. 20, no. 4, pp. 1278–1288, 2019. </a:t>
            </a:r>
          </a:p>
          <a:p>
            <a:pPr marL="0" indent="0">
              <a:buNone/>
            </a:pPr>
            <a:r>
              <a:rPr lang="en-US" altLang="ko-KR" b="0" dirty="0"/>
              <a:t>[7] A. </a:t>
            </a:r>
            <a:r>
              <a:rPr lang="en-US" altLang="ko-KR" b="0" dirty="0" err="1"/>
              <a:t>Riener</a:t>
            </a:r>
            <a:r>
              <a:rPr lang="en-US" altLang="ko-KR" b="0" dirty="0"/>
              <a:t> and A. </a:t>
            </a:r>
            <a:r>
              <a:rPr lang="en-US" altLang="ko-KR" b="0" dirty="0" err="1"/>
              <a:t>Ferscha</a:t>
            </a:r>
            <a:r>
              <a:rPr lang="en-US" altLang="ko-KR" b="0" dirty="0"/>
              <a:t>, “Supporting implicit human-to-vehicle interaction: Driver identification from sitting postures,” in International symposium on </a:t>
            </a:r>
            <a:r>
              <a:rPr lang="en-US" altLang="ko-KR" b="0" dirty="0" err="1"/>
              <a:t>Veh</a:t>
            </a:r>
            <a:r>
              <a:rPr lang="en-US" altLang="ko-KR" b="0" dirty="0"/>
              <a:t>. </a:t>
            </a:r>
            <a:r>
              <a:rPr lang="en-US" altLang="ko-KR" b="0" dirty="0" err="1"/>
              <a:t>Comput</a:t>
            </a:r>
            <a:r>
              <a:rPr lang="en-US" altLang="ko-KR" b="0" dirty="0"/>
              <a:t>. </a:t>
            </a:r>
            <a:r>
              <a:rPr lang="en-US" altLang="ko-KR" b="0" dirty="0" err="1"/>
              <a:t>Systs</a:t>
            </a:r>
            <a:r>
              <a:rPr lang="en-US" altLang="ko-KR" b="0" dirty="0"/>
              <a:t>., 2008, p. 10. </a:t>
            </a:r>
          </a:p>
          <a:p>
            <a:pPr marL="0" indent="0">
              <a:buNone/>
            </a:pPr>
            <a:r>
              <a:rPr lang="en-US" altLang="ko-KR" b="0" dirty="0"/>
              <a:t>[8] R. Chen, M. F. She, X. Sun, L. Kong, and Y. Wu, “Driver recognition based on dynamic handgrip pattern on steeling wheel,” in ACIS SNPD, 2011, pp. 107–112. </a:t>
            </a:r>
          </a:p>
          <a:p>
            <a:pPr marL="0" indent="0">
              <a:buNone/>
            </a:pPr>
            <a:r>
              <a:rPr lang="en-US" altLang="ko-KR" b="0" dirty="0"/>
              <a:t>[9] J.-D. Wu and S.-H. Ye, “Driver identification based on voice signal using continuous wavelet transform and artificial neural network techniques,” Expert Syst. Appl., vol. 36, no. 2, pp. 1061–1069, 2009. </a:t>
            </a:r>
          </a:p>
          <a:p>
            <a:pPr marL="0" indent="0">
              <a:buNone/>
            </a:pPr>
            <a:r>
              <a:rPr lang="en-US" altLang="ko-KR" b="0" dirty="0"/>
              <a:t>[10] Z. Mahmood, T. Ali, S. Khattak, S. U. Khan, and L. T. Yang, “Automatic vehicle detection and driver identification framework for secure vehicle parking,” in Conf. FIT, 2015, pp. 6–11. </a:t>
            </a:r>
          </a:p>
          <a:p>
            <a:pPr marL="0" indent="0">
              <a:buNone/>
            </a:pPr>
            <a:r>
              <a:rPr lang="en-US" altLang="ko-KR" b="0" dirty="0"/>
              <a:t>[11] J.-D. Wu and S.-H. Ye, “Driver identification using finger-vein patterns with radon transform and neural network,” Expert Syst. Appl., vol. 36, no. 3, pp. 5793–5799, 2009. </a:t>
            </a:r>
          </a:p>
          <a:p>
            <a:pPr marL="0" indent="0">
              <a:buNone/>
            </a:pPr>
            <a:r>
              <a:rPr lang="en-US" altLang="ko-KR" b="0" dirty="0"/>
              <a:t>[12] M. A. Rahim, L. Zhu, X. Li, J. Liu, Z. Zhang, Z. Qin, S. Khan, and K. Gai, “Zero-to-stable driver identification: A non-intrusive and scalable driver identification scheme,” IEEE Trans. </a:t>
            </a:r>
            <a:r>
              <a:rPr lang="en-US" altLang="ko-KR" b="0" dirty="0" err="1"/>
              <a:t>Veh</a:t>
            </a:r>
            <a:r>
              <a:rPr lang="en-US" altLang="ko-KR" b="0" dirty="0"/>
              <a:t>. Technol., vol. 69, no. 1, pp. 163–171, 2019. </a:t>
            </a:r>
          </a:p>
          <a:p>
            <a:pPr marL="0" indent="0">
              <a:buNone/>
            </a:pPr>
            <a:r>
              <a:rPr lang="en-US" altLang="ko-KR" b="0" dirty="0"/>
              <a:t>[13] N. </a:t>
            </a:r>
            <a:r>
              <a:rPr lang="en-US" altLang="ko-KR" b="0" dirty="0" err="1"/>
              <a:t>Virojboonkiate</a:t>
            </a:r>
            <a:r>
              <a:rPr lang="en-US" altLang="ko-KR" b="0" dirty="0"/>
              <a:t>, A. </a:t>
            </a:r>
            <a:r>
              <a:rPr lang="en-US" altLang="ko-KR" b="0" dirty="0" err="1"/>
              <a:t>Chanakitkarnchok</a:t>
            </a:r>
            <a:r>
              <a:rPr lang="en-US" altLang="ko-KR" b="0" dirty="0"/>
              <a:t>, P. </a:t>
            </a:r>
            <a:r>
              <a:rPr lang="en-US" altLang="ko-KR" b="0" dirty="0" err="1"/>
              <a:t>Vateekul</a:t>
            </a:r>
            <a:r>
              <a:rPr lang="en-US" altLang="ko-KR" b="0" dirty="0"/>
              <a:t>, and K. </a:t>
            </a:r>
            <a:r>
              <a:rPr lang="en-US" altLang="ko-KR" b="0" dirty="0" err="1"/>
              <a:t>Rojviboonchai</a:t>
            </a:r>
            <a:r>
              <a:rPr lang="en-US" altLang="ko-KR" b="0" dirty="0"/>
              <a:t>, “Public transport driver identification system using histogram of acceleration data,” J. </a:t>
            </a:r>
            <a:r>
              <a:rPr lang="en-US" altLang="ko-KR" b="0" dirty="0" err="1"/>
              <a:t>Adv.Transport</a:t>
            </a:r>
            <a:r>
              <a:rPr lang="en-US" altLang="ko-KR" b="0" dirty="0"/>
              <a:t>., vol. 2019, 2019. </a:t>
            </a:r>
          </a:p>
          <a:p>
            <a:pPr marL="0" indent="0">
              <a:buNone/>
            </a:pPr>
            <a:r>
              <a:rPr lang="en-US" altLang="ko-KR" b="0" dirty="0"/>
              <a:t>[14] S. </a:t>
            </a:r>
            <a:r>
              <a:rPr lang="en-US" altLang="ko-KR" b="0" dirty="0" err="1"/>
              <a:t>Jafarnejad</a:t>
            </a:r>
            <a:r>
              <a:rPr lang="en-US" altLang="ko-KR" b="0" dirty="0"/>
              <a:t>, G. </a:t>
            </a:r>
            <a:r>
              <a:rPr lang="en-US" altLang="ko-KR" b="0" dirty="0" err="1"/>
              <a:t>Castignani</a:t>
            </a:r>
            <a:r>
              <a:rPr lang="en-US" altLang="ko-KR" b="0" dirty="0"/>
              <a:t>, and T. Engel, “Towards a real-time driver identification mechanism based on driving sensing data,” in Conf. on </a:t>
            </a:r>
            <a:r>
              <a:rPr lang="en-US" altLang="ko-KR" b="0" dirty="0" err="1"/>
              <a:t>Intel.Trans</a:t>
            </a:r>
            <a:r>
              <a:rPr lang="en-US" altLang="ko-KR" b="0" dirty="0"/>
              <a:t>. Syst (ITSC). IEEE, 2017, pp. 1–7. </a:t>
            </a:r>
          </a:p>
          <a:p>
            <a:pPr marL="0" indent="0">
              <a:buNone/>
            </a:pPr>
            <a:r>
              <a:rPr lang="en-US" altLang="ko-KR" b="0" dirty="0"/>
              <a:t>[15] M. N. </a:t>
            </a:r>
            <a:r>
              <a:rPr lang="en-US" altLang="ko-KR" b="0" dirty="0" err="1"/>
              <a:t>Azadani</a:t>
            </a:r>
            <a:r>
              <a:rPr lang="en-US" altLang="ko-KR" b="0" dirty="0"/>
              <a:t> and A. </a:t>
            </a:r>
            <a:r>
              <a:rPr lang="en-US" altLang="ko-KR" b="0" dirty="0" err="1"/>
              <a:t>Boukerche</a:t>
            </a:r>
            <a:r>
              <a:rPr lang="en-US" altLang="ko-KR" b="0" dirty="0"/>
              <a:t>, “Performance evaluation of driving behavior identification models through can-bus data,” in 2020 IEEE WCNC, 2020, pp. 1–6. </a:t>
            </a:r>
          </a:p>
          <a:p>
            <a:pPr marL="0" indent="0">
              <a:buNone/>
            </a:pPr>
            <a:r>
              <a:rPr lang="en-US" altLang="ko-KR" b="0" dirty="0"/>
              <a:t>[16] A. El </a:t>
            </a:r>
            <a:r>
              <a:rPr lang="en-US" altLang="ko-KR" b="0" dirty="0" err="1"/>
              <a:t>Mekki</a:t>
            </a:r>
            <a:r>
              <a:rPr lang="en-US" altLang="ko-KR" b="0" dirty="0"/>
              <a:t>, A. </a:t>
            </a:r>
            <a:r>
              <a:rPr lang="en-US" altLang="ko-KR" b="0" dirty="0" err="1"/>
              <a:t>Bouhoute</a:t>
            </a:r>
            <a:r>
              <a:rPr lang="en-US" altLang="ko-KR" b="0" dirty="0"/>
              <a:t>, and I. </a:t>
            </a:r>
            <a:r>
              <a:rPr lang="en-US" altLang="ko-KR" b="0" dirty="0" err="1"/>
              <a:t>Berrada</a:t>
            </a:r>
            <a:r>
              <a:rPr lang="en-US" altLang="ko-KR" b="0" dirty="0"/>
              <a:t>, “Improving driver identification for the next-generation of in-vehicle software systems,” IEEE Trans. </a:t>
            </a:r>
            <a:r>
              <a:rPr lang="en-US" altLang="ko-KR" b="0" dirty="0" err="1"/>
              <a:t>Veh</a:t>
            </a:r>
            <a:r>
              <a:rPr lang="en-US" altLang="ko-KR" b="0" dirty="0"/>
              <a:t>. Technol., vol. 68, no. 8, pp. 7406–7415, 2019. </a:t>
            </a:r>
          </a:p>
          <a:p>
            <a:pPr marL="0" indent="0">
              <a:buNone/>
            </a:pPr>
            <a:r>
              <a:rPr lang="en-US" altLang="ko-KR" b="0" dirty="0"/>
              <a:t>[17] Y. </a:t>
            </a:r>
            <a:r>
              <a:rPr lang="en-US" altLang="ko-KR" b="0" dirty="0" err="1"/>
              <a:t>Xun</a:t>
            </a:r>
            <a:r>
              <a:rPr lang="en-US" altLang="ko-KR" b="0" dirty="0"/>
              <a:t>, J. Liu, N. Kato, Y. Fang, and Y. Zhang, “Automobile driver fingerprinting: A new machine learning based authentication scheme,” IEEE Trans. Ind. </a:t>
            </a:r>
            <a:r>
              <a:rPr lang="en-US" altLang="ko-KR" b="0" dirty="0" err="1"/>
              <a:t>Informat</a:t>
            </a:r>
            <a:r>
              <a:rPr lang="en-US" altLang="ko-KR" b="0" dirty="0"/>
              <a:t>., vol. 16, no. 2, pp. 1417–1426, 2020. [18] F. </a:t>
            </a:r>
            <a:r>
              <a:rPr lang="en-US" altLang="ko-KR" b="0" dirty="0" err="1"/>
              <a:t>Schroff</a:t>
            </a:r>
            <a:r>
              <a:rPr lang="en-US" altLang="ko-KR" b="0" dirty="0"/>
              <a:t>, D. </a:t>
            </a:r>
            <a:r>
              <a:rPr lang="en-US" altLang="ko-KR" b="0" dirty="0" err="1"/>
              <a:t>Kalenichenko</a:t>
            </a:r>
            <a:r>
              <a:rPr lang="en-US" altLang="ko-KR" b="0" dirty="0"/>
              <a:t>, and J. Philbin, “</a:t>
            </a:r>
            <a:r>
              <a:rPr lang="en-US" altLang="ko-KR" b="0" dirty="0" err="1"/>
              <a:t>Facenet</a:t>
            </a:r>
            <a:r>
              <a:rPr lang="en-US" altLang="ko-KR" b="0" dirty="0"/>
              <a:t>: A unified embedding for face recognition and clustering,” in IEEE CVPR, 2015, pp. 815–823. </a:t>
            </a:r>
          </a:p>
          <a:p>
            <a:pPr marL="0" indent="0">
              <a:buNone/>
            </a:pPr>
            <a:r>
              <a:rPr lang="en-US" altLang="ko-KR" b="0" dirty="0"/>
              <a:t>[19] S. H. Sanchez, R. F. </a:t>
            </a:r>
            <a:r>
              <a:rPr lang="en-US" altLang="ko-KR" b="0" dirty="0" err="1"/>
              <a:t>Pozo</a:t>
            </a:r>
            <a:r>
              <a:rPr lang="en-US" altLang="ko-KR" b="0" dirty="0"/>
              <a:t>, and L. A. H. G ´ </a:t>
            </a:r>
            <a:r>
              <a:rPr lang="en-US" altLang="ko-KR" b="0" dirty="0" err="1"/>
              <a:t>omez</a:t>
            </a:r>
            <a:r>
              <a:rPr lang="en-US" altLang="ko-KR" b="0" dirty="0"/>
              <a:t>, “Driver identification ´ and verification from smartphone accelerometers using deep neural networks,” IEEE Trans. </a:t>
            </a:r>
            <a:r>
              <a:rPr lang="en-US" altLang="ko-KR" b="0" dirty="0" err="1"/>
              <a:t>Intell</a:t>
            </a:r>
            <a:r>
              <a:rPr lang="en-US" altLang="ko-KR" b="0" dirty="0"/>
              <a:t>. Transp. Syst., pp. 1–13, 2020. </a:t>
            </a:r>
          </a:p>
          <a:p>
            <a:pPr marL="0" indent="0">
              <a:buNone/>
            </a:pPr>
            <a:r>
              <a:rPr lang="en-US" altLang="ko-KR" b="0" dirty="0"/>
              <a:t>[20] T. </a:t>
            </a:r>
            <a:r>
              <a:rPr lang="en-US" altLang="ko-KR" b="0" dirty="0" err="1"/>
              <a:t>Tanprasert</a:t>
            </a:r>
            <a:r>
              <a:rPr lang="en-US" altLang="ko-KR" b="0" dirty="0"/>
              <a:t>, C. </a:t>
            </a:r>
            <a:r>
              <a:rPr lang="en-US" altLang="ko-KR" b="0" dirty="0" err="1"/>
              <a:t>Saiprasert</a:t>
            </a:r>
            <a:r>
              <a:rPr lang="en-US" altLang="ko-KR" b="0" dirty="0"/>
              <a:t>, and S. </a:t>
            </a:r>
            <a:r>
              <a:rPr lang="en-US" altLang="ko-KR" b="0" dirty="0" err="1"/>
              <a:t>Thajchayapong</a:t>
            </a:r>
            <a:r>
              <a:rPr lang="en-US" altLang="ko-KR" b="0" dirty="0"/>
              <a:t>, “Combining unsupervised anomaly detection and neural networks for driver identification,” J. Adv. Transport., vol. 2017, 2017.</a:t>
            </a:r>
          </a:p>
          <a:p>
            <a:pPr marL="0" indent="0">
              <a:buNone/>
            </a:pPr>
            <a:r>
              <a:rPr lang="en-US" altLang="ko-KR" b="0" dirty="0"/>
              <a:t>[21] J.-Y. </a:t>
            </a:r>
            <a:r>
              <a:rPr lang="en-US" altLang="ko-KR" b="0" dirty="0" err="1"/>
              <a:t>Franceschi</a:t>
            </a:r>
            <a:r>
              <a:rPr lang="en-US" altLang="ko-KR" b="0" dirty="0"/>
              <a:t>, A. </a:t>
            </a:r>
            <a:r>
              <a:rPr lang="en-US" altLang="ko-KR" b="0" dirty="0" err="1"/>
              <a:t>Dieuleveut</a:t>
            </a:r>
            <a:r>
              <a:rPr lang="en-US" altLang="ko-KR" b="0" dirty="0"/>
              <a:t>, and M. </a:t>
            </a:r>
            <a:r>
              <a:rPr lang="en-US" altLang="ko-KR" b="0" dirty="0" err="1"/>
              <a:t>Jaggi</a:t>
            </a:r>
            <a:r>
              <a:rPr lang="en-US" altLang="ko-KR" b="0" dirty="0"/>
              <a:t>, “Unsupervised scalable representation learning for multivariate time series,” in </a:t>
            </a:r>
            <a:r>
              <a:rPr lang="en-US" altLang="ko-KR" b="0" dirty="0" err="1"/>
              <a:t>NeurIPS</a:t>
            </a:r>
            <a:r>
              <a:rPr lang="en-US" altLang="ko-KR" b="0" dirty="0"/>
              <a:t>, 2019, pp. 4650–4661.</a:t>
            </a:r>
          </a:p>
          <a:p>
            <a:pPr marL="0" indent="0">
              <a:buNone/>
            </a:pPr>
            <a:r>
              <a:rPr lang="en-US" altLang="ko-KR" b="0" dirty="0"/>
              <a:t>[22] T. </a:t>
            </a:r>
            <a:r>
              <a:rPr lang="en-US" altLang="ko-KR" b="0" dirty="0" err="1"/>
              <a:t>Mikolov</a:t>
            </a:r>
            <a:r>
              <a:rPr lang="en-US" altLang="ko-KR" b="0" dirty="0"/>
              <a:t>, I. </a:t>
            </a:r>
            <a:r>
              <a:rPr lang="en-US" altLang="ko-KR" b="0" dirty="0" err="1"/>
              <a:t>Sutskever</a:t>
            </a:r>
            <a:r>
              <a:rPr lang="en-US" altLang="ko-KR" b="0" dirty="0"/>
              <a:t>, K. Chen, G. S. </a:t>
            </a:r>
            <a:r>
              <a:rPr lang="en-US" altLang="ko-KR" b="0" dirty="0" err="1"/>
              <a:t>Corrado</a:t>
            </a:r>
            <a:r>
              <a:rPr lang="en-US" altLang="ko-KR" b="0" dirty="0"/>
              <a:t>, and J. Dean, “Distributed representations of words and phrases and their compositionality,” in </a:t>
            </a:r>
            <a:r>
              <a:rPr lang="en-US" altLang="ko-KR" b="0" dirty="0" err="1"/>
              <a:t>NeurIPS</a:t>
            </a:r>
            <a:r>
              <a:rPr lang="en-US" altLang="ko-KR" b="0" dirty="0"/>
              <a:t>, 2013, pp. 3111–3119. </a:t>
            </a:r>
          </a:p>
          <a:p>
            <a:pPr marL="0" indent="0">
              <a:buNone/>
            </a:pPr>
            <a:r>
              <a:rPr lang="en-US" altLang="ko-KR" b="0" dirty="0"/>
              <a:t>[23] F. Yu and V. </a:t>
            </a:r>
            <a:r>
              <a:rPr lang="en-US" altLang="ko-KR" b="0" dirty="0" err="1"/>
              <a:t>Koltun</a:t>
            </a:r>
            <a:r>
              <a:rPr lang="en-US" altLang="ko-KR" b="0" dirty="0"/>
              <a:t>, “Multi-scale context aggregation by dilated convolutions,” in Conf. ICLR, 2016. </a:t>
            </a:r>
          </a:p>
          <a:p>
            <a:pPr marL="0" indent="0">
              <a:buNone/>
            </a:pPr>
            <a:r>
              <a:rPr lang="en-US" altLang="ko-KR" b="0" dirty="0"/>
              <a:t>[24] K. He, X. Zhang, S. Ren, and J. Sun, “Deep residual learning for image recognition,” in IEEE CVPR, 2016, pp. 770–778. </a:t>
            </a:r>
          </a:p>
          <a:p>
            <a:pPr marL="0" indent="0">
              <a:buNone/>
            </a:pPr>
            <a:r>
              <a:rPr lang="en-US" altLang="ko-KR" b="0" dirty="0"/>
              <a:t>[25] B. I. Kwak, J. Woo, and H. K. Kim, “Know your master: Driver profiling-based anti-theft method,” in IEEE PST, 2016, pp. 211–218.</a:t>
            </a:r>
          </a:p>
          <a:p>
            <a:pPr marL="0" indent="0">
              <a:buNone/>
            </a:pPr>
            <a:r>
              <a:rPr lang="en-US" altLang="ko-KR" b="0" dirty="0"/>
              <a:t>[26] S. </a:t>
            </a:r>
            <a:r>
              <a:rPr lang="en-US" altLang="ko-KR" b="0" dirty="0" err="1"/>
              <a:t>Schneegass</a:t>
            </a:r>
            <a:r>
              <a:rPr lang="en-US" altLang="ko-KR" b="0" dirty="0"/>
              <a:t>, B. </a:t>
            </a:r>
            <a:r>
              <a:rPr lang="en-US" altLang="ko-KR" b="0" dirty="0" err="1"/>
              <a:t>Pfleging</a:t>
            </a:r>
            <a:r>
              <a:rPr lang="en-US" altLang="ko-KR" b="0" dirty="0"/>
              <a:t>, N. </a:t>
            </a:r>
            <a:r>
              <a:rPr lang="en-US" altLang="ko-KR" b="0" dirty="0" err="1"/>
              <a:t>Broy</a:t>
            </a:r>
            <a:r>
              <a:rPr lang="en-US" altLang="ko-KR" b="0" dirty="0"/>
              <a:t>, F. Heinrich, and A. Schmidt, “A data set of real world driving to assess driver workload,” in ACM </a:t>
            </a:r>
            <a:r>
              <a:rPr lang="en-US" altLang="ko-KR" b="0" dirty="0" err="1"/>
              <a:t>AutomotiveUI</a:t>
            </a:r>
            <a:r>
              <a:rPr lang="en-US" altLang="ko-KR" b="0" dirty="0"/>
              <a:t>, 2013, pp. 150–157. </a:t>
            </a:r>
          </a:p>
          <a:p>
            <a:pPr marL="0" indent="0">
              <a:buNone/>
            </a:pPr>
            <a:r>
              <a:rPr lang="en-US" altLang="ko-KR" b="0" dirty="0"/>
              <a:t>[27] F. Karim, S. Majumdar, H. </a:t>
            </a:r>
            <a:r>
              <a:rPr lang="en-US" altLang="ko-KR" b="0" dirty="0" err="1"/>
              <a:t>Darabi</a:t>
            </a:r>
            <a:r>
              <a:rPr lang="en-US" altLang="ko-KR" b="0" dirty="0"/>
              <a:t>, and S. Harford, “Multivariate </a:t>
            </a:r>
            <a:r>
              <a:rPr lang="en-US" altLang="ko-KR" b="0" dirty="0" err="1"/>
              <a:t>lstmfcns</a:t>
            </a:r>
            <a:r>
              <a:rPr lang="en-US" altLang="ko-KR" b="0" dirty="0"/>
              <a:t> for time series classification,” Neural Networks, vol. 116, pp. 237– 245, 2019</a:t>
            </a:r>
          </a:p>
        </p:txBody>
      </p:sp>
    </p:spTree>
    <p:extLst>
      <p:ext uri="{BB962C8B-B14F-4D97-AF65-F5344CB8AC3E}">
        <p14:creationId xmlns:p14="http://schemas.microsoft.com/office/powerpoint/2010/main" val="31384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Abstract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pPr marL="182562" lvl="1" indent="0">
              <a:buNone/>
            </a:pPr>
            <a:r>
              <a:rPr lang="ko-KR" altLang="en-US" sz="1000" dirty="0"/>
              <a:t>운전자 식별은 고급 운전자 보조 시스템의 설계에 중추적인 역할을 함</a:t>
            </a:r>
            <a:endParaRPr lang="en-US" altLang="ko-KR" sz="1000" dirty="0"/>
          </a:p>
          <a:p>
            <a:pPr marL="182562" lvl="1" indent="0">
              <a:buNone/>
            </a:pPr>
            <a:r>
              <a:rPr lang="ko-KR" altLang="en-US" sz="1000" dirty="0"/>
              <a:t>지속적인 개발 및 광범위한 첨단 센서는 차량과 운전자 모두로부터 막대한 양의 데이터를 수집할 수 있게 함</a:t>
            </a:r>
            <a:endParaRPr lang="en-US" altLang="ko-KR" sz="1000" dirty="0"/>
          </a:p>
          <a:p>
            <a:endParaRPr lang="en-US" altLang="ko-KR" sz="1200" dirty="0"/>
          </a:p>
          <a:p>
            <a:r>
              <a:rPr lang="ko-KR" altLang="en-US" sz="1100" dirty="0">
                <a:highlight>
                  <a:srgbClr val="FFFF00"/>
                </a:highlight>
              </a:rPr>
              <a:t>운전자 식별을 위한 많은 양의 </a:t>
            </a:r>
            <a:r>
              <a:rPr lang="ko-KR" altLang="en-US" sz="1100" dirty="0" err="1">
                <a:highlight>
                  <a:srgbClr val="FFFF00"/>
                </a:highlight>
              </a:rPr>
              <a:t>라벨링된</a:t>
            </a:r>
            <a:r>
              <a:rPr lang="ko-KR" altLang="en-US" sz="1100" dirty="0">
                <a:highlight>
                  <a:srgbClr val="FFFF00"/>
                </a:highlight>
              </a:rPr>
              <a:t> 데이터의 필요성을 다루고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운전 행동 분석을 기반으로 운전자를 식별하는 방법론 제시</a:t>
            </a:r>
            <a:endParaRPr lang="en-US" altLang="ko-KR" sz="1200" dirty="0"/>
          </a:p>
          <a:p>
            <a:pPr lvl="1"/>
            <a:r>
              <a:rPr lang="ko-KR" altLang="en-US" sz="1000" dirty="0"/>
              <a:t>제안된 아키텍처는 비지도학습 접근 방식으로 시계열을 구동하기 위한 </a:t>
            </a:r>
            <a:r>
              <a:rPr lang="en-US" altLang="ko-KR" sz="1000" dirty="0"/>
              <a:t>Triplet Loss(</a:t>
            </a:r>
            <a:r>
              <a:rPr lang="ko-KR" altLang="en-US" sz="1000" dirty="0" err="1"/>
              <a:t>삼중항</a:t>
            </a:r>
            <a:r>
              <a:rPr lang="ko-KR" altLang="en-US" sz="1000" dirty="0"/>
              <a:t> 손실</a:t>
            </a:r>
            <a:r>
              <a:rPr lang="en-US" altLang="ko-KR" sz="1000" dirty="0"/>
              <a:t>) </a:t>
            </a:r>
            <a:r>
              <a:rPr lang="ko-KR" altLang="en-US" sz="1000" dirty="0"/>
              <a:t>훈련의 이점을 얻음</a:t>
            </a:r>
            <a:endParaRPr lang="en-US" altLang="ko-KR" sz="1000" dirty="0"/>
          </a:p>
          <a:p>
            <a:pPr lvl="1"/>
            <a:r>
              <a:rPr lang="ko-KR" altLang="en-US" sz="1000" dirty="0"/>
              <a:t>기하급수적으로 확장된 인과 </a:t>
            </a:r>
            <a:r>
              <a:rPr lang="ko-KR" altLang="en-US" sz="1000" dirty="0" err="1"/>
              <a:t>컨볼루션을</a:t>
            </a:r>
            <a:r>
              <a:rPr lang="ko-KR" altLang="en-US" sz="1000" dirty="0"/>
              <a:t> 기반으로 하는 인코더 아키텍처는 표현을 얻기 위해 사용됨</a:t>
            </a:r>
            <a:endParaRPr lang="en-US" altLang="ko-KR" sz="1000" dirty="0"/>
          </a:p>
          <a:p>
            <a:pPr lvl="1"/>
            <a:r>
              <a:rPr lang="ko-KR" altLang="en-US" sz="1000" dirty="0"/>
              <a:t>이후</a:t>
            </a:r>
            <a:r>
              <a:rPr lang="en-US" altLang="ko-KR" sz="1000" dirty="0"/>
              <a:t>, SVM </a:t>
            </a:r>
            <a:r>
              <a:rPr lang="ko-KR" altLang="en-US" sz="1000" dirty="0"/>
              <a:t>분류기는 표현 위에서 훈련되어 운전자를 예측함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sz="1000" dirty="0"/>
              <a:t>실험결과는 벤치마크 방법과 비교할 때 제안된 방법론의 더 높은 성능을 보여줌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904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500" y="1463754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Introduction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4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r>
              <a:rPr lang="ko-KR" altLang="en-US" sz="1200" b="0" dirty="0"/>
              <a:t>운전자 식별에 대한 기존 접근 방식은 성능을 보장하기 위해 많은 양의 레이블이 지정된 데이터가 필요하다</a:t>
            </a:r>
            <a:r>
              <a:rPr lang="en-US" altLang="ko-KR" sz="1200" b="0" dirty="0"/>
              <a:t>. </a:t>
            </a:r>
          </a:p>
          <a:p>
            <a:r>
              <a:rPr lang="ko-KR" altLang="en-US" sz="1200" b="0" dirty="0"/>
              <a:t>본 논문에서는 이 문제를 해결하고 드라이버를 정확하게 구별하는 데 필요한 데이터 양을 줄이려고 시도한다</a:t>
            </a:r>
            <a:r>
              <a:rPr lang="en-US" altLang="ko-KR" sz="1200" b="0" dirty="0"/>
              <a:t>. </a:t>
            </a:r>
          </a:p>
          <a:p>
            <a:endParaRPr lang="en-US" altLang="ko-KR" sz="1200" b="0" dirty="0"/>
          </a:p>
          <a:p>
            <a:r>
              <a:rPr lang="ko-KR" altLang="en-US" sz="1200" b="0" dirty="0"/>
              <a:t>논문기여</a:t>
            </a:r>
            <a:endParaRPr lang="en-US" altLang="ko-KR" sz="1200" b="0" dirty="0"/>
          </a:p>
          <a:p>
            <a:pPr marL="404812" lvl="1" indent="-228600">
              <a:buAutoNum type="arabicPeriod"/>
            </a:pPr>
            <a:r>
              <a:rPr lang="ko-KR" altLang="en-US" sz="1000" b="0" dirty="0"/>
              <a:t>비지도학습방식으로 </a:t>
            </a:r>
            <a:r>
              <a:rPr lang="en-US" altLang="ko-KR" sz="1000" b="0" dirty="0"/>
              <a:t>Triplet loss train</a:t>
            </a:r>
            <a:r>
              <a:rPr lang="ko-KR" altLang="en-US" sz="1000" b="0" dirty="0"/>
              <a:t>을 통해 주행 데이터의 잠재적 표현을 얻는 방법론 도입</a:t>
            </a:r>
            <a:endParaRPr lang="en-US" altLang="ko-KR" sz="1000" b="0" dirty="0"/>
          </a:p>
          <a:p>
            <a:pPr marL="404812" lvl="1" indent="-228600">
              <a:buAutoNum type="arabicPeriod"/>
            </a:pPr>
            <a:r>
              <a:rPr lang="ko-KR" altLang="en-US" sz="1000" b="0" dirty="0"/>
              <a:t>확장된 인과 </a:t>
            </a:r>
            <a:r>
              <a:rPr lang="ko-KR" altLang="en-US" sz="1000" b="0" dirty="0" err="1"/>
              <a:t>컨볼루션</a:t>
            </a:r>
            <a:r>
              <a:rPr lang="ko-KR" altLang="en-US" sz="1000" b="0" dirty="0"/>
              <a:t> 및 </a:t>
            </a:r>
            <a:r>
              <a:rPr lang="ko-KR" altLang="en-US" sz="1000" b="0" dirty="0" err="1"/>
              <a:t>잔차</a:t>
            </a:r>
            <a:r>
              <a:rPr lang="ko-KR" altLang="en-US" sz="1000" b="0" dirty="0"/>
              <a:t> 블록을 기반으로 스택형 인코더 아키텍처를 구축</a:t>
            </a:r>
            <a:endParaRPr lang="en-US" altLang="ko-KR" sz="1000" b="0" dirty="0"/>
          </a:p>
          <a:p>
            <a:endParaRPr lang="en-US" altLang="ko-KR" sz="1200" b="0" dirty="0"/>
          </a:p>
          <a:p>
            <a:r>
              <a:rPr lang="ko-KR" altLang="en-US" sz="1200" dirty="0"/>
              <a:t>결과</a:t>
            </a:r>
            <a:endParaRPr lang="en-US" altLang="ko-KR" sz="1200" dirty="0"/>
          </a:p>
          <a:p>
            <a:pPr marL="176212" lvl="1" indent="0">
              <a:buNone/>
            </a:pPr>
            <a:r>
              <a:rPr lang="ko-KR" altLang="en-US" sz="1000" b="0" dirty="0"/>
              <a:t>제안된 체계가 기존의 비지도 방법 및 지도된 고전적 기계 학습 모델보다 성능이 우수하고 지도된 완전 </a:t>
            </a:r>
            <a:r>
              <a:rPr lang="ko-KR" altLang="en-US" sz="1000" b="0" dirty="0" err="1"/>
              <a:t>컨볼루션</a:t>
            </a:r>
            <a:r>
              <a:rPr lang="ko-KR" altLang="en-US" sz="1000" b="0" dirty="0"/>
              <a:t> 장단기 메모리</a:t>
            </a:r>
            <a:r>
              <a:rPr lang="en-US" altLang="ko-KR" sz="1000" b="0" dirty="0"/>
              <a:t>(FCN-LSTM) </a:t>
            </a:r>
            <a:r>
              <a:rPr lang="ko-KR" altLang="en-US" sz="1000" b="0" dirty="0"/>
              <a:t>모델과 경쟁력 있는 성능을 보여준다는 것을 보여</a:t>
            </a:r>
            <a:r>
              <a:rPr lang="ko-KR" altLang="en-US" sz="1000" dirty="0"/>
              <a:t>줌</a:t>
            </a:r>
            <a:endParaRPr lang="en-US" altLang="ko-KR" sz="1000" b="0" dirty="0"/>
          </a:p>
        </p:txBody>
      </p:sp>
    </p:spTree>
    <p:extLst>
      <p:ext uri="{BB962C8B-B14F-4D97-AF65-F5344CB8AC3E}">
        <p14:creationId xmlns:p14="http://schemas.microsoft.com/office/powerpoint/2010/main" val="2398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500" y="1463754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Related</a:t>
            </a:r>
            <a:r>
              <a:rPr lang="ko-KR" altLang="en-US" sz="6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Work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3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Related 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42950"/>
            <a:ext cx="8534400" cy="3886202"/>
          </a:xfrm>
        </p:spPr>
        <p:txBody>
          <a:bodyPr>
            <a:normAutofit/>
          </a:bodyPr>
          <a:lstStyle/>
          <a:p>
            <a:pPr marL="182562" lvl="1" indent="0">
              <a:buNone/>
            </a:pPr>
            <a:r>
              <a:rPr lang="en-US" altLang="ko-KR" sz="1000" b="1" dirty="0"/>
              <a:t>Triplet loss </a:t>
            </a:r>
            <a:r>
              <a:rPr lang="ko-KR" altLang="en-US" sz="1000" dirty="0"/>
              <a:t>및 </a:t>
            </a:r>
            <a:r>
              <a:rPr lang="en-US" altLang="ko-KR" sz="1000" b="1" dirty="0"/>
              <a:t>Unsupervised learning </a:t>
            </a:r>
            <a:r>
              <a:rPr lang="ko-KR" altLang="en-US" sz="1000" dirty="0"/>
              <a:t>방법과 관련하여 운전자 식별 작업에 대한 관련 연구가 적음</a:t>
            </a:r>
            <a:endParaRPr lang="en-US" altLang="ko-KR" sz="1000" dirty="0"/>
          </a:p>
          <a:p>
            <a:pPr marL="182562" lvl="1" indent="0">
              <a:buNone/>
            </a:pPr>
            <a:r>
              <a:rPr lang="ko-KR" altLang="en-US" sz="1000" dirty="0"/>
              <a:t>최근 </a:t>
            </a:r>
            <a:r>
              <a:rPr lang="ko-KR" altLang="en-US" sz="1000" dirty="0" err="1"/>
              <a:t>삼중항</a:t>
            </a:r>
            <a:r>
              <a:rPr lang="ko-KR" altLang="en-US" sz="1000" dirty="0"/>
              <a:t> 손실은 자연어 처리와 같은 다양한 영역에서 널리 사용되고 있으며 주로 얼굴 인식 영역에서 사용되고 있음</a:t>
            </a:r>
            <a:r>
              <a:rPr lang="en-US" altLang="ko-KR" sz="1000" dirty="0"/>
              <a:t>[18] </a:t>
            </a:r>
          </a:p>
          <a:p>
            <a:pPr marL="177800" indent="-171450"/>
            <a:endParaRPr lang="en-US" altLang="ko-KR" sz="1200" dirty="0"/>
          </a:p>
          <a:p>
            <a:pPr marL="177800" indent="-171450"/>
            <a:r>
              <a:rPr lang="en-US" altLang="ko-KR" sz="1200" dirty="0"/>
              <a:t>Sanchez et al. [19]</a:t>
            </a:r>
          </a:p>
          <a:p>
            <a:pPr marL="354012" lvl="1" indent="-171450"/>
            <a:r>
              <a:rPr lang="ko-KR" altLang="en-US" sz="1000" dirty="0"/>
              <a:t>지도 방식으로 드라이버 검증 작업을 위해 샴 신경망과 </a:t>
            </a:r>
            <a:r>
              <a:rPr lang="en-US" altLang="ko-KR" sz="1000" dirty="0"/>
              <a:t>triplet loss</a:t>
            </a:r>
            <a:r>
              <a:rPr lang="ko-KR" altLang="en-US" sz="1000" dirty="0"/>
              <a:t>를 활용</a:t>
            </a:r>
            <a:endParaRPr lang="en-US" altLang="ko-KR" sz="1000" dirty="0"/>
          </a:p>
          <a:p>
            <a:pPr marL="354012" lvl="1" indent="-171450"/>
            <a:r>
              <a:rPr lang="ko-KR" altLang="en-US" sz="1000" dirty="0"/>
              <a:t>스마트폰에서 수집된 가속도계 데이터를 사용했으며 </a:t>
            </a:r>
            <a:r>
              <a:rPr lang="en-US" altLang="ko-KR" sz="1000" dirty="0"/>
              <a:t>F1 </a:t>
            </a:r>
            <a:r>
              <a:rPr lang="ko-KR" altLang="en-US" sz="1000" dirty="0"/>
              <a:t>점수 </a:t>
            </a:r>
            <a:r>
              <a:rPr lang="en-US" altLang="ko-KR" sz="1000" dirty="0"/>
              <a:t>74.09%</a:t>
            </a:r>
            <a:r>
              <a:rPr lang="ko-KR" altLang="en-US" sz="1000" dirty="0"/>
              <a:t>를 달성</a:t>
            </a:r>
            <a:endParaRPr lang="en-US" altLang="ko-KR" sz="1000" dirty="0"/>
          </a:p>
          <a:p>
            <a:pPr marL="177800" indent="-171450"/>
            <a:endParaRPr lang="en-US" altLang="ko-KR" sz="1200" dirty="0"/>
          </a:p>
          <a:p>
            <a:pPr marL="177800" indent="-171450"/>
            <a:r>
              <a:rPr lang="en-US" altLang="ko-KR" sz="1200" dirty="0" err="1"/>
              <a:t>Tanprasert</a:t>
            </a:r>
            <a:r>
              <a:rPr lang="en-US" altLang="ko-KR" sz="1200" dirty="0"/>
              <a:t> et al. [20]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354012" lvl="1" indent="-171450"/>
            <a:r>
              <a:rPr lang="ko-KR" altLang="en-US" sz="1000" dirty="0"/>
              <a:t>운전자 식별을 위한 계산 리소스의 양을 줄이기 위해 감독되지 않은 이상 탐지를 사용</a:t>
            </a:r>
            <a:endParaRPr lang="en-US" altLang="ko-KR" sz="1000" dirty="0"/>
          </a:p>
          <a:p>
            <a:pPr marL="177800" indent="-171450"/>
            <a:endParaRPr lang="en-US" altLang="ko-KR" sz="1200" dirty="0"/>
          </a:p>
          <a:p>
            <a:pPr marL="177800" indent="-171450"/>
            <a:r>
              <a:rPr lang="ko-KR" altLang="en-US" sz="1200" dirty="0"/>
              <a:t>본 논문은 운전자의 운전 행동이 이상하다고 간주되는 경우에만 식별 프로세스를 </a:t>
            </a:r>
            <a:r>
              <a:rPr lang="ko-KR" altLang="en-US" sz="1200" dirty="0" err="1"/>
              <a:t>트리거하기</a:t>
            </a:r>
            <a:r>
              <a:rPr lang="ko-KR" altLang="en-US" sz="1200" dirty="0"/>
              <a:t> 위해 이 기술을 활용함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04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500" y="1463754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Methodology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69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200" b="0" dirty="0"/>
                  <a:t>운전자 식별 작업은 클래스가 바퀴 뒤에 있는 개인 분류 문제로 정의할 수 있음</a:t>
                </a:r>
                <a:endParaRPr lang="en-US" altLang="ko-KR" sz="1200" b="0" dirty="0"/>
              </a:p>
              <a:p>
                <a:r>
                  <a:rPr lang="ko-KR" altLang="en-US" sz="1200" b="0" dirty="0"/>
                  <a:t>공식적인 정의 </a:t>
                </a:r>
                <a:endParaRPr lang="en-US" altLang="ko-KR" sz="1200" b="0" dirty="0"/>
              </a:p>
              <a:p>
                <a:pPr marL="182562" lvl="1" indent="0">
                  <a:buNone/>
                </a:pPr>
                <a:endParaRPr lang="en-US" altLang="ko-KR" sz="1000" b="0" dirty="0"/>
              </a:p>
              <a:p>
                <a:pPr marL="182562" lvl="1" indent="0">
                  <a:buNone/>
                </a:pPr>
                <a:endParaRPr lang="en-US" altLang="ko-KR" sz="1000" b="0" dirty="0"/>
              </a:p>
              <a:p>
                <a:pPr marL="182562" lvl="1" indent="0">
                  <a:buNone/>
                </a:pPr>
                <a:r>
                  <a:rPr lang="ko-KR" altLang="en-US" sz="1000" b="0" dirty="0"/>
                  <a:t>위 쌍의 컬렉션을 사용하여 데이터 인스턴스를 구동하는 것에서 레이블</a:t>
                </a:r>
                <a:r>
                  <a:rPr lang="en-US" altLang="ko-KR" sz="1000" b="0" dirty="0"/>
                  <a:t>/</a:t>
                </a:r>
                <a:r>
                  <a:rPr lang="ko-KR" altLang="en-US" sz="1000" b="0" dirty="0"/>
                  <a:t>클래스로의 최상의 매핑을 찾는 것</a:t>
                </a:r>
                <a:endParaRPr lang="en-US" altLang="ko-KR" sz="1000" b="0" dirty="0"/>
              </a:p>
              <a:p>
                <a:endParaRPr lang="en-US" altLang="ko-KR" sz="1100" b="0" dirty="0"/>
              </a:p>
              <a:p>
                <a:pPr marL="0" indent="0">
                  <a:buNone/>
                </a:pPr>
                <a:r>
                  <a:rPr lang="ko-KR" altLang="en-US" sz="1050" b="0" dirty="0"/>
                  <a:t>    </a:t>
                </a:r>
                <a:r>
                  <a:rPr lang="en-US" altLang="ko-KR" sz="1000" dirty="0"/>
                  <a:t>N</a:t>
                </a:r>
                <a:r>
                  <a:rPr lang="en-US" altLang="ko-KR" sz="1000" b="0" dirty="0"/>
                  <a:t> : </a:t>
                </a:r>
                <a:r>
                  <a:rPr lang="ko-KR" altLang="en-US" sz="1000" b="0" dirty="0"/>
                  <a:t>시스템의 인스턴스 수</a:t>
                </a:r>
                <a:endParaRPr lang="en-US" altLang="ko-KR" sz="1000" b="0" dirty="0"/>
              </a:p>
              <a:p>
                <a:pPr marL="0" indent="0">
                  <a:buNone/>
                </a:pPr>
                <a:r>
                  <a:rPr lang="en-US" altLang="ko-KR" sz="1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1000" b="0" dirty="0"/>
                  <a:t> </a:t>
                </a:r>
                <a:r>
                  <a:rPr lang="en-US" altLang="ko-KR" sz="1000" b="0" dirty="0"/>
                  <a:t>:</a:t>
                </a:r>
                <a:r>
                  <a:rPr lang="ko-KR" altLang="en-US" sz="1000" b="0" dirty="0"/>
                  <a:t> 데이터 세트에 사용된 기능</a:t>
                </a:r>
                <a:r>
                  <a:rPr lang="en-US" altLang="ko-KR" sz="1000" b="0" dirty="0"/>
                  <a:t>/</a:t>
                </a:r>
                <a:r>
                  <a:rPr lang="ko-KR" altLang="en-US" sz="1000" b="0" dirty="0"/>
                  <a:t>센서의 수에 따라 달라지는 </a:t>
                </a:r>
                <a:r>
                  <a:rPr lang="ko-KR" altLang="en-US" sz="1000" b="0" dirty="0" err="1"/>
                  <a:t>일변량</a:t>
                </a:r>
                <a:r>
                  <a:rPr lang="ko-KR" altLang="en-US" sz="1000" b="0" dirty="0"/>
                  <a:t> 또는 </a:t>
                </a:r>
                <a:r>
                  <a:rPr lang="ko-KR" altLang="en-US" sz="1000" b="0" dirty="0" err="1"/>
                  <a:t>다변량</a:t>
                </a:r>
                <a:r>
                  <a:rPr lang="ko-KR" altLang="en-US" sz="1000" b="0" dirty="0"/>
                  <a:t> 운전 시계열</a:t>
                </a:r>
                <a:r>
                  <a:rPr lang="en-US" altLang="ko-KR" sz="1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1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000" dirty="0"/>
                  <a:t> ∈ {1, K}</a:t>
                </a:r>
                <a:r>
                  <a:rPr lang="ko-KR" altLang="en-US" sz="1000" b="0" dirty="0"/>
                  <a:t> </a:t>
                </a:r>
                <a:r>
                  <a:rPr lang="en-US" altLang="ko-KR" sz="1000" b="0" dirty="0"/>
                  <a:t>:</a:t>
                </a:r>
                <a:r>
                  <a:rPr lang="ko-KR" altLang="en-US" sz="1000" b="0" dirty="0"/>
                  <a:t> </a:t>
                </a:r>
                <a:r>
                  <a:rPr lang="en-US" altLang="ko-KR" sz="1000" b="0" dirty="0"/>
                  <a:t>K</a:t>
                </a:r>
                <a:r>
                  <a:rPr lang="ko-KR" altLang="en-US" sz="1000" b="0" dirty="0"/>
                  <a:t>가 드라이버 수인 레이블</a:t>
                </a:r>
                <a:r>
                  <a:rPr lang="en-US" altLang="ko-KR" sz="1000" b="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CB97C4-8335-4721-AB39-4DFAEF32C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42950"/>
                <a:ext cx="8534400" cy="3886202"/>
              </a:xfrm>
              <a:blipFill>
                <a:blip r:embed="rId2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D3D0975-B89D-FC9F-1E81-5792EA885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46"/>
          <a:stretch/>
        </p:blipFill>
        <p:spPr>
          <a:xfrm>
            <a:off x="609601" y="1276350"/>
            <a:ext cx="3962400" cy="2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71519</TotalTime>
  <Words>3024</Words>
  <Application>Microsoft Office PowerPoint</Application>
  <PresentationFormat>화면 슬라이드 쇼(16:9)</PresentationFormat>
  <Paragraphs>286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HY견고딕</vt:lpstr>
      <vt:lpstr>HY헤드라인M</vt:lpstr>
      <vt:lpstr>맑은 고딕</vt:lpstr>
      <vt:lpstr>함초롬바탕</vt:lpstr>
      <vt:lpstr>Arial</vt:lpstr>
      <vt:lpstr>Cambria Math</vt:lpstr>
      <vt:lpstr>Impact</vt:lpstr>
      <vt:lpstr>Open Sans</vt:lpstr>
      <vt:lpstr>기본슬라이드#01</vt:lpstr>
      <vt:lpstr>Driver Identification Using Vehicular Sensing Data: A Deep Learning Approach</vt:lpstr>
      <vt:lpstr>PowerPoint 프레젠테이션</vt:lpstr>
      <vt:lpstr>Abstract</vt:lpstr>
      <vt:lpstr>PowerPoint 프레젠테이션</vt:lpstr>
      <vt:lpstr>Introduction</vt:lpstr>
      <vt:lpstr>PowerPoint 프레젠테이션</vt:lpstr>
      <vt:lpstr>Related Work</vt:lpstr>
      <vt:lpstr>PowerPoint 프레젠테이션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프레젠테이션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PowerPoint 프레젠테이션</vt:lpstr>
      <vt:lpstr>결론</vt:lpstr>
      <vt:lpstr>PowerPoint 프레젠테이션</vt:lpstr>
      <vt:lpstr>참고문헌</vt:lpstr>
      <vt:lpstr>PowerPoint 프레젠테이션</vt:lpstr>
      <vt:lpstr>PowerPoint 프레젠테이션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서영재</cp:lastModifiedBy>
  <cp:revision>1900</cp:revision>
  <cp:lastPrinted>2022-11-23T07:31:04Z</cp:lastPrinted>
  <dcterms:created xsi:type="dcterms:W3CDTF">2013-04-14T18:18:29Z</dcterms:created>
  <dcterms:modified xsi:type="dcterms:W3CDTF">2022-11-30T07:31:35Z</dcterms:modified>
</cp:coreProperties>
</file>