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968" r:id="rId5"/>
    <p:sldId id="955" r:id="rId6"/>
    <p:sldId id="1001" r:id="rId7"/>
    <p:sldId id="1012" r:id="rId8"/>
    <p:sldId id="1007" r:id="rId9"/>
    <p:sldId id="1003" r:id="rId10"/>
    <p:sldId id="1008" r:id="rId11"/>
    <p:sldId id="1009" r:id="rId12"/>
    <p:sldId id="1010" r:id="rId13"/>
    <p:sldId id="1011" r:id="rId14"/>
    <p:sldId id="1004" r:id="rId15"/>
    <p:sldId id="1005" r:id="rId16"/>
    <p:sldId id="1013" r:id="rId17"/>
    <p:sldId id="100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449"/>
    <a:srgbClr val="FFFBB3"/>
    <a:srgbClr val="034279"/>
    <a:srgbClr val="24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8" autoAdjust="0"/>
    <p:restoredTop sz="95620" autoAdjust="0"/>
  </p:normalViewPr>
  <p:slideViewPr>
    <p:cSldViewPr snapToGrid="0">
      <p:cViewPr>
        <p:scale>
          <a:sx n="150" d="100"/>
          <a:sy n="150" d="100"/>
        </p:scale>
        <p:origin x="595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4253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B60DFAC-D5B2-BF41-EFDA-8283A276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D7E49A-A95E-A064-5140-9F0250870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17625-662F-4295-B361-D1242416AFAC}" type="datetimeFigureOut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t>2023-05-17</a:t>
            </a:fld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62552-2102-6466-C383-F1A336E1AA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9B1849-B805-0E27-5D06-EE66DC3D94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D0895-751D-48BC-8935-B5F7DFAC0A3D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t>‹#›</a:t>
            </a:fld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08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6C7C5CF4-F7C7-4EC2-9405-D834D5B422F7}" type="datetimeFigureOut">
              <a:rPr lang="ko-KR" altLang="en-US" smtClean="0"/>
              <a:pPr/>
              <a:t>2023-05-17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7688E7DF-2CBE-4BD6-AADB-36BD1AA90A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47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2" charset="-127"/>
        <a:ea typeface="Pretendard" panose="02000503000000020004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2" charset="-127"/>
        <a:ea typeface="Pretendard" panose="02000503000000020004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2" charset="-127"/>
        <a:ea typeface="Pretendard" panose="02000503000000020004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2" charset="-127"/>
        <a:ea typeface="Pretendard" panose="02000503000000020004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2" charset="-127"/>
        <a:ea typeface="Pretendard" panose="02000503000000020004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&lt;UNR No.155 : Cyber Security and Cyber Security Management System&gt;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13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7.3.6.</a:t>
            </a:r>
            <a:r>
              <a:rPr lang="ko-KR" altLang="en-US" dirty="0"/>
              <a:t>까지 평가까지 해서 마무리 지었다면 안전한 차이니 차량 판매가 가능하다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새로운 보안 위협에 대해 제조사들이 어떻게 준비하고 있는지에 대한 내용의 법규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7.3.7. </a:t>
            </a:r>
            <a:r>
              <a:rPr lang="ko-KR" altLang="en-US" dirty="0"/>
              <a:t>차량 사이버 보안 공격을 위한 탐지</a:t>
            </a:r>
            <a:r>
              <a:rPr lang="en-US" altLang="ko-KR" dirty="0"/>
              <a:t>/</a:t>
            </a:r>
            <a:r>
              <a:rPr lang="ko-KR" altLang="en-US" dirty="0"/>
              <a:t>방어 방법론 기술 적용하고</a:t>
            </a:r>
            <a:r>
              <a:rPr lang="en-US" altLang="ko-KR" dirty="0"/>
              <a:t>, </a:t>
            </a:r>
            <a:r>
              <a:rPr lang="ko-KR" altLang="en-US" dirty="0"/>
              <a:t>공격 탐지 및 분석을 위한 모니터링 기능과 데이터 포렌식 기능을 제공하는 내용의 법규이다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7.3.8. </a:t>
            </a:r>
            <a:r>
              <a:rPr lang="ko-KR" altLang="en-US" dirty="0"/>
              <a:t>여러 암호 알고리즘을 </a:t>
            </a:r>
            <a:r>
              <a:rPr lang="ko-KR" altLang="en-US" dirty="0" err="1"/>
              <a:t>사용할텐데</a:t>
            </a:r>
            <a:r>
              <a:rPr lang="ko-KR" altLang="en-US" dirty="0"/>
              <a:t> 표준에 부합한 것을 </a:t>
            </a:r>
            <a:r>
              <a:rPr lang="ko-KR" altLang="en-US" dirty="0" err="1"/>
              <a:t>사용해야하고</a:t>
            </a:r>
            <a:r>
              <a:rPr lang="en-US" altLang="ko-KR" dirty="0"/>
              <a:t>, </a:t>
            </a:r>
            <a:r>
              <a:rPr lang="ko-KR" altLang="en-US" dirty="0"/>
              <a:t>없다면 그 알고리즘이 안전한지 스스로 증명해야 함을 나타내는 목적의 법규이다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17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모니터링이 부족하면 </a:t>
            </a:r>
            <a:r>
              <a:rPr lang="ko-KR" altLang="en-US" dirty="0" err="1"/>
              <a:t>인증장</a:t>
            </a:r>
            <a:r>
              <a:rPr lang="ko-KR" altLang="en-US" dirty="0"/>
              <a:t> 회수할 수 있다고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재인증</a:t>
            </a:r>
            <a:r>
              <a:rPr lang="ko-KR" altLang="en-US" dirty="0"/>
              <a:t> </a:t>
            </a:r>
            <a:r>
              <a:rPr lang="ko-KR" altLang="en-US" dirty="0" err="1"/>
              <a:t>받아야하는</a:t>
            </a:r>
            <a:r>
              <a:rPr lang="ko-KR" altLang="en-US" dirty="0"/>
              <a:t> 기준 명시돼 있음</a:t>
            </a:r>
            <a:endParaRPr lang="en-US" altLang="ko-KR" dirty="0"/>
          </a:p>
          <a:p>
            <a:r>
              <a:rPr lang="en-US" altLang="ko-KR" dirty="0"/>
              <a:t>4G&gt;5G</a:t>
            </a:r>
          </a:p>
          <a:p>
            <a:r>
              <a:rPr lang="en-US" altLang="ko-KR" dirty="0" err="1"/>
              <a:t>Hscm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8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4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서류 심사 </a:t>
            </a:r>
            <a:r>
              <a:rPr lang="en-US" altLang="ko-KR" dirty="0"/>
              <a:t>: E/E </a:t>
            </a:r>
            <a:r>
              <a:rPr lang="ko-KR" altLang="en-US" dirty="0"/>
              <a:t>아키텍처</a:t>
            </a:r>
            <a:r>
              <a:rPr lang="en-US" altLang="ko-KR" dirty="0"/>
              <a:t>, worst case, TARA , </a:t>
            </a:r>
            <a:r>
              <a:rPr lang="ko-KR" altLang="en-US" dirty="0"/>
              <a:t>단품 및 </a:t>
            </a:r>
            <a:r>
              <a:rPr lang="ko-KR" altLang="en-US" dirty="0" err="1"/>
              <a:t>실차</a:t>
            </a:r>
            <a:r>
              <a:rPr lang="ko-KR" altLang="en-US" dirty="0"/>
              <a:t> 평가</a:t>
            </a:r>
            <a:r>
              <a:rPr lang="en-US" altLang="ko-KR" dirty="0"/>
              <a:t>, </a:t>
            </a:r>
            <a:r>
              <a:rPr lang="ko-KR" altLang="en-US" dirty="0" err="1"/>
              <a:t>모의해킹</a:t>
            </a:r>
            <a:r>
              <a:rPr lang="ko-KR" altLang="en-US" dirty="0"/>
              <a:t> 결과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실차</a:t>
            </a:r>
            <a:r>
              <a:rPr lang="ko-KR" altLang="en-US" dirty="0"/>
              <a:t> 심사 </a:t>
            </a:r>
            <a:r>
              <a:rPr lang="en-US" altLang="ko-KR" dirty="0"/>
              <a:t>: </a:t>
            </a:r>
            <a:r>
              <a:rPr lang="ko-KR" altLang="en-US" dirty="0" err="1"/>
              <a:t>실차</a:t>
            </a:r>
            <a:r>
              <a:rPr lang="ko-KR" altLang="en-US" dirty="0"/>
              <a:t> 환경에서 사이버보안 테스트</a:t>
            </a:r>
            <a:r>
              <a:rPr lang="en-US" altLang="ko-KR" dirty="0"/>
              <a:t>, </a:t>
            </a:r>
            <a:r>
              <a:rPr lang="ko-KR" altLang="en-US" dirty="0" err="1"/>
              <a:t>모의해킹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**SOP (Standard Operation Procedure ,</a:t>
            </a:r>
            <a:r>
              <a:rPr lang="ko-KR" altLang="en-US" dirty="0"/>
              <a:t>표준운영절차</a:t>
            </a:r>
            <a:r>
              <a:rPr lang="en-US" altLang="ko-KR" dirty="0"/>
              <a:t>) :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정부를 비롯한 행정조직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기업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군대 등에서 업무 시 발생 가능한 상황에 대하여 미리 대응의 절차를 정리한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44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법규에 명확하게 찍힌 것은 협상의 대상이 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** OEM(Original Equipment Manufacturer)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은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pple SD Gothic Neo"/>
              </a:rPr>
              <a:t>다른 회사의 제품에 사용되는 부품이나 구성 요소를 제조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합니다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예를 들어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Ford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OEM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인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PPG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의 자동차 앞유리를 사용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8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*HSM (Hardware Security Module) : </a:t>
            </a:r>
            <a:r>
              <a:rPr lang="ko-KR" altLang="en-US" sz="8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데이터의 암호화 및 암호 해독에 사용되는 키를 생성</a:t>
            </a:r>
            <a:r>
              <a:rPr lang="en-US" altLang="ko-KR" sz="8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8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보호</a:t>
            </a:r>
            <a:r>
              <a:rPr lang="en-US" altLang="ko-KR" sz="8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8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관리하고 디지털 서명 및 인증서를 생성하여 암호화 프로세스를 보호하는 강화된 변조 방지 하드웨어 장치</a:t>
            </a:r>
            <a:endParaRPr lang="en-US" altLang="ko-KR" sz="8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sz="8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현대차는 어떻게 대응하고 있는지</a:t>
            </a: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기존차의 경우도 최신차와 동일하게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따르는 것을 원칙으로 하고 있음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그렇게 인증을 받은 차도 있음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3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발표는 해당 법규 조항을 알고</a:t>
            </a:r>
            <a:r>
              <a:rPr lang="en-US" altLang="ko-KR" dirty="0"/>
              <a:t>, </a:t>
            </a:r>
            <a:r>
              <a:rPr lang="ko-KR" altLang="en-US" dirty="0"/>
              <a:t>법규의 내용과 목적을 알고</a:t>
            </a:r>
            <a:r>
              <a:rPr lang="en-US" altLang="ko-KR" dirty="0"/>
              <a:t>, </a:t>
            </a:r>
            <a:r>
              <a:rPr lang="ko-KR" altLang="en-US" dirty="0"/>
              <a:t>제조사와 협력사는 어떤 것을 해야 하는 지 아는 것을 목표로 합니다</a:t>
            </a:r>
            <a:r>
              <a:rPr lang="en-US" altLang="ko-KR" dirty="0"/>
              <a:t>. </a:t>
            </a:r>
            <a:r>
              <a:rPr lang="ko-KR" altLang="en-US" dirty="0"/>
              <a:t>마지막으로 해당 강연에서 오고 갔던 </a:t>
            </a:r>
            <a:r>
              <a:rPr lang="en-US" altLang="ko-KR" dirty="0"/>
              <a:t>Q&amp;A</a:t>
            </a:r>
            <a:r>
              <a:rPr lang="ko-KR" altLang="en-US" dirty="0"/>
              <a:t>를 정리해보았습니다</a:t>
            </a:r>
            <a:r>
              <a:rPr lang="en-US" altLang="ko-KR" dirty="0"/>
              <a:t>.</a:t>
            </a:r>
            <a:endParaRPr lang="en-US" altLang="ko-KR" b="0" i="0" dirty="0"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1800" dirty="0"/>
              <a:t>VTA</a:t>
            </a:r>
            <a:r>
              <a:rPr lang="ko-KR" altLang="en-US" sz="1800" dirty="0"/>
              <a:t> 에서 사이버보안 대책이 충족되지 않으면 </a:t>
            </a:r>
            <a:r>
              <a:rPr lang="en-US" altLang="ko-KR" sz="1800" dirty="0"/>
              <a:t>UNECE </a:t>
            </a:r>
            <a:r>
              <a:rPr lang="ko-KR" altLang="en-US" sz="1800" dirty="0"/>
              <a:t>회원국에 차량 판매가 금지되어 있음</a:t>
            </a:r>
            <a:endParaRPr lang="en-US" altLang="ko-KR" sz="1800" dirty="0"/>
          </a:p>
          <a:p>
            <a:pPr marL="0" indent="0">
              <a:buFontTx/>
              <a:buNone/>
            </a:pPr>
            <a:r>
              <a:rPr lang="ko-KR" altLang="en-US" sz="1800" dirty="0"/>
              <a:t>이에 우리나라 국토교통부에서도 </a:t>
            </a:r>
            <a:r>
              <a:rPr lang="en-US" altLang="ko-KR" sz="1800" dirty="0"/>
              <a:t>2020</a:t>
            </a:r>
            <a:r>
              <a:rPr lang="ko-KR" altLang="en-US" sz="1800" dirty="0"/>
              <a:t>년 </a:t>
            </a:r>
            <a:r>
              <a:rPr lang="en-US" altLang="ko-KR" sz="1800" dirty="0"/>
              <a:t>12</a:t>
            </a:r>
            <a:r>
              <a:rPr lang="ko-KR" altLang="en-US" sz="1800" dirty="0"/>
              <a:t>월 </a:t>
            </a:r>
            <a:r>
              <a:rPr lang="en-US" altLang="ko-KR" sz="1800" dirty="0"/>
              <a:t>‘</a:t>
            </a:r>
            <a:r>
              <a:rPr lang="ko-KR" altLang="en-US" sz="1800" dirty="0"/>
              <a:t>차량 사이버보안 가이드라인</a:t>
            </a:r>
            <a:r>
              <a:rPr lang="en-US" altLang="ko-KR" sz="1800" dirty="0"/>
              <a:t>‘ </a:t>
            </a:r>
            <a:r>
              <a:rPr lang="ko-KR" altLang="en-US" sz="1800" dirty="0"/>
              <a:t>배포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3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국내는 원래 </a:t>
            </a:r>
            <a:r>
              <a:rPr lang="ko-KR" altLang="ko-KR" sz="1800" kern="100" dirty="0" err="1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가이던스를</a:t>
            </a:r>
            <a:r>
              <a:rPr lang="ko-KR" altLang="ko-KR" sz="18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 따르고 있었는데</a:t>
            </a:r>
            <a:r>
              <a:rPr lang="en-US" altLang="ko-KR" sz="18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법규 제정 움직임이 있다고 함</a:t>
            </a:r>
            <a:endParaRPr lang="ko-KR" altLang="ko-KR" sz="1800" kern="100" dirty="0">
              <a:effectLst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인증 불만족 시 차량 판매 불가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ko-KR" sz="1200" kern="100" dirty="0" err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기존차</a:t>
            </a:r>
            <a:r>
              <a:rPr lang="ko-KR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22</a:t>
            </a:r>
            <a:r>
              <a:rPr lang="ko-KR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이전에 인증을 받지 않고 다른 조건을 만족한 상태에서 판매를 하고 있던 차량들은</a:t>
            </a:r>
            <a:endParaRPr lang="en-US" altLang="ko-KR" sz="1200" kern="10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24</a:t>
            </a:r>
            <a:r>
              <a:rPr lang="ko-KR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월까지 인증을 </a:t>
            </a:r>
            <a:r>
              <a:rPr lang="ko-KR" altLang="ko-KR" sz="1200" kern="100" dirty="0" err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받아야지만</a:t>
            </a:r>
            <a:r>
              <a:rPr lang="ko-KR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r>
              <a:rPr lang="ko-KR" altLang="ko-KR" sz="120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이후 판매가 가능해짐 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특이점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: 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모든 법규가 결과물에 대한 법규임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(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충돌 결과가 안전하는지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기준치가 부합하는지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)</a:t>
            </a:r>
            <a:endParaRPr lang="ko-KR" altLang="ko-KR" sz="1000" kern="100" dirty="0">
              <a:effectLst/>
              <a:ea typeface="Pretendard" panose="02000503000000020004" pitchFamily="2" charset="-127"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프로세스나 절차 시스템을 만들고 결과물을 인증 받는 것은 처음</a:t>
            </a:r>
            <a:endParaRPr lang="ko-KR" altLang="ko-KR" sz="1000" kern="100" dirty="0">
              <a:effectLst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사이버 보안 법규는 </a:t>
            </a:r>
            <a:r>
              <a:rPr lang="ko-KR" altLang="ko-KR" sz="900" kern="100" dirty="0" err="1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인증장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 외에 어떻게 인증 기관이 인증했는지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어떤 기준에 의해 판단했는지 결과를 같은 인증 기관에 공유한다고 함 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&gt; 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이에 민감하게 생각하고 꼼꼼하게 깐깐하게 본다고 함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(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다른 기관에서 내가 인증한 걸 보기 때문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)</a:t>
            </a:r>
            <a:endParaRPr lang="ko-KR" altLang="ko-KR" sz="1000" kern="100" dirty="0">
              <a:effectLst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900" kern="100" dirty="0">
                <a:effectLst/>
                <a:latin typeface="Pretendard" panose="02000503000000020004" pitchFamily="2" charset="-127"/>
                <a:cs typeface="Times New Roman" panose="02020603050405020304" pitchFamily="18" charset="0"/>
              </a:rPr>
              <a:t>CSMS : 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해당 정책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프로세스를 인증하는 것</a:t>
            </a:r>
            <a:endParaRPr lang="ko-KR" altLang="ko-KR" sz="1000" kern="100" dirty="0">
              <a:effectLst/>
              <a:cs typeface="Times New Roman" panose="02020603050405020304" pitchFamily="18" charset="0"/>
            </a:endParaRPr>
          </a:p>
          <a:p>
            <a:pPr marL="742950" lvl="1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900" kern="100" dirty="0">
                <a:effectLst/>
                <a:latin typeface="Pretendard" panose="02000503000000020004" pitchFamily="2" charset="-127"/>
                <a:cs typeface="Times New Roman" panose="02020603050405020304" pitchFamily="18" charset="0"/>
              </a:rPr>
              <a:t>VTA : 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해당 차종이 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CSMS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에 맞게 개발되었음을 증명하는 것 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(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여러 결과물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,  </a:t>
            </a:r>
            <a:r>
              <a:rPr lang="ko-KR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시험 결과 포함</a:t>
            </a:r>
            <a:r>
              <a:rPr lang="en-US" altLang="ko-KR" sz="900" kern="100" dirty="0">
                <a:effectLst/>
                <a:ea typeface="Pretendard" panose="02000503000000020004" pitchFamily="2" charset="-127"/>
                <a:cs typeface="Times New Roman" panose="02020603050405020304" pitchFamily="18" charset="0"/>
              </a:rPr>
              <a:t>)</a:t>
            </a:r>
            <a:endParaRPr lang="ko-KR" altLang="ko-KR" sz="1000" kern="100" dirty="0">
              <a:effectLst/>
              <a:ea typeface="Pretendard" panose="02000503000000020004" pitchFamily="2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9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OTA(Over The Air) :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자동차에 내장된 소프트웨어를 무선으로 수정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추가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</a:rPr>
              <a:t>삭제하는 업데이트</a:t>
            </a:r>
            <a:endParaRPr lang="en-US" altLang="ko-KR" b="0" i="0" dirty="0">
              <a:solidFill>
                <a:srgbClr val="000000"/>
              </a:solidFill>
              <a:effectLst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</a:rPr>
              <a:t>SU(Software Update)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0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7.3.1. 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제조사 </a:t>
            </a:r>
            <a:r>
              <a:rPr lang="en-US" altLang="ko-KR" dirty="0"/>
              <a:t>CSMS </a:t>
            </a:r>
            <a:r>
              <a:rPr lang="ko-KR" altLang="en-US" dirty="0"/>
              <a:t>인증서를 받아야만 해당 차량에 대한 </a:t>
            </a:r>
            <a:r>
              <a:rPr lang="en-US" altLang="ko-KR" dirty="0"/>
              <a:t>VTA</a:t>
            </a:r>
            <a:r>
              <a:rPr lang="ko-KR" altLang="en-US" dirty="0"/>
              <a:t> 인증서를 발급받을 수 있음</a:t>
            </a:r>
            <a:r>
              <a:rPr lang="en-US" altLang="ko-KR" dirty="0"/>
              <a:t>(CSMS</a:t>
            </a:r>
            <a:r>
              <a:rPr lang="ko-KR" altLang="en-US" dirty="0"/>
              <a:t>와 </a:t>
            </a:r>
            <a:r>
              <a:rPr lang="en-US" altLang="ko-KR" dirty="0"/>
              <a:t>VTA</a:t>
            </a:r>
            <a:r>
              <a:rPr lang="ko-KR" altLang="en-US" dirty="0"/>
              <a:t>인증의 선후관계를 나타냄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r>
              <a:rPr lang="ko-KR" altLang="en-US" dirty="0"/>
              <a:t>자동차는 </a:t>
            </a:r>
            <a:r>
              <a:rPr lang="en-US" altLang="ko-KR" dirty="0"/>
              <a:t>5-6</a:t>
            </a:r>
            <a:r>
              <a:rPr lang="ko-KR" altLang="en-US" dirty="0"/>
              <a:t>년 사이클로 개발되므로 제조사가 </a:t>
            </a:r>
            <a:r>
              <a:rPr lang="en-US" altLang="ko-KR" dirty="0"/>
              <a:t>22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이전부터 개발한 차량은 </a:t>
            </a:r>
            <a:r>
              <a:rPr lang="en-US" altLang="ko-KR" dirty="0"/>
              <a:t>CSMS </a:t>
            </a:r>
            <a:r>
              <a:rPr lang="ko-KR" altLang="en-US" dirty="0"/>
              <a:t>조건을 충족하지 못하는 경우가 많아 이를 감안해서 둔 법규입니다</a:t>
            </a:r>
            <a:r>
              <a:rPr lang="en-US" altLang="ko-KR" dirty="0"/>
              <a:t>.</a:t>
            </a:r>
          </a:p>
          <a:p>
            <a:pPr marL="685800" lvl="1" indent="-228600">
              <a:buAutoNum type="arabicParenR"/>
            </a:pPr>
            <a:r>
              <a:rPr lang="en-US" altLang="ko-KR" dirty="0"/>
              <a:t>(</a:t>
            </a:r>
            <a:r>
              <a:rPr lang="ko-KR" altLang="en-US" dirty="0"/>
              <a:t>일정 기간까지 </a:t>
            </a:r>
            <a:r>
              <a:rPr lang="ko-KR" altLang="en-US" dirty="0" err="1"/>
              <a:t>유예해달라는</a:t>
            </a:r>
            <a:r>
              <a:rPr lang="ko-KR" altLang="en-US" dirty="0"/>
              <a:t> 협상으로 사용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7.3.2.</a:t>
            </a:r>
          </a:p>
          <a:p>
            <a:pPr marL="0" indent="0">
              <a:buNone/>
            </a:pPr>
            <a:r>
              <a:rPr lang="ko-KR" altLang="en-US" dirty="0"/>
              <a:t>보통 협력사가 제품을 받아 조립하고 제조사가 </a:t>
            </a:r>
            <a:r>
              <a:rPr lang="ko-KR" altLang="en-US" dirty="0" err="1"/>
              <a:t>납품하게됩니다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제조사가 협력사의 보안 프로세스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평가도 확인하여 잘 이끌어 나가라는 취지의 법규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71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lang="ko-KR" altLang="ko-KR" sz="1200" dirty="0">
                <a:effectLst/>
                <a:cs typeface="Times New Roman" panose="02020603050405020304" pitchFamily="18" charset="0"/>
              </a:rPr>
              <a:t>제어기에 보안 위협이 있는지 어떤 보안 기술을 적용해야 하는 지 확인하는 법규 조항</a:t>
            </a:r>
            <a:r>
              <a:rPr lang="en-US" altLang="ko-KR" sz="1200" dirty="0">
                <a:effectLst/>
                <a:cs typeface="Times New Roman" panose="02020603050405020304" pitchFamily="18" charset="0"/>
              </a:rPr>
              <a:t>	&gt;</a:t>
            </a:r>
            <a:endParaRPr lang="en-US" altLang="ko-KR" sz="1200" b="0" kern="100" dirty="0">
              <a:solidFill>
                <a:schemeClr val="tx1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 </a:t>
            </a:r>
            <a:r>
              <a:rPr lang="ko-KR" altLang="en-US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중요 요소 </a:t>
            </a:r>
            <a:r>
              <a:rPr lang="en-US" altLang="ko-KR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제어기</a:t>
            </a:r>
            <a:r>
              <a:rPr lang="en-US" altLang="ko-KR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부품</a:t>
            </a:r>
            <a:r>
              <a:rPr lang="en-US" altLang="ko-KR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시스템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 </a:t>
            </a:r>
            <a:r>
              <a:rPr lang="ko-KR" altLang="en-US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대표적인 예시 </a:t>
            </a:r>
            <a:r>
              <a:rPr lang="en-US" altLang="ko-KR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200" b="0" kern="100" dirty="0" err="1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백엔드</a:t>
            </a:r>
            <a:endParaRPr lang="ko-KR" altLang="en-US" sz="1200" b="0" kern="100" dirty="0">
              <a:solidFill>
                <a:schemeClr val="tx1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 </a:t>
            </a:r>
            <a:r>
              <a:rPr lang="ko-KR" altLang="en-US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이러 이러한 위협 예시를 보여주고 제시된 위협을 우리가 확인해야 한다 </a:t>
            </a:r>
            <a:r>
              <a:rPr lang="en-US" altLang="ko-KR" sz="1200" b="0" kern="100" dirty="0"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</a:t>
            </a:r>
            <a:endParaRPr lang="ko-KR" altLang="en-US" sz="1200" b="0" kern="100" dirty="0">
              <a:solidFill>
                <a:schemeClr val="tx1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/>
          </a:p>
          <a:p>
            <a:endParaRPr lang="en-US" altLang="ko-KR" sz="1800" dirty="0">
              <a:effectLst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cs typeface="Times New Roman" panose="02020603050405020304" pitchFamily="18" charset="0"/>
              </a:rPr>
              <a:t>[</a:t>
            </a:r>
            <a:r>
              <a:rPr lang="ko-KR" altLang="en-US" sz="1800" dirty="0">
                <a:effectLst/>
                <a:cs typeface="Times New Roman" panose="02020603050405020304" pitchFamily="18" charset="0"/>
              </a:rPr>
              <a:t>제출자료</a:t>
            </a:r>
            <a:r>
              <a:rPr lang="en-US" altLang="ko-KR" sz="1800" dirty="0">
                <a:effectLst/>
                <a:cs typeface="Times New Roman" panose="02020603050405020304" pitchFamily="18" charset="0"/>
              </a:rPr>
              <a:t>]</a:t>
            </a:r>
          </a:p>
          <a:p>
            <a:r>
              <a:rPr lang="ko-KR" altLang="en-US" sz="1800" dirty="0">
                <a:effectLst/>
                <a:cs typeface="Times New Roman" panose="02020603050405020304" pitchFamily="18" charset="0"/>
              </a:rPr>
              <a:t>어떻게 중요요소 분류했는지 분류된 제어기에는 어떠한 것들이 있는지</a:t>
            </a:r>
            <a:endParaRPr lang="en-US" altLang="ko-KR" sz="1800" dirty="0">
              <a:effectLst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effectLst/>
                <a:cs typeface="Times New Roman" panose="02020603050405020304" pitchFamily="18" charset="0"/>
              </a:rPr>
              <a:t>해당차량의 아키텍처에는 어떻게 구성돼 있는지 모두 제출</a:t>
            </a:r>
            <a:endParaRPr lang="en-US" altLang="ko-KR" sz="1800" dirty="0">
              <a:effectLst/>
              <a:cs typeface="Times New Roman" panose="02020603050405020304" pitchFamily="18" charset="0"/>
            </a:endParaRPr>
          </a:p>
          <a:p>
            <a:endParaRPr lang="en-US" altLang="ko-KR" sz="1800" dirty="0">
              <a:effectLst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effectLst/>
                <a:cs typeface="Times New Roman" panose="02020603050405020304" pitchFamily="18" charset="0"/>
              </a:rPr>
              <a:t>어떤 위험이 발견됐고 그 위험이 실제생활에 미치는 영향과 기술적 대응을 하지 않아도 되는 수용 항목 </a:t>
            </a:r>
            <a:endParaRPr lang="en-US" altLang="ko-KR" sz="1800" dirty="0">
              <a:effectLst/>
              <a:cs typeface="Times New Roman" panose="02020603050405020304" pitchFamily="18" charset="0"/>
            </a:endParaRPr>
          </a:p>
          <a:p>
            <a:endParaRPr lang="en-US" altLang="ko-KR" sz="1800" dirty="0">
              <a:effectLst/>
              <a:cs typeface="Times New Roman" panose="02020603050405020304" pitchFamily="18" charset="0"/>
            </a:endParaRPr>
          </a:p>
          <a:p>
            <a:endParaRPr lang="en-US" altLang="ko-KR" sz="1800" dirty="0">
              <a:effectLst/>
              <a:cs typeface="Times New Roman" panose="02020603050405020304" pitchFamily="18" charset="0"/>
            </a:endParaRPr>
          </a:p>
          <a:p>
            <a:endParaRPr lang="en-US" altLang="ko-KR" sz="180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60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기술적 디테일을 요구하는 법규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위협들에 대한 완화방법 </a:t>
            </a:r>
            <a:r>
              <a:rPr lang="en-US" altLang="ko-KR" dirty="0"/>
              <a:t>B,C,</a:t>
            </a:r>
            <a:r>
              <a:rPr lang="ko-KR" altLang="en-US" dirty="0"/>
              <a:t>를 모두 고려해야 함 </a:t>
            </a:r>
            <a:r>
              <a:rPr lang="en-US" altLang="ko-KR" dirty="0"/>
              <a:t>&gt; </a:t>
            </a:r>
            <a:r>
              <a:rPr lang="ko-KR" altLang="en-US" dirty="0"/>
              <a:t>충분하지 않으면 제조사가 적절한 완화조치 구현해야 함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TARA</a:t>
            </a:r>
            <a:r>
              <a:rPr lang="ko-KR" altLang="en-US" dirty="0"/>
              <a:t>라는 위험 평가를 통해 식별된 위험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Annex5</a:t>
            </a:r>
            <a:r>
              <a:rPr lang="ko-KR" altLang="en-US" dirty="0"/>
              <a:t>는 예시이며</a:t>
            </a:r>
            <a:r>
              <a:rPr lang="en-US" altLang="ko-KR" dirty="0"/>
              <a:t>, </a:t>
            </a:r>
            <a:r>
              <a:rPr lang="ko-KR" altLang="en-US" dirty="0"/>
              <a:t>부족한 경우 제조사가 적절하게 구현해야 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보안 목표 </a:t>
            </a:r>
            <a:r>
              <a:rPr lang="en-US" altLang="ko-KR" dirty="0"/>
              <a:t>: </a:t>
            </a:r>
            <a:r>
              <a:rPr lang="ko-KR" altLang="en-US" dirty="0"/>
              <a:t>펌웨어 변조가 있으면 안된다 </a:t>
            </a:r>
            <a:r>
              <a:rPr lang="en-US" altLang="ko-KR" dirty="0"/>
              <a:t>~ </a:t>
            </a:r>
            <a:r>
              <a:rPr lang="ko-KR" altLang="en-US" dirty="0"/>
              <a:t>소프트웨어 변조되면 안된다 </a:t>
            </a:r>
            <a:r>
              <a:rPr lang="en-US" altLang="ko-KR" dirty="0"/>
              <a:t>~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제출 자료 </a:t>
            </a:r>
            <a:r>
              <a:rPr lang="en-US" altLang="ko-KR" dirty="0"/>
              <a:t>ex : </a:t>
            </a:r>
            <a:r>
              <a:rPr lang="ko-KR" altLang="en-US" dirty="0" err="1"/>
              <a:t>펌웨어변조를</a:t>
            </a:r>
            <a:r>
              <a:rPr lang="ko-KR" altLang="en-US" dirty="0"/>
              <a:t> 위한 암호화</a:t>
            </a:r>
            <a:r>
              <a:rPr lang="en-US" altLang="ko-KR" dirty="0"/>
              <a:t>/</a:t>
            </a:r>
            <a:r>
              <a:rPr lang="ko-KR" altLang="en-US" dirty="0"/>
              <a:t>접근제어</a:t>
            </a:r>
            <a:r>
              <a:rPr lang="en-US" altLang="ko-KR" dirty="0"/>
              <a:t>/</a:t>
            </a:r>
            <a:r>
              <a:rPr lang="ko-KR" altLang="en-US" dirty="0"/>
              <a:t>통신 보안 조치 </a:t>
            </a:r>
            <a:r>
              <a:rPr lang="en-US" altLang="ko-KR" dirty="0"/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08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애프터마켓</a:t>
            </a:r>
            <a:r>
              <a:rPr lang="ko-KR" altLang="en-US" dirty="0"/>
              <a:t> 제품 예시</a:t>
            </a:r>
            <a:r>
              <a:rPr lang="en-US" altLang="ko-KR" dirty="0"/>
              <a:t>- </a:t>
            </a:r>
            <a:r>
              <a:rPr lang="ko-KR" altLang="en-US" dirty="0"/>
              <a:t>트레일러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음주운전 이력이 있는 차량 소지자는 차량 내 알콜 </a:t>
            </a:r>
            <a:r>
              <a:rPr lang="ko-KR" altLang="en-US" dirty="0" err="1"/>
              <a:t>인터락기를</a:t>
            </a:r>
            <a:r>
              <a:rPr lang="ko-KR" altLang="en-US" dirty="0"/>
              <a:t> 장착할 수 있도록 차량 제조사는 </a:t>
            </a:r>
            <a:r>
              <a:rPr lang="ko-KR" altLang="en-US" dirty="0" err="1"/>
              <a:t>준비해야한다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3.6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위험을 완화시키기 위해 테스트를 하고 안전한지 확인함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인증기관은 직접적으로 하고 싶은 테스트를 요구함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테스트 해서 안전함을 보여줌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가능하지 않다면 가능하지 않은 이유까지 소명해서 보여줌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평가 방법론과 결과 기준을 제출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취약점은 어떻게 조치를 했는지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모의해킹에</a:t>
            </a:r>
            <a:r>
              <a:rPr lang="ko-KR" altLang="en-US" dirty="0"/>
              <a:t> 관심이 많아서 직접 방문해서 협력사에서 </a:t>
            </a:r>
            <a:r>
              <a:rPr lang="ko-KR" altLang="en-US" dirty="0" err="1"/>
              <a:t>직접하도록</a:t>
            </a:r>
            <a:r>
              <a:rPr lang="ko-KR" altLang="en-US" dirty="0"/>
              <a:t> 하고 있긴 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8E7DF-2CBE-4BD6-AADB-36BD1AA90A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3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C5240-6E5F-4B31-A872-6B1D8817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B3524B-0294-4F15-A014-31078A5CE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23BFD-B6DA-40E5-85F5-96858C29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7F7A-8A62-4B48-A27E-F89B96060041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327F3-38A8-47CD-ADF5-70B7BEF1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68892-173F-49C2-B01B-057F6FF0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4F462507-0B05-4C70-84B2-5596049F09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3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012F-0176-4E9E-8700-0A0661D1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44D9DD-C0EB-44F5-B29E-F1D91F062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5FA84-58BD-405C-A3D0-2D1C801F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44A7-9BB1-4D25-8B85-51C260985915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AD9DF-4C08-4AB6-85B1-811532DC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41720-229A-42D9-92F1-4F41264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4F462507-0B05-4C70-84B2-5596049F09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305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358877-40B7-4CD8-BD21-C64282B49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64B73-2104-487F-AB09-8F0C304F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C7A8D-D54D-46D6-940A-CCED9005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C501-F210-4FDF-8B36-9C008AFAA9F2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12525-0282-48F3-B811-88DF975C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758BC-D937-4CBB-AAF4-8C889F7E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4F462507-0B05-4C70-84B2-5596049F09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81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38C5C-E1D4-4FD4-94E2-2C9367C3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6C627-F473-457A-9988-D2518BDD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27FAB-7C0D-4D39-9FDB-9156C1E2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FF93-ED31-477F-A2C5-46C66BB73878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1BE85-1D52-4222-8F0B-4A1425F1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6672B-DE71-4047-B18E-C4C65671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4F462507-0B05-4C70-84B2-5596049F09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49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D60C4-582A-4CF1-A15C-FCF832E0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82967-D20C-440E-8126-8F5DD4C4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98925E-A4C3-40BA-9A75-B193A27F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9DBB-FBB7-4E48-8E49-ACC7DFA65591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7A671-02F1-40CD-B237-585556E0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8B085-B420-487E-9936-803F229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4F462507-0B05-4C70-84B2-5596049F09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3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103FA-8EEF-4F05-B413-65FDB4E5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62A8C-BEB1-49C5-825E-C0AB99C34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722A3A-B392-46CB-A8F8-7ACC2675F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26B4D-9BD0-4CE0-884C-85B27787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3548-775F-4EC9-A0B1-12248E6FF9F7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3ACB10-C8DA-4824-9258-EC01B11E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BF8EF-E3F1-4E89-9B15-C65EB854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4F462507-0B05-4C70-84B2-5596049F09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19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333EB-8D51-48C7-9283-B91E716A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FAA0A-7372-4878-930C-AA5DB59B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567D0-0E36-4333-8755-6763A6B5C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12B81F-3A8F-4FA9-A349-BC760E099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A737BE-04FE-41AD-8853-5E082D077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D02A6-1F38-4348-BCA9-243102CE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4131-FA3C-46C3-9761-EF62F1A0795A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7BA1F-07EB-4F98-88C2-DF17E527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37B95F-E6BF-4C68-9914-C6EB433B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4F462507-0B05-4C70-84B2-5596049F09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15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9459-2BD6-4CA1-A326-D1941AA9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1E9E54-E330-4369-B561-5CB7820C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05CA-39A5-4A32-B141-580D297FF824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D9DFCA-C33C-4112-8560-3D9E8004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4E907-6E16-42E6-9B51-B97F5ECB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4F462507-0B05-4C70-84B2-5596049F09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3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9293E6-A76A-4C10-919A-8EBBB259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ECE7-BAC3-4E4D-AD54-33B4B1EAA901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8C94CC-6044-47D7-9BE2-FCE54A2C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CB197-A78B-48EB-AB8B-361109FE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‹#›</a:t>
            </a:fld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20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710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697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91618-825B-4DD2-B25C-CDF6380B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A5AAB-9976-4EFF-B30E-317533B8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2D278B-2CB5-4A7A-8C3F-ECBF42D4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FC51-4A28-4B0B-8034-8AC5D89E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B6FA-D1F8-428F-962C-2477378F4561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36C31-31E3-4916-8883-120ABA1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8448D-052E-4F7D-8ABB-379FA2B8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4F462507-0B05-4C70-84B2-5596049F09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730BE-A2C3-4403-AD32-EE0574ED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AFB0B-E563-44AB-884E-F93C2C328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063B5A-592D-42A6-80FE-56278D96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7A140-2103-492C-A9E6-6E4B4C29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C8E7-63D7-4AC1-9A27-18AC1D744A20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D789ED-38DF-4025-80BE-1EB38C3F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9687CD-6E39-4BEE-AC80-5FE005DE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4F462507-0B05-4C70-84B2-5596049F09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47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C97E8-EE6B-4430-BA61-A881F32D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268BD-794A-44AD-B17F-0CCCF4ED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BA6B-5D02-4CA1-8E4B-F87C8CC49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99AF7F0A-E464-431C-8394-9401BB252E4F}" type="datetime1">
              <a:rPr lang="ko-KR" altLang="en-US" smtClean="0"/>
              <a:t>2023-05-17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CB934-C17E-4823-AAF4-A7E279FAE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21BA0-C6B4-456E-AD7C-D64840BEB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‹#›</a:t>
            </a:fld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</a:rPr>
              <a:t>/27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43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2331B2-CD38-3BFC-8D85-66B0C4B27E60}"/>
              </a:ext>
            </a:extLst>
          </p:cNvPr>
          <p:cNvSpPr txBox="1"/>
          <p:nvPr/>
        </p:nvSpPr>
        <p:spPr>
          <a:xfrm>
            <a:off x="825908" y="3000698"/>
            <a:ext cx="67686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3600" b="1" i="0" u="none" strike="noStrike" kern="1200" cap="none" spc="-1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VTA </a:t>
            </a:r>
            <a:r>
              <a:rPr kumimoji="0" lang="ko-KR" altLang="en-US" sz="3600" b="1" i="0" u="none" strike="noStrike" kern="1200" cap="none" spc="-1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인증</a:t>
            </a:r>
            <a:endParaRPr kumimoji="0" lang="en-US" altLang="ko-KR" sz="2000" i="0" u="none" strike="noStrike" kern="1200" cap="none" spc="-1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r>
              <a:rPr kumimoji="0" lang="en-US" altLang="ko-KR" sz="2000" i="0" u="none" strike="noStrike" kern="1200" cap="none" spc="-1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kumimoji="0" lang="ko-KR" altLang="en-US" sz="2000" i="0" u="none" strike="noStrike" kern="1200" cap="none" spc="-1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자동차 </a:t>
            </a:r>
            <a:r>
              <a:rPr lang="ko-KR" altLang="en-US" sz="2000" spc="-15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사이버보안 법규</a:t>
            </a:r>
            <a:endParaRPr kumimoji="0" lang="en-US" altLang="ko-KR" sz="2000" i="0" u="none" strike="noStrike" kern="1200" cap="none" spc="-1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D730D-2BF6-4F34-3F91-E8FCA2AA4404}"/>
              </a:ext>
            </a:extLst>
          </p:cNvPr>
          <p:cNvSpPr txBox="1"/>
          <p:nvPr/>
        </p:nvSpPr>
        <p:spPr>
          <a:xfrm>
            <a:off x="825908" y="2416652"/>
            <a:ext cx="7096124" cy="5416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i="0" u="none" strike="noStrike" kern="1200" cap="none" spc="-50" normalizeH="0" baseline="0" noProof="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2023</a:t>
            </a:r>
          </a:p>
          <a:p>
            <a:pPr marL="0" marR="0" lvl="0" indent="0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i="0" u="none" strike="noStrike" kern="1200" cap="none" spc="-50" normalizeH="0" baseline="0" noProof="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한국자동차공학회 전기전자시스템부문 사이버 보안 </a:t>
            </a:r>
            <a:r>
              <a:rPr kumimoji="0" lang="en-US" altLang="ko-KR" sz="1600" i="0" u="none" strike="noStrike" kern="1200" cap="none" spc="-50" normalizeH="0" baseline="0" noProof="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VTA </a:t>
            </a:r>
            <a:r>
              <a:rPr kumimoji="0" lang="ko-KR" altLang="en-US" sz="1600" i="0" u="none" strike="noStrike" kern="1200" cap="none" spc="-50" normalizeH="0" baseline="0" noProof="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세미나</a:t>
            </a:r>
            <a:endParaRPr kumimoji="0" lang="en-US" altLang="ko-KR" sz="160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10F1B-D4C3-25C2-C866-EE90851E662F}"/>
              </a:ext>
            </a:extLst>
          </p:cNvPr>
          <p:cNvSpPr txBox="1"/>
          <p:nvPr/>
        </p:nvSpPr>
        <p:spPr>
          <a:xfrm>
            <a:off x="8718180" y="6286939"/>
            <a:ext cx="29154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숭실대학교 대학원 석사과정 서영재</a:t>
            </a:r>
            <a:endParaRPr kumimoji="0" lang="ko-KR" altLang="en-US" sz="1200" b="1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05CD1-5DBB-8BA1-366D-875ABAF93D63}"/>
              </a:ext>
            </a:extLst>
          </p:cNvPr>
          <p:cNvSpPr txBox="1"/>
          <p:nvPr/>
        </p:nvSpPr>
        <p:spPr>
          <a:xfrm>
            <a:off x="10584181" y="6001067"/>
            <a:ext cx="106542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spc="-5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2023.05.17.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94855-C747-5359-57F8-F4B4CD1AFEE1}"/>
              </a:ext>
            </a:extLst>
          </p:cNvPr>
          <p:cNvSpPr txBox="1"/>
          <p:nvPr/>
        </p:nvSpPr>
        <p:spPr>
          <a:xfrm>
            <a:off x="5665096" y="19568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Network Security and Privacy Laboratory</a:t>
            </a:r>
            <a:endParaRPr kumimoji="0" lang="ko-KR" altLang="en-US" sz="1100" b="1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62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70DDC2E-3F65-73F9-3B8B-4C570B87A2D0}"/>
              </a:ext>
            </a:extLst>
          </p:cNvPr>
          <p:cNvSpPr/>
          <p:nvPr/>
        </p:nvSpPr>
        <p:spPr>
          <a:xfrm>
            <a:off x="634253" y="-172720"/>
            <a:ext cx="482600" cy="1039168"/>
          </a:xfrm>
          <a:custGeom>
            <a:avLst/>
            <a:gdLst>
              <a:gd name="connsiteX0" fmla="*/ 0 w 482600"/>
              <a:gd name="connsiteY0" fmla="*/ 0 h 1039168"/>
              <a:gd name="connsiteX1" fmla="*/ 482600 w 482600"/>
              <a:gd name="connsiteY1" fmla="*/ 0 h 1039168"/>
              <a:gd name="connsiteX2" fmla="*/ 482600 w 482600"/>
              <a:gd name="connsiteY2" fmla="*/ 958733 h 1039168"/>
              <a:gd name="connsiteX3" fmla="*/ 402165 w 482600"/>
              <a:gd name="connsiteY3" fmla="*/ 1039168 h 1039168"/>
              <a:gd name="connsiteX4" fmla="*/ 80435 w 482600"/>
              <a:gd name="connsiteY4" fmla="*/ 1039168 h 1039168"/>
              <a:gd name="connsiteX5" fmla="*/ 0 w 482600"/>
              <a:gd name="connsiteY5" fmla="*/ 958733 h 103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" h="1039168">
                <a:moveTo>
                  <a:pt x="0" y="0"/>
                </a:moveTo>
                <a:lnTo>
                  <a:pt x="482600" y="0"/>
                </a:lnTo>
                <a:lnTo>
                  <a:pt x="482600" y="958733"/>
                </a:lnTo>
                <a:cubicBezTo>
                  <a:pt x="482600" y="1003156"/>
                  <a:pt x="446588" y="1039168"/>
                  <a:pt x="402165" y="1039168"/>
                </a:cubicBezTo>
                <a:lnTo>
                  <a:pt x="80435" y="1039168"/>
                </a:lnTo>
                <a:cubicBezTo>
                  <a:pt x="36012" y="1039168"/>
                  <a:pt x="0" y="1003156"/>
                  <a:pt x="0" y="958733"/>
                </a:cubicBezTo>
                <a:close/>
              </a:path>
            </a:pathLst>
          </a:custGeom>
          <a:solidFill>
            <a:srgbClr val="23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F094F-D369-B88B-B726-ABD5840B6BF4}"/>
              </a:ext>
            </a:extLst>
          </p:cNvPr>
          <p:cNvSpPr txBox="1"/>
          <p:nvPr/>
        </p:nvSpPr>
        <p:spPr>
          <a:xfrm>
            <a:off x="1252241" y="415743"/>
            <a:ext cx="4791376" cy="442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 R-155 VTA </a:t>
            </a: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법규 내용 및 목적</a:t>
            </a:r>
            <a:endParaRPr kumimoji="0" lang="en-US" altLang="ko-KR" sz="4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32449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2F081-1741-1DE4-383C-3059F587DA9C}"/>
              </a:ext>
            </a:extLst>
          </p:cNvPr>
          <p:cNvSpPr txBox="1"/>
          <p:nvPr/>
        </p:nvSpPr>
        <p:spPr>
          <a:xfrm>
            <a:off x="736893" y="415743"/>
            <a:ext cx="314189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02</a:t>
            </a:r>
            <a:endParaRPr kumimoji="0" lang="en-US" altLang="ko-KR" sz="2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08C2A2-95B2-9BF5-56C4-0BE450FDB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02116"/>
              </p:ext>
            </p:extLst>
          </p:nvPr>
        </p:nvGraphicFramePr>
        <p:xfrm>
          <a:off x="634253" y="1299107"/>
          <a:ext cx="10592547" cy="2144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354">
                  <a:extLst>
                    <a:ext uri="{9D8B030D-6E8A-4147-A177-3AD203B41FA5}">
                      <a16:colId xmlns:a16="http://schemas.microsoft.com/office/drawing/2014/main" val="4182369456"/>
                    </a:ext>
                  </a:extLst>
                </a:gridCol>
                <a:gridCol w="9328193">
                  <a:extLst>
                    <a:ext uri="{9D8B030D-6E8A-4147-A177-3AD203B41FA5}">
                      <a16:colId xmlns:a16="http://schemas.microsoft.com/office/drawing/2014/main" val="257341489"/>
                    </a:ext>
                  </a:extLst>
                </a:gridCol>
              </a:tblGrid>
              <a:tr h="78421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7.3.7.</a:t>
                      </a:r>
                      <a:endParaRPr lang="ko-KR" altLang="en-US" sz="1050" b="1" kern="100" dirty="0">
                        <a:solidFill>
                          <a:schemeClr val="lt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법규내용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차량의 사이버보안 공격을 탐지 및 방지하기 위한 기술 적용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보안 위협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취약점 및 공격을 탐지하기 위한 모니터링 기능 지원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사이버보안 공격을 분석할 수 있는 데이터 포렌식 기능 제공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57360"/>
                  </a:ext>
                </a:extLst>
              </a:tr>
              <a:tr h="6033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 목적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사이버보안 공격을 감지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방지해야 하고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시도되거나 성공한 공격의 분석이 가능해야 함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및 주변환경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(back-end)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 대한 대책 모두 포함 필요함 </a:t>
                      </a:r>
                      <a:endParaRPr lang="en-US" altLang="ko-KR" sz="105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04851"/>
                  </a:ext>
                </a:extLst>
              </a:tr>
              <a:tr h="75703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제출 자료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사이버보안 공격감지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방지 기술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(7.3.4-5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 참고가능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데이터포렌식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분석이 가능한 로그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진단 에러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및 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back-end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정보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6622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B360A4-0E6F-3BE7-D163-6061D9A4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55288"/>
              </p:ext>
            </p:extLst>
          </p:nvPr>
        </p:nvGraphicFramePr>
        <p:xfrm>
          <a:off x="634253" y="3935337"/>
          <a:ext cx="10592547" cy="1623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354">
                  <a:extLst>
                    <a:ext uri="{9D8B030D-6E8A-4147-A177-3AD203B41FA5}">
                      <a16:colId xmlns:a16="http://schemas.microsoft.com/office/drawing/2014/main" val="4182369456"/>
                    </a:ext>
                  </a:extLst>
                </a:gridCol>
                <a:gridCol w="9328193">
                  <a:extLst>
                    <a:ext uri="{9D8B030D-6E8A-4147-A177-3AD203B41FA5}">
                      <a16:colId xmlns:a16="http://schemas.microsoft.com/office/drawing/2014/main" val="257341489"/>
                    </a:ext>
                  </a:extLst>
                </a:gridCol>
              </a:tblGrid>
              <a:tr h="50405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7.3.8.</a:t>
                      </a:r>
                      <a:endParaRPr lang="ko-KR" altLang="en-US" sz="1050" b="1" kern="100" dirty="0">
                        <a:solidFill>
                          <a:schemeClr val="lt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법규내용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표준에 정의된 암호 모듈을 사용해야 하며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표준에 부합하지 않는 모듈은 타당성을 증명을 해야 함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57360"/>
                  </a:ext>
                </a:extLst>
              </a:tr>
              <a:tr h="4965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 목적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안전한 암호 알고리즘을 사용해야 함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04851"/>
                  </a:ext>
                </a:extLst>
              </a:tr>
              <a:tr h="62300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제출 자료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적용된 암호 알고리즘 리스트 및 사용된 보안 알고리즘의 보안 안전성 증명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 준수 여부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105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66226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DC1D3BD-5226-D61B-1DC3-38BDDC88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10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39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37B7B0A-4836-47B6-98F5-039BD1B10507}"/>
              </a:ext>
            </a:extLst>
          </p:cNvPr>
          <p:cNvSpPr/>
          <p:nvPr/>
        </p:nvSpPr>
        <p:spPr>
          <a:xfrm>
            <a:off x="634253" y="0"/>
            <a:ext cx="482600" cy="1039168"/>
          </a:xfrm>
          <a:custGeom>
            <a:avLst/>
            <a:gdLst>
              <a:gd name="connsiteX0" fmla="*/ 0 w 482600"/>
              <a:gd name="connsiteY0" fmla="*/ 0 h 1039168"/>
              <a:gd name="connsiteX1" fmla="*/ 482600 w 482600"/>
              <a:gd name="connsiteY1" fmla="*/ 0 h 1039168"/>
              <a:gd name="connsiteX2" fmla="*/ 482600 w 482600"/>
              <a:gd name="connsiteY2" fmla="*/ 958733 h 1039168"/>
              <a:gd name="connsiteX3" fmla="*/ 402165 w 482600"/>
              <a:gd name="connsiteY3" fmla="*/ 1039168 h 1039168"/>
              <a:gd name="connsiteX4" fmla="*/ 80435 w 482600"/>
              <a:gd name="connsiteY4" fmla="*/ 1039168 h 1039168"/>
              <a:gd name="connsiteX5" fmla="*/ 0 w 482600"/>
              <a:gd name="connsiteY5" fmla="*/ 958733 h 103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" h="1039168">
                <a:moveTo>
                  <a:pt x="0" y="0"/>
                </a:moveTo>
                <a:lnTo>
                  <a:pt x="482600" y="0"/>
                </a:lnTo>
                <a:lnTo>
                  <a:pt x="482600" y="958733"/>
                </a:lnTo>
                <a:cubicBezTo>
                  <a:pt x="482600" y="1003156"/>
                  <a:pt x="446588" y="1039168"/>
                  <a:pt x="402165" y="1039168"/>
                </a:cubicBezTo>
                <a:lnTo>
                  <a:pt x="80435" y="1039168"/>
                </a:lnTo>
                <a:cubicBezTo>
                  <a:pt x="36012" y="1039168"/>
                  <a:pt x="0" y="1003156"/>
                  <a:pt x="0" y="958733"/>
                </a:cubicBezTo>
                <a:close/>
              </a:path>
            </a:pathLst>
          </a:custGeom>
          <a:solidFill>
            <a:srgbClr val="23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4F39F-24DA-44BB-BB3B-6D45A55C59B2}"/>
              </a:ext>
            </a:extLst>
          </p:cNvPr>
          <p:cNvSpPr txBox="1"/>
          <p:nvPr/>
        </p:nvSpPr>
        <p:spPr>
          <a:xfrm>
            <a:off x="1252241" y="588463"/>
            <a:ext cx="4110100" cy="433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altLang="ko-KR" dirty="0"/>
              <a:t>UN </a:t>
            </a:r>
            <a:r>
              <a:rPr lang="en-US" altLang="ko-KR"/>
              <a:t>R-155 </a:t>
            </a:r>
            <a:r>
              <a:rPr lang="ko-KR" altLang="en-US"/>
              <a:t>법규</a:t>
            </a:r>
            <a:r>
              <a:rPr lang="en-US" altLang="ko-KR" dirty="0"/>
              <a:t> </a:t>
            </a:r>
            <a:r>
              <a:rPr lang="ko-KR" altLang="en-US"/>
              <a:t>기타 조항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83C10-8290-E1D6-A061-B79E4F580CB2}"/>
              </a:ext>
            </a:extLst>
          </p:cNvPr>
          <p:cNvSpPr txBox="1"/>
          <p:nvPr/>
        </p:nvSpPr>
        <p:spPr>
          <a:xfrm>
            <a:off x="715252" y="598119"/>
            <a:ext cx="320601" cy="314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altLang="ko-KR" dirty="0"/>
              <a:t>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D9923E-4BBA-7D76-0D03-E558BAB35357}"/>
              </a:ext>
            </a:extLst>
          </p:cNvPr>
          <p:cNvSpPr txBox="1"/>
          <p:nvPr/>
        </p:nvSpPr>
        <p:spPr>
          <a:xfrm>
            <a:off x="1252241" y="1307130"/>
            <a:ext cx="10425408" cy="25483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R="0" lvl="0" indent="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50" normalizeH="0" baseline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232449"/>
                </a:solidFill>
                <a:highlight>
                  <a:srgbClr val="FFFF00"/>
                </a:highlight>
              </a:rPr>
              <a:t>연 </a:t>
            </a:r>
            <a:r>
              <a:rPr lang="en-US" altLang="ko-KR" sz="1400" b="1" dirty="0">
                <a:solidFill>
                  <a:srgbClr val="232449"/>
                </a:solidFill>
                <a:highlight>
                  <a:srgbClr val="FFFF00"/>
                </a:highlight>
              </a:rPr>
              <a:t>1</a:t>
            </a:r>
            <a:r>
              <a:rPr lang="ko-KR" altLang="en-US" sz="1400" b="1" dirty="0">
                <a:solidFill>
                  <a:srgbClr val="232449"/>
                </a:solidFill>
                <a:highlight>
                  <a:srgbClr val="FFFF00"/>
                </a:highlight>
              </a:rPr>
              <a:t>회 이상 </a:t>
            </a:r>
            <a:r>
              <a:rPr lang="ko-KR" altLang="en-US" sz="1400" b="1" dirty="0">
                <a:solidFill>
                  <a:srgbClr val="232449"/>
                </a:solidFill>
              </a:rPr>
              <a:t>사이버보안 공격을 포함한 </a:t>
            </a:r>
            <a:r>
              <a:rPr lang="ko-KR" altLang="en-US" sz="1400" b="1" dirty="0">
                <a:solidFill>
                  <a:srgbClr val="232449"/>
                </a:solidFill>
                <a:highlight>
                  <a:srgbClr val="FFFF00"/>
                </a:highlight>
              </a:rPr>
              <a:t>모니터링 결과를 인증기관에 제출 필요</a:t>
            </a:r>
            <a:r>
              <a:rPr lang="en-US" altLang="ko-KR" sz="1400" b="1" dirty="0">
                <a:solidFill>
                  <a:srgbClr val="232449"/>
                </a:solidFill>
              </a:rPr>
              <a:t>(</a:t>
            </a:r>
            <a:r>
              <a:rPr lang="ko-KR" altLang="en-US" sz="1400" b="1" dirty="0">
                <a:solidFill>
                  <a:srgbClr val="232449"/>
                </a:solidFill>
              </a:rPr>
              <a:t>법규 </a:t>
            </a:r>
            <a:r>
              <a:rPr lang="en-US" altLang="ko-KR" sz="1400" b="1" dirty="0">
                <a:solidFill>
                  <a:srgbClr val="232449"/>
                </a:solidFill>
              </a:rPr>
              <a:t>7.4</a:t>
            </a:r>
            <a:r>
              <a:rPr lang="ko-KR" altLang="en-US" sz="1400" b="1" dirty="0">
                <a:solidFill>
                  <a:srgbClr val="232449"/>
                </a:solidFill>
              </a:rPr>
              <a:t>조항</a:t>
            </a:r>
            <a:r>
              <a:rPr lang="en-US" altLang="ko-KR" sz="1400" b="1" dirty="0">
                <a:solidFill>
                  <a:srgbClr val="232449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제조사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정의된 모니터링 프로세스가 운영되고 있고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적용된 완화 대책이 지속적으로 효과적임을 확인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사이버 보안 사고 발생 시 추가적인 모니터링 결과를 제출할 수 있음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232449"/>
                </a:solidFill>
              </a:rPr>
              <a:t>기 인증 받은 차량의 경우도 </a:t>
            </a:r>
            <a:r>
              <a:rPr lang="ko-KR" altLang="en-US" sz="1400" b="1" dirty="0">
                <a:solidFill>
                  <a:srgbClr val="232449"/>
                </a:solidFill>
                <a:highlight>
                  <a:srgbClr val="FFFF00"/>
                </a:highlight>
              </a:rPr>
              <a:t>사이버보안 관점의 변경이 발생하면 재인증</a:t>
            </a:r>
            <a:r>
              <a:rPr lang="ko-KR" altLang="en-US" sz="1400" b="1" dirty="0">
                <a:solidFill>
                  <a:srgbClr val="232449"/>
                </a:solidFill>
              </a:rPr>
              <a:t>을 받아야 함</a:t>
            </a:r>
            <a:r>
              <a:rPr lang="en-US" altLang="ko-KR" sz="1400" b="1" dirty="0">
                <a:solidFill>
                  <a:srgbClr val="232449"/>
                </a:solidFill>
              </a:rPr>
              <a:t>(</a:t>
            </a:r>
            <a:r>
              <a:rPr lang="ko-KR" altLang="en-US" sz="1400" b="1" dirty="0">
                <a:solidFill>
                  <a:srgbClr val="232449"/>
                </a:solidFill>
              </a:rPr>
              <a:t>법규 </a:t>
            </a:r>
            <a:r>
              <a:rPr lang="en-US" altLang="ko-KR" sz="1400" b="1" dirty="0">
                <a:solidFill>
                  <a:srgbClr val="232449"/>
                </a:solidFill>
              </a:rPr>
              <a:t>8</a:t>
            </a:r>
            <a:r>
              <a:rPr lang="ko-KR" altLang="en-US" sz="1400" b="1" dirty="0">
                <a:solidFill>
                  <a:srgbClr val="232449"/>
                </a:solidFill>
              </a:rPr>
              <a:t>조항</a:t>
            </a:r>
            <a:r>
              <a:rPr lang="en-US" altLang="ko-KR" sz="1400" b="1" dirty="0">
                <a:solidFill>
                  <a:srgbClr val="232449"/>
                </a:solidFill>
              </a:rPr>
              <a:t>)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E/E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아키텍처 및 외부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I/F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변경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(New Type)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사이버보안 관련 일부 변경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확장 인증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사이버보안 변화 없음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추가 인증 불필요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86" name="슬라이드 번호 개체 틀 85">
            <a:extLst>
              <a:ext uri="{FF2B5EF4-FFF2-40B4-BE49-F238E27FC236}">
                <a16:creationId xmlns:a16="http://schemas.microsoft.com/office/drawing/2014/main" id="{D33479E3-630E-2C1D-56DC-A37E6E23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11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3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37B7B0A-4836-47B6-98F5-039BD1B10507}"/>
              </a:ext>
            </a:extLst>
          </p:cNvPr>
          <p:cNvSpPr/>
          <p:nvPr/>
        </p:nvSpPr>
        <p:spPr>
          <a:xfrm>
            <a:off x="634253" y="0"/>
            <a:ext cx="482600" cy="1039168"/>
          </a:xfrm>
          <a:custGeom>
            <a:avLst/>
            <a:gdLst>
              <a:gd name="connsiteX0" fmla="*/ 0 w 482600"/>
              <a:gd name="connsiteY0" fmla="*/ 0 h 1039168"/>
              <a:gd name="connsiteX1" fmla="*/ 482600 w 482600"/>
              <a:gd name="connsiteY1" fmla="*/ 0 h 1039168"/>
              <a:gd name="connsiteX2" fmla="*/ 482600 w 482600"/>
              <a:gd name="connsiteY2" fmla="*/ 958733 h 1039168"/>
              <a:gd name="connsiteX3" fmla="*/ 402165 w 482600"/>
              <a:gd name="connsiteY3" fmla="*/ 1039168 h 1039168"/>
              <a:gd name="connsiteX4" fmla="*/ 80435 w 482600"/>
              <a:gd name="connsiteY4" fmla="*/ 1039168 h 1039168"/>
              <a:gd name="connsiteX5" fmla="*/ 0 w 482600"/>
              <a:gd name="connsiteY5" fmla="*/ 958733 h 103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" h="1039168">
                <a:moveTo>
                  <a:pt x="0" y="0"/>
                </a:moveTo>
                <a:lnTo>
                  <a:pt x="482600" y="0"/>
                </a:lnTo>
                <a:lnTo>
                  <a:pt x="482600" y="958733"/>
                </a:lnTo>
                <a:cubicBezTo>
                  <a:pt x="482600" y="1003156"/>
                  <a:pt x="446588" y="1039168"/>
                  <a:pt x="402165" y="1039168"/>
                </a:cubicBezTo>
                <a:lnTo>
                  <a:pt x="80435" y="1039168"/>
                </a:lnTo>
                <a:cubicBezTo>
                  <a:pt x="36012" y="1039168"/>
                  <a:pt x="0" y="1003156"/>
                  <a:pt x="0" y="958733"/>
                </a:cubicBezTo>
                <a:close/>
              </a:path>
            </a:pathLst>
          </a:custGeom>
          <a:solidFill>
            <a:srgbClr val="23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4F39F-24DA-44BB-BB3B-6D45A55C59B2}"/>
              </a:ext>
            </a:extLst>
          </p:cNvPr>
          <p:cNvSpPr txBox="1"/>
          <p:nvPr/>
        </p:nvSpPr>
        <p:spPr>
          <a:xfrm>
            <a:off x="1252241" y="588463"/>
            <a:ext cx="2356414" cy="4337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결론 </a:t>
            </a:r>
            <a:r>
              <a:rPr lang="ko-KR" altLang="en-US"/>
              <a:t>및 시사점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83C10-8290-E1D6-A061-B79E4F580CB2}"/>
              </a:ext>
            </a:extLst>
          </p:cNvPr>
          <p:cNvSpPr txBox="1"/>
          <p:nvPr/>
        </p:nvSpPr>
        <p:spPr>
          <a:xfrm>
            <a:off x="714532" y="598119"/>
            <a:ext cx="325410" cy="3148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altLang="ko-KR"/>
              <a:t>04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F464C-7E9D-E97F-A84F-0C00C3EA3CFA}"/>
              </a:ext>
            </a:extLst>
          </p:cNvPr>
          <p:cNvSpPr txBox="1"/>
          <p:nvPr/>
        </p:nvSpPr>
        <p:spPr>
          <a:xfrm>
            <a:off x="1252241" y="1307130"/>
            <a:ext cx="10425408" cy="310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R="0" lvl="0" indent="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50" normalizeH="0" baseline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32449"/>
                </a:solidFill>
              </a:rPr>
              <a:t>VTA </a:t>
            </a:r>
            <a:r>
              <a:rPr lang="ko-KR" altLang="en-US" sz="1400" b="1" dirty="0">
                <a:solidFill>
                  <a:srgbClr val="232449"/>
                </a:solidFill>
              </a:rPr>
              <a:t>인증의 핵심은 제조사 </a:t>
            </a:r>
            <a:r>
              <a:rPr lang="en-US" altLang="ko-KR" sz="1400" b="1" dirty="0">
                <a:solidFill>
                  <a:srgbClr val="232449"/>
                </a:solidFill>
              </a:rPr>
              <a:t>CSMS</a:t>
            </a:r>
            <a:r>
              <a:rPr lang="ko-KR" altLang="en-US" sz="1400" b="1" dirty="0">
                <a:solidFill>
                  <a:srgbClr val="232449"/>
                </a:solidFill>
              </a:rPr>
              <a:t>에</a:t>
            </a:r>
            <a:r>
              <a:rPr lang="en-US" altLang="ko-KR" sz="1400" b="1" dirty="0">
                <a:solidFill>
                  <a:srgbClr val="232449"/>
                </a:solidFill>
              </a:rPr>
              <a:t> </a:t>
            </a:r>
            <a:r>
              <a:rPr lang="ko-KR" altLang="en-US" sz="1400" b="1" dirty="0">
                <a:solidFill>
                  <a:srgbClr val="232449"/>
                </a:solidFill>
              </a:rPr>
              <a:t>따라 차량이 개발되었는지 확인하는 것 </a:t>
            </a:r>
            <a:endParaRPr lang="en-US" altLang="ko-KR" sz="1400" b="1" dirty="0">
              <a:solidFill>
                <a:srgbClr val="232449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사이버보안 위협 분석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(TARA),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보안 기술 개발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단품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200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실차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평가 및 </a:t>
            </a:r>
            <a:r>
              <a:rPr lang="ko-KR" altLang="en-US" sz="1200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모의해킹에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대한 각 단계별 모든 결과물 제출 </a:t>
            </a:r>
            <a:b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문서에는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revision history,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담당자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결재자 정보가 포함되어야 함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협력사와의 사이버보안 관련 계약 문서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애프터마켓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제품 및 서비스 관련 보안 대책 방안 제출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사이버보안 위협 및 공격에 대해 모니터링 수행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새로운 보안 위협에 적합한 보안 기술 적용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b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232449"/>
                </a:solidFill>
              </a:rPr>
              <a:t>각 단계별 </a:t>
            </a:r>
            <a:r>
              <a:rPr lang="en-US" altLang="ko-KR" sz="1400" b="1" dirty="0">
                <a:solidFill>
                  <a:srgbClr val="232449"/>
                </a:solidFill>
              </a:rPr>
              <a:t>(TARA, </a:t>
            </a:r>
            <a:r>
              <a:rPr lang="ko-KR" altLang="en-US" sz="1400" b="1" dirty="0">
                <a:solidFill>
                  <a:srgbClr val="232449"/>
                </a:solidFill>
              </a:rPr>
              <a:t>보안 기술 개발</a:t>
            </a:r>
            <a:r>
              <a:rPr lang="en-US" altLang="ko-KR" sz="1400" b="1" dirty="0">
                <a:solidFill>
                  <a:srgbClr val="232449"/>
                </a:solidFill>
              </a:rPr>
              <a:t>, </a:t>
            </a:r>
            <a:r>
              <a:rPr lang="ko-KR" altLang="en-US" sz="1400" b="1" dirty="0">
                <a:solidFill>
                  <a:srgbClr val="232449"/>
                </a:solidFill>
              </a:rPr>
              <a:t>보안 평가</a:t>
            </a:r>
            <a:r>
              <a:rPr lang="en-US" altLang="ko-KR" sz="1400" b="1" dirty="0">
                <a:solidFill>
                  <a:srgbClr val="232449"/>
                </a:solidFill>
              </a:rPr>
              <a:t>, </a:t>
            </a:r>
            <a:r>
              <a:rPr lang="ko-KR" altLang="en-US" sz="1400" b="1" dirty="0" err="1">
                <a:solidFill>
                  <a:srgbClr val="232449"/>
                </a:solidFill>
              </a:rPr>
              <a:t>모의해킹</a:t>
            </a:r>
            <a:r>
              <a:rPr lang="ko-KR" altLang="en-US" sz="1400" b="1" dirty="0">
                <a:solidFill>
                  <a:srgbClr val="232449"/>
                </a:solidFill>
              </a:rPr>
              <a:t> 등</a:t>
            </a:r>
            <a:r>
              <a:rPr lang="en-US" altLang="ko-KR" sz="1400" b="1" dirty="0">
                <a:solidFill>
                  <a:srgbClr val="232449"/>
                </a:solidFill>
              </a:rPr>
              <a:t>) </a:t>
            </a:r>
            <a:r>
              <a:rPr lang="ko-KR" altLang="en-US" sz="1400" b="1" dirty="0">
                <a:solidFill>
                  <a:srgbClr val="232449"/>
                </a:solidFill>
              </a:rPr>
              <a:t>사이버보안 이슈에 대한 처리 결과 명문화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제조사 내 또는 제조사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협력사 간 사이버보안 이슈 관련 협의 결과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회의록 등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제출 필요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TARA,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단품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200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실차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보안 평가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모의해킹을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통해 발견된 사이버보안 위협에 대한 위험 수용 사항은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따른 의사결정자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임원급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통해 의사결정 되었음을 입증하는 자료 제출 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   (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위험 내용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</a:t>
            </a:r>
            <a:r>
              <a:rPr lang="ko-KR" altLang="en-US" sz="1200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영향성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수용 사유 등 포함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68E8AC6E-CE33-6C06-F546-C836F7CF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12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09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F094F-D369-B88B-B726-ABD5840B6BF4}"/>
              </a:ext>
            </a:extLst>
          </p:cNvPr>
          <p:cNvSpPr txBox="1"/>
          <p:nvPr/>
        </p:nvSpPr>
        <p:spPr>
          <a:xfrm>
            <a:off x="321617" y="424859"/>
            <a:ext cx="8600111" cy="442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 R-155 VTA </a:t>
            </a: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법규에 기반한 차량 사이버보안 개발 프로세스</a:t>
            </a:r>
            <a:endParaRPr kumimoji="0" lang="en-US" altLang="ko-KR" sz="4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32449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219927-67E8-0E3B-EDBA-F8ECD3E6AE0C}"/>
              </a:ext>
            </a:extLst>
          </p:cNvPr>
          <p:cNvGrpSpPr/>
          <p:nvPr/>
        </p:nvGrpSpPr>
        <p:grpSpPr>
          <a:xfrm>
            <a:off x="276709" y="1919766"/>
            <a:ext cx="11638581" cy="2458237"/>
            <a:chOff x="276709" y="1919766"/>
            <a:chExt cx="11638581" cy="2458237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25B418D-3BC3-7950-CDA5-CE75072BDF6F}"/>
                </a:ext>
              </a:extLst>
            </p:cNvPr>
            <p:cNvGrpSpPr/>
            <p:nvPr/>
          </p:nvGrpSpPr>
          <p:grpSpPr>
            <a:xfrm>
              <a:off x="276709" y="2479997"/>
              <a:ext cx="11638581" cy="1898006"/>
              <a:chOff x="390984" y="2892024"/>
              <a:chExt cx="11638581" cy="1898006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C64843CF-C53E-37B6-0B08-8A2DF306B8B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1690063" y="3160512"/>
                <a:ext cx="8611069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4420DDD2-664B-CE70-D49C-F06C5CC4C3D3}"/>
                  </a:ext>
                </a:extLst>
              </p:cNvPr>
              <p:cNvSpPr/>
              <p:nvPr/>
            </p:nvSpPr>
            <p:spPr>
              <a:xfrm>
                <a:off x="390985" y="2892024"/>
                <a:ext cx="1906526" cy="536976"/>
              </a:xfrm>
              <a:prstGeom prst="roundRect">
                <a:avLst/>
              </a:prstGeom>
              <a:solidFill>
                <a:srgbClr val="232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>
                    <a:latin typeface="Pretendard" panose="02000503000000020004" pitchFamily="2" charset="-127"/>
                    <a:ea typeface="Pretendard" panose="02000503000000020004" pitchFamily="2" charset="-127"/>
                  </a:rPr>
                  <a:t>차량 보안 계획 수립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EC7346E-A503-D3F5-02A6-36B4EB16FF53}"/>
                  </a:ext>
                </a:extLst>
              </p:cNvPr>
              <p:cNvSpPr/>
              <p:nvPr/>
            </p:nvSpPr>
            <p:spPr>
              <a:xfrm>
                <a:off x="2394260" y="2892024"/>
                <a:ext cx="1906526" cy="536976"/>
              </a:xfrm>
              <a:prstGeom prst="roundRect">
                <a:avLst/>
              </a:prstGeom>
              <a:solidFill>
                <a:srgbClr val="232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dirty="0">
                    <a:latin typeface="Pretendard" panose="02000503000000020004" pitchFamily="2" charset="-127"/>
                    <a:ea typeface="Pretendard" panose="02000503000000020004" pitchFamily="2" charset="-127"/>
                  </a:rPr>
                  <a:t>사이버보안 위협 분석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2AEA23C-D1B0-19DA-88FD-E2F7B63D7D5B}"/>
                  </a:ext>
                </a:extLst>
              </p:cNvPr>
              <p:cNvSpPr/>
              <p:nvPr/>
            </p:nvSpPr>
            <p:spPr>
              <a:xfrm>
                <a:off x="4432629" y="2892024"/>
                <a:ext cx="1906526" cy="536976"/>
              </a:xfrm>
              <a:prstGeom prst="roundRect">
                <a:avLst/>
              </a:prstGeom>
              <a:solidFill>
                <a:srgbClr val="232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dirty="0">
                    <a:latin typeface="Pretendard" panose="02000503000000020004" pitchFamily="2" charset="-127"/>
                    <a:ea typeface="Pretendard" panose="02000503000000020004" pitchFamily="2" charset="-127"/>
                  </a:rPr>
                  <a:t>보안 기술 개발</a:t>
                </a: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B485A255-2427-ECF2-C62A-0DC478A82799}"/>
                  </a:ext>
                </a:extLst>
              </p:cNvPr>
              <p:cNvSpPr/>
              <p:nvPr/>
            </p:nvSpPr>
            <p:spPr>
              <a:xfrm>
                <a:off x="6470998" y="2892024"/>
                <a:ext cx="1906526" cy="536976"/>
              </a:xfrm>
              <a:prstGeom prst="roundRect">
                <a:avLst/>
              </a:prstGeom>
              <a:solidFill>
                <a:srgbClr val="232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dirty="0">
                    <a:latin typeface="Pretendard" panose="02000503000000020004" pitchFamily="2" charset="-127"/>
                    <a:ea typeface="Pretendard" panose="02000503000000020004" pitchFamily="2" charset="-127"/>
                  </a:rPr>
                  <a:t>단품</a:t>
                </a:r>
                <a:r>
                  <a:rPr lang="en-US" altLang="ko-KR" sz="1400" dirty="0">
                    <a:latin typeface="Pretendard" panose="02000503000000020004" pitchFamily="2" charset="-127"/>
                    <a:ea typeface="Pretendard" panose="02000503000000020004" pitchFamily="2" charset="-127"/>
                  </a:rPr>
                  <a:t>/</a:t>
                </a:r>
                <a:r>
                  <a:rPr lang="ko-KR" altLang="en-US" sz="1400" dirty="0">
                    <a:latin typeface="Pretendard" panose="02000503000000020004" pitchFamily="2" charset="-127"/>
                    <a:ea typeface="Pretendard" panose="02000503000000020004" pitchFamily="2" charset="-127"/>
                  </a:rPr>
                  <a:t>설치 평가</a:t>
                </a: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D7D28BA4-34B8-5484-9956-EE206CABB308}"/>
                  </a:ext>
                </a:extLst>
              </p:cNvPr>
              <p:cNvSpPr/>
              <p:nvPr/>
            </p:nvSpPr>
            <p:spPr>
              <a:xfrm>
                <a:off x="8474274" y="2892024"/>
                <a:ext cx="734153" cy="5369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</a:rPr>
                  <a:t>VTA</a:t>
                </a:r>
              </a:p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</a:rPr>
                  <a:t>인증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229A00A-4D60-FA37-56D0-990FEAAC47A0}"/>
                  </a:ext>
                </a:extLst>
              </p:cNvPr>
              <p:cNvSpPr/>
              <p:nvPr/>
            </p:nvSpPr>
            <p:spPr>
              <a:xfrm>
                <a:off x="9305178" y="2892024"/>
                <a:ext cx="734153" cy="536976"/>
              </a:xfrm>
              <a:prstGeom prst="roundRect">
                <a:avLst/>
              </a:prstGeom>
              <a:solidFill>
                <a:srgbClr val="232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altLang="ko-KR" sz="1400" dirty="0">
                    <a:latin typeface="Pretendard" panose="02000503000000020004" pitchFamily="2" charset="-127"/>
                    <a:ea typeface="Pretendard" panose="02000503000000020004" pitchFamily="2" charset="-127"/>
                  </a:rPr>
                  <a:t>SOP</a:t>
                </a:r>
                <a:endParaRPr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162284B-A57A-785D-A2FA-4C3ED457838E}"/>
                  </a:ext>
                </a:extLst>
              </p:cNvPr>
              <p:cNvSpPr/>
              <p:nvPr/>
            </p:nvSpPr>
            <p:spPr>
              <a:xfrm>
                <a:off x="10301132" y="2892024"/>
                <a:ext cx="1579761" cy="536976"/>
              </a:xfrm>
              <a:prstGeom prst="roundRect">
                <a:avLst/>
              </a:prstGeom>
              <a:solidFill>
                <a:srgbClr val="2324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dirty="0">
                    <a:latin typeface="Pretendard" panose="02000503000000020004" pitchFamily="2" charset="-127"/>
                    <a:ea typeface="Pretendard" panose="02000503000000020004" pitchFamily="2" charset="-127"/>
                  </a:rPr>
                  <a:t>보안사고</a:t>
                </a:r>
                <a:endParaRPr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</a:endParaRPr>
              </a:p>
              <a:p>
                <a:pPr algn="ctr"/>
                <a:r>
                  <a:rPr lang="ko-KR" altLang="en-US" sz="1400" dirty="0">
                    <a:latin typeface="Pretendard" panose="02000503000000020004" pitchFamily="2" charset="-127"/>
                    <a:ea typeface="Pretendard" panose="02000503000000020004" pitchFamily="2" charset="-127"/>
                  </a:rPr>
                  <a:t>모니터링 및 대응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D921B1-8838-E637-DB60-23A27995005D}"/>
                  </a:ext>
                </a:extLst>
              </p:cNvPr>
              <p:cNvSpPr txBox="1"/>
              <p:nvPr/>
            </p:nvSpPr>
            <p:spPr>
              <a:xfrm>
                <a:off x="390984" y="3587778"/>
                <a:ext cx="1772045" cy="592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 marL="285750" marR="0" lvl="0" indent="-285750" fontAlgn="auto" latin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kumimoji="0" sz="1400" b="1" i="0" u="none" strike="noStrike" cap="none" spc="-50" normalizeH="0" baseline="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1pPr>
                <a:lvl2pPr marL="628650" lvl="1" indent="-171450">
                  <a:buFont typeface="Arial" panose="020B0604020202020204" pitchFamily="34" charset="0"/>
                  <a:buChar char="•"/>
                  <a:defRPr sz="1200" spc="-5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2pPr>
              </a:lstStyle>
              <a:p>
                <a:r>
                  <a:rPr lang="ko-KR" altLang="en-US" sz="1100" b="0" dirty="0"/>
                  <a:t>차량 </a:t>
                </a:r>
                <a:r>
                  <a:rPr lang="en-US" altLang="ko-KR" sz="1100" b="0" dirty="0"/>
                  <a:t>E/E </a:t>
                </a:r>
                <a:r>
                  <a:rPr lang="ko-KR" altLang="en-US" sz="1100" b="0" dirty="0"/>
                  <a:t>아키텍처 보안 검토</a:t>
                </a:r>
                <a:endParaRPr lang="en-US" altLang="ko-KR" sz="1100" b="0" dirty="0"/>
              </a:p>
              <a:p>
                <a:r>
                  <a:rPr lang="en-US" altLang="ko-KR" sz="1100" b="0" dirty="0"/>
                  <a:t>Critical Element </a:t>
                </a:r>
                <a:r>
                  <a:rPr lang="ko-KR" altLang="en-US" sz="1100" b="0" dirty="0"/>
                  <a:t>식별</a:t>
                </a:r>
                <a:endParaRPr lang="en-US" altLang="ko-KR" sz="1100" b="0" dirty="0"/>
              </a:p>
              <a:p>
                <a:r>
                  <a:rPr lang="ko-KR" altLang="en-US" sz="1100" b="0" dirty="0"/>
                  <a:t>차량 보안 개발 계획 수립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82EF96-A867-6DCF-DDBC-1EEA7B046BFE}"/>
                  </a:ext>
                </a:extLst>
              </p:cNvPr>
              <p:cNvSpPr txBox="1"/>
              <p:nvPr/>
            </p:nvSpPr>
            <p:spPr>
              <a:xfrm>
                <a:off x="2399884" y="3587778"/>
                <a:ext cx="2057970" cy="1202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 marL="285750" marR="0" lvl="0" indent="-285750" fontAlgn="auto" latin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kumimoji="0" sz="1400" b="1" i="0" u="none" strike="noStrike" cap="none" spc="-50" normalizeH="0" baseline="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1pPr>
                <a:lvl2pPr marL="628650" lvl="1" indent="-171450">
                  <a:buFont typeface="Arial" panose="020B0604020202020204" pitchFamily="34" charset="0"/>
                  <a:buChar char="•"/>
                  <a:defRPr sz="1200" spc="-5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2pPr>
              </a:lstStyle>
              <a:p>
                <a:r>
                  <a:rPr lang="ko-KR" altLang="en-US" sz="1100" b="0" dirty="0"/>
                  <a:t>제어기 별 기능 </a:t>
                </a:r>
                <a:r>
                  <a:rPr lang="en-US" altLang="ko-KR" sz="1100" b="0" dirty="0"/>
                  <a:t>/ </a:t>
                </a:r>
                <a:r>
                  <a:rPr lang="ko-KR" altLang="en-US" sz="1100" b="0" dirty="0"/>
                  <a:t>자산 식별</a:t>
                </a:r>
                <a:endParaRPr lang="en-US" altLang="ko-KR" sz="1100" b="0" dirty="0"/>
              </a:p>
              <a:p>
                <a:r>
                  <a:rPr lang="ko-KR" altLang="en-US" sz="1100" b="0" dirty="0"/>
                  <a:t>공격 경로 분석</a:t>
                </a:r>
                <a:endParaRPr lang="en-US" altLang="ko-KR" sz="1100" b="0" dirty="0"/>
              </a:p>
              <a:p>
                <a:r>
                  <a:rPr lang="ko-KR" altLang="en-US" sz="1100" b="0" dirty="0"/>
                  <a:t>공격 가능성 </a:t>
                </a:r>
                <a:r>
                  <a:rPr lang="en-US" altLang="ko-KR" sz="1100" b="0" dirty="0"/>
                  <a:t>/</a:t>
                </a:r>
                <a:r>
                  <a:rPr lang="ko-KR" altLang="en-US" sz="1100" b="0" dirty="0"/>
                  <a:t> 피해 시나리오 검토</a:t>
                </a:r>
                <a:endParaRPr lang="en-US" altLang="ko-KR" sz="1100" b="0" dirty="0"/>
              </a:p>
              <a:p>
                <a:r>
                  <a:rPr lang="ko-KR" altLang="en-US" sz="1100" b="0" dirty="0"/>
                  <a:t>보안 위험 평가</a:t>
                </a:r>
                <a:endParaRPr lang="en-US" altLang="ko-KR" sz="1100" b="0" dirty="0"/>
              </a:p>
              <a:p>
                <a:r>
                  <a:rPr lang="ko-KR" altLang="en-US" sz="1100" b="0" dirty="0"/>
                  <a:t>보안 목표 수립</a:t>
                </a:r>
                <a:endParaRPr lang="en-US" altLang="ko-KR" sz="1100" b="0" dirty="0"/>
              </a:p>
              <a:p>
                <a:endParaRPr lang="ko-KR" altLang="en-US" sz="1100" b="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9C825-8DF4-905A-6961-F48A68C7395E}"/>
                  </a:ext>
                </a:extLst>
              </p:cNvPr>
              <p:cNvSpPr txBox="1"/>
              <p:nvPr/>
            </p:nvSpPr>
            <p:spPr>
              <a:xfrm>
                <a:off x="4457854" y="3587778"/>
                <a:ext cx="1881302" cy="592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 marL="285750" marR="0" lvl="0" indent="-285750" fontAlgn="auto" latin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kumimoji="0" sz="1400" b="1" i="0" u="none" strike="noStrike" cap="none" spc="-50" normalizeH="0" baseline="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1pPr>
                <a:lvl2pPr marL="628650" lvl="1" indent="-171450">
                  <a:buFont typeface="Arial" panose="020B0604020202020204" pitchFamily="34" charset="0"/>
                  <a:buChar char="•"/>
                  <a:defRPr sz="1200" spc="-5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2pPr>
              </a:lstStyle>
              <a:p>
                <a:r>
                  <a:rPr lang="ko-KR" altLang="en-US" sz="1100" b="0" dirty="0"/>
                  <a:t>보안 위협 분석 결과</a:t>
                </a:r>
                <a:r>
                  <a:rPr lang="en-US" altLang="ko-KR" sz="1100" b="0" dirty="0"/>
                  <a:t>(TARA)</a:t>
                </a:r>
                <a:r>
                  <a:rPr lang="ko-KR" altLang="en-US" sz="1100" b="0" dirty="0"/>
                  <a:t>에 따른 보안 목표 대응하는 보안 기술 개발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9B7658-D78E-E99B-37AD-AA9C94666D4D}"/>
                  </a:ext>
                </a:extLst>
              </p:cNvPr>
              <p:cNvSpPr txBox="1"/>
              <p:nvPr/>
            </p:nvSpPr>
            <p:spPr>
              <a:xfrm>
                <a:off x="6470998" y="3587778"/>
                <a:ext cx="1881302" cy="795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 marL="285750" marR="0" lvl="0" indent="-285750" fontAlgn="auto" latin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kumimoji="0" sz="1400" b="1" i="0" u="none" strike="noStrike" cap="none" spc="-50" normalizeH="0" baseline="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1pPr>
                <a:lvl2pPr marL="628650" lvl="1" indent="-171450">
                  <a:buFont typeface="Arial" panose="020B0604020202020204" pitchFamily="34" charset="0"/>
                  <a:buChar char="•"/>
                  <a:defRPr sz="1200" spc="-5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2pPr>
              </a:lstStyle>
              <a:p>
                <a:r>
                  <a:rPr lang="ko-KR" altLang="en-US" sz="1100" b="0" dirty="0"/>
                  <a:t>단품 평가</a:t>
                </a:r>
                <a:endParaRPr lang="en-US" altLang="ko-KR" sz="1100" b="0" dirty="0"/>
              </a:p>
              <a:p>
                <a:r>
                  <a:rPr lang="ko-KR" altLang="en-US" sz="1100" b="0" dirty="0"/>
                  <a:t>시차 환경에서의 안전성 평가</a:t>
                </a:r>
                <a:endParaRPr lang="en-US" altLang="ko-KR" sz="1100" b="0" dirty="0"/>
              </a:p>
              <a:p>
                <a:r>
                  <a:rPr lang="ko-KR" altLang="en-US" sz="1100" b="0" dirty="0" err="1"/>
                  <a:t>모의해킹</a:t>
                </a:r>
                <a:r>
                  <a:rPr lang="en-US" altLang="ko-KR" sz="1100" b="0" dirty="0"/>
                  <a:t> &gt; </a:t>
                </a:r>
                <a:r>
                  <a:rPr lang="ko-KR" altLang="en-US" sz="1100" b="0" dirty="0"/>
                  <a:t>보안취약점 발견</a:t>
                </a:r>
                <a:endParaRPr lang="en-US" altLang="ko-KR" sz="1100" b="0" dirty="0"/>
              </a:p>
              <a:p>
                <a:r>
                  <a:rPr lang="ko-KR" altLang="en-US" sz="1100" b="0" dirty="0"/>
                  <a:t>개선방안 적용</a:t>
                </a:r>
                <a:endParaRPr lang="en-US" altLang="ko-KR" sz="1100" b="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6FD603-BF63-4AD3-FC6C-CEEEC62DDE29}"/>
                  </a:ext>
                </a:extLst>
              </p:cNvPr>
              <p:cNvSpPr txBox="1"/>
              <p:nvPr/>
            </p:nvSpPr>
            <p:spPr>
              <a:xfrm>
                <a:off x="10209749" y="3587778"/>
                <a:ext cx="1819816" cy="795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 marL="285750" marR="0" lvl="0" indent="-285750" fontAlgn="auto" latin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kumimoji="0" sz="1400" b="1" i="0" u="none" strike="noStrike" cap="none" spc="-50" normalizeH="0" baseline="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1pPr>
                <a:lvl2pPr marL="628650" lvl="1" indent="-171450">
                  <a:buFont typeface="Arial" panose="020B0604020202020204" pitchFamily="34" charset="0"/>
                  <a:buChar char="•"/>
                  <a:defRPr sz="1200" spc="-5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2pPr>
              </a:lstStyle>
              <a:p>
                <a:r>
                  <a:rPr lang="ko-KR" altLang="en-US" sz="1100" b="0" dirty="0"/>
                  <a:t>보안 사고 발생시 </a:t>
                </a:r>
                <a:r>
                  <a:rPr lang="ko-KR" altLang="en-US" sz="1100" b="0" dirty="0" err="1"/>
                  <a:t>영향성</a:t>
                </a:r>
                <a:r>
                  <a:rPr lang="ko-KR" altLang="en-US" sz="1100" b="0" dirty="0"/>
                  <a:t> 분석</a:t>
                </a:r>
                <a:endParaRPr lang="en-US" altLang="ko-KR" sz="1100" b="0" dirty="0"/>
              </a:p>
              <a:p>
                <a:r>
                  <a:rPr lang="ko-KR" altLang="en-US" sz="1100" b="0" dirty="0"/>
                  <a:t>개선 방안 도출</a:t>
                </a:r>
                <a:endParaRPr lang="en-US" altLang="ko-KR" sz="1100" b="0" dirty="0"/>
              </a:p>
              <a:p>
                <a:r>
                  <a:rPr lang="ko-KR" altLang="en-US" sz="1100" b="0" dirty="0"/>
                  <a:t>패치 업데이트</a:t>
                </a:r>
                <a:endParaRPr lang="en-US" altLang="ko-KR" sz="1100" b="0" dirty="0"/>
              </a:p>
              <a:p>
                <a:r>
                  <a:rPr lang="ko-KR" altLang="en-US" sz="1100" b="0" dirty="0"/>
                  <a:t>연 </a:t>
                </a:r>
                <a:r>
                  <a:rPr lang="en-US" altLang="ko-KR" sz="1100" b="0" dirty="0"/>
                  <a:t>1</a:t>
                </a:r>
                <a:r>
                  <a:rPr lang="ko-KR" altLang="en-US" sz="1100" b="0" dirty="0"/>
                  <a:t>회 이상 모니터링 </a:t>
                </a:r>
                <a:r>
                  <a:rPr lang="ko-KR" altLang="en-US" sz="1100" b="0" dirty="0" err="1"/>
                  <a:t>레포트</a:t>
                </a:r>
                <a:endParaRPr lang="en-US" altLang="ko-KR" sz="1100" b="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D7D459-AD88-BB20-9612-89442F58D5C4}"/>
                  </a:ext>
                </a:extLst>
              </p:cNvPr>
              <p:cNvSpPr txBox="1"/>
              <p:nvPr/>
            </p:nvSpPr>
            <p:spPr>
              <a:xfrm>
                <a:off x="8474274" y="3596049"/>
                <a:ext cx="1819816" cy="389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 marL="285750" marR="0" lvl="0" indent="-285750" fontAlgn="auto" latinLnBrk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kumimoji="0" sz="1400" b="1" i="0" u="none" strike="noStrike" cap="none" spc="-50" normalizeH="0" baseline="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effectLst/>
                    <a:uLnTx/>
                    <a:uFillTx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1pPr>
                <a:lvl2pPr marL="628650" lvl="1" indent="-171450">
                  <a:buFont typeface="Arial" panose="020B0604020202020204" pitchFamily="34" charset="0"/>
                  <a:buChar char="•"/>
                  <a:defRPr sz="1200" spc="-50">
                    <a:ln>
                      <a:solidFill>
                        <a:srgbClr val="0583F2">
                          <a:alpha val="0"/>
                        </a:srgbClr>
                      </a:solidFill>
                    </a:ln>
                    <a:solidFill>
                      <a:srgbClr val="232449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lvl2pPr>
              </a:lstStyle>
              <a:p>
                <a:r>
                  <a:rPr lang="en-US" altLang="ko-KR" sz="1100" b="0" dirty="0"/>
                  <a:t>1</a:t>
                </a:r>
                <a:r>
                  <a:rPr lang="en-US" altLang="ko-KR" sz="1100" b="0" baseline="30000" dirty="0"/>
                  <a:t>st</a:t>
                </a:r>
                <a:r>
                  <a:rPr lang="ko-KR" altLang="en-US" sz="1100" b="0" dirty="0"/>
                  <a:t> </a:t>
                </a:r>
                <a:r>
                  <a:rPr lang="en-US" altLang="ko-KR" sz="1100" b="0" dirty="0"/>
                  <a:t>Stage : </a:t>
                </a:r>
                <a:r>
                  <a:rPr lang="ko-KR" altLang="en-US" sz="1100" b="0" dirty="0"/>
                  <a:t>서류 심사</a:t>
                </a:r>
                <a:endParaRPr lang="en-US" altLang="ko-KR" sz="1100" b="0" dirty="0"/>
              </a:p>
              <a:p>
                <a:r>
                  <a:rPr lang="en-US" altLang="ko-KR" sz="1100" b="0" dirty="0"/>
                  <a:t>2</a:t>
                </a:r>
                <a:r>
                  <a:rPr lang="en-US" altLang="ko-KR" sz="1100" b="0" baseline="30000" dirty="0"/>
                  <a:t>nd</a:t>
                </a:r>
                <a:r>
                  <a:rPr lang="en-US" altLang="ko-KR" sz="1100" b="0" dirty="0"/>
                  <a:t> Stage : </a:t>
                </a:r>
                <a:r>
                  <a:rPr lang="ko-KR" altLang="en-US" sz="1100" b="0" dirty="0" err="1"/>
                  <a:t>실차</a:t>
                </a:r>
                <a:r>
                  <a:rPr lang="ko-KR" altLang="en-US" sz="1100" b="0" dirty="0"/>
                  <a:t> 심사</a:t>
                </a:r>
                <a:endParaRPr lang="en-US" altLang="ko-KR" sz="1100" b="0" dirty="0"/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0500FD3-AF2A-D5D9-C0DB-74C6026EF8C2}"/>
                </a:ext>
              </a:extLst>
            </p:cNvPr>
            <p:cNvCxnSpPr/>
            <p:nvPr/>
          </p:nvCxnSpPr>
          <p:spPr>
            <a:xfrm>
              <a:off x="321617" y="2188254"/>
              <a:ext cx="386489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E37028-FD27-5D86-C036-8E160D031515}"/>
                </a:ext>
              </a:extLst>
            </p:cNvPr>
            <p:cNvSpPr txBox="1"/>
            <p:nvPr/>
          </p:nvSpPr>
          <p:spPr>
            <a:xfrm>
              <a:off x="321617" y="1919767"/>
              <a:ext cx="3864894" cy="1865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285750" marR="0" lvl="0" indent="-285750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kumimoji="0" sz="1400" b="1" i="0" u="none" strike="noStrike" cap="none" spc="-50" normalizeH="0" baseline="0">
                  <a:ln>
                    <a:solidFill>
                      <a:srgbClr val="0583F2">
                        <a:alpha val="0"/>
                      </a:srgbClr>
                    </a:solidFill>
                  </a:ln>
                  <a:solidFill>
                    <a:srgbClr val="232449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  <a:lvl2pPr marL="628650" lvl="1" indent="-171450">
                <a:buFont typeface="Arial" panose="020B0604020202020204" pitchFamily="34" charset="0"/>
                <a:buChar char="•"/>
                <a:defRPr sz="1200" spc="-50">
                  <a:ln>
                    <a:solidFill>
                      <a:srgbClr val="0583F2">
                        <a:alpha val="0"/>
                      </a:srgbClr>
                    </a:solidFill>
                  </a:ln>
                  <a:solidFill>
                    <a:srgbClr val="23244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2pPr>
            </a:lstStyle>
            <a:p>
              <a:pPr marL="0" indent="0" algn="ctr">
                <a:buNone/>
              </a:pPr>
              <a:r>
                <a:rPr lang="ko-KR" altLang="en-US" sz="1100" b="0" dirty="0"/>
                <a:t>기획단계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2E1508C-7B9E-3402-B5F8-7EB33B76E0A5}"/>
                </a:ext>
              </a:extLst>
            </p:cNvPr>
            <p:cNvCxnSpPr>
              <a:cxnSpLocks/>
            </p:cNvCxnSpPr>
            <p:nvPr/>
          </p:nvCxnSpPr>
          <p:spPr>
            <a:xfrm>
              <a:off x="4343579" y="2188254"/>
              <a:ext cx="274459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C1DC90-EC0F-64D4-82C0-C1853A6ECC9B}"/>
                </a:ext>
              </a:extLst>
            </p:cNvPr>
            <p:cNvSpPr txBox="1"/>
            <p:nvPr/>
          </p:nvSpPr>
          <p:spPr>
            <a:xfrm>
              <a:off x="4343579" y="1919766"/>
              <a:ext cx="2744598" cy="1865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285750" marR="0" lvl="0" indent="-285750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kumimoji="0" sz="1400" b="1" i="0" u="none" strike="noStrike" cap="none" spc="-50" normalizeH="0" baseline="0">
                  <a:ln>
                    <a:solidFill>
                      <a:srgbClr val="0583F2">
                        <a:alpha val="0"/>
                      </a:srgbClr>
                    </a:solidFill>
                  </a:ln>
                  <a:solidFill>
                    <a:srgbClr val="232449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  <a:lvl2pPr marL="628650" lvl="1" indent="-171450">
                <a:buFont typeface="Arial" panose="020B0604020202020204" pitchFamily="34" charset="0"/>
                <a:buChar char="•"/>
                <a:defRPr sz="1200" spc="-50">
                  <a:ln>
                    <a:solidFill>
                      <a:srgbClr val="0583F2">
                        <a:alpha val="0"/>
                      </a:srgbClr>
                    </a:solidFill>
                  </a:ln>
                  <a:solidFill>
                    <a:srgbClr val="23244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2pPr>
            </a:lstStyle>
            <a:p>
              <a:pPr marL="0" indent="0" algn="ctr">
                <a:buNone/>
              </a:pPr>
              <a:r>
                <a:rPr lang="en-US" altLang="ko-KR" sz="1100" b="0" dirty="0"/>
                <a:t>Proto</a:t>
              </a:r>
              <a:endParaRPr lang="ko-KR" altLang="en-US" sz="1100" b="0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338BA1F-C713-B82B-646E-D23F829846EF}"/>
                </a:ext>
              </a:extLst>
            </p:cNvPr>
            <p:cNvCxnSpPr>
              <a:cxnSpLocks/>
            </p:cNvCxnSpPr>
            <p:nvPr/>
          </p:nvCxnSpPr>
          <p:spPr>
            <a:xfrm>
              <a:off x="7107754" y="2188254"/>
              <a:ext cx="2490293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1D61ED-7EA0-4EE9-2CB8-2F0B193E8B2E}"/>
                </a:ext>
              </a:extLst>
            </p:cNvPr>
            <p:cNvSpPr txBox="1"/>
            <p:nvPr/>
          </p:nvSpPr>
          <p:spPr>
            <a:xfrm>
              <a:off x="7107754" y="1919766"/>
              <a:ext cx="2490293" cy="1865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285750" marR="0" lvl="0" indent="-285750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kumimoji="0" sz="1400" b="1" i="0" u="none" strike="noStrike" cap="none" spc="-50" normalizeH="0" baseline="0">
                  <a:ln>
                    <a:solidFill>
                      <a:srgbClr val="0583F2">
                        <a:alpha val="0"/>
                      </a:srgbClr>
                    </a:solidFill>
                  </a:ln>
                  <a:solidFill>
                    <a:srgbClr val="232449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  <a:lvl2pPr marL="628650" lvl="1" indent="-171450">
                <a:buFont typeface="Arial" panose="020B0604020202020204" pitchFamily="34" charset="0"/>
                <a:buChar char="•"/>
                <a:defRPr sz="1200" spc="-50">
                  <a:ln>
                    <a:solidFill>
                      <a:srgbClr val="0583F2">
                        <a:alpha val="0"/>
                      </a:srgbClr>
                    </a:solidFill>
                  </a:ln>
                  <a:solidFill>
                    <a:srgbClr val="23244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2pPr>
            </a:lstStyle>
            <a:p>
              <a:pPr marL="0" indent="0" algn="ctr">
                <a:buNone/>
              </a:pPr>
              <a:r>
                <a:rPr lang="en-US" altLang="ko-KR" sz="1100" b="0" dirty="0"/>
                <a:t>Pilot</a:t>
              </a:r>
              <a:endParaRPr lang="ko-KR" altLang="en-US" sz="1100" b="0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145C184-93BF-B246-24C0-FE00FB0B7E34}"/>
                </a:ext>
              </a:extLst>
            </p:cNvPr>
            <p:cNvCxnSpPr>
              <a:cxnSpLocks/>
            </p:cNvCxnSpPr>
            <p:nvPr/>
          </p:nvCxnSpPr>
          <p:spPr>
            <a:xfrm>
              <a:off x="9617624" y="2188254"/>
              <a:ext cx="2074084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6B0C2D-DAAA-ED8E-98DB-F757840CBBA3}"/>
                </a:ext>
              </a:extLst>
            </p:cNvPr>
            <p:cNvSpPr txBox="1"/>
            <p:nvPr/>
          </p:nvSpPr>
          <p:spPr>
            <a:xfrm>
              <a:off x="9617625" y="1919766"/>
              <a:ext cx="2074084" cy="1865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285750" marR="0" lvl="0" indent="-285750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 kumimoji="0" sz="1400" b="1" i="0" u="none" strike="noStrike" cap="none" spc="-50" normalizeH="0" baseline="0">
                  <a:ln>
                    <a:solidFill>
                      <a:srgbClr val="0583F2">
                        <a:alpha val="0"/>
                      </a:srgbClr>
                    </a:solidFill>
                  </a:ln>
                  <a:solidFill>
                    <a:srgbClr val="232449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  <a:lvl2pPr marL="628650" lvl="1" indent="-171450">
                <a:buFont typeface="Arial" panose="020B0604020202020204" pitchFamily="34" charset="0"/>
                <a:buChar char="•"/>
                <a:defRPr sz="1200" spc="-50">
                  <a:ln>
                    <a:solidFill>
                      <a:srgbClr val="0583F2">
                        <a:alpha val="0"/>
                      </a:srgbClr>
                    </a:solidFill>
                  </a:ln>
                  <a:solidFill>
                    <a:srgbClr val="23244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2pPr>
            </a:lstStyle>
            <a:p>
              <a:pPr marL="0" indent="0" algn="ctr">
                <a:buNone/>
              </a:pPr>
              <a:r>
                <a:rPr lang="ko-KR" altLang="en-US" sz="1100" b="0" dirty="0"/>
                <a:t>양산</a:t>
              </a:r>
            </a:p>
          </p:txBody>
        </p:sp>
      </p:grpSp>
      <p:sp>
        <p:nvSpPr>
          <p:cNvPr id="43" name="슬라이드 번호 개체 틀 42">
            <a:extLst>
              <a:ext uri="{FF2B5EF4-FFF2-40B4-BE49-F238E27FC236}">
                <a16:creationId xmlns:a16="http://schemas.microsoft.com/office/drawing/2014/main" id="{0C779E51-A10F-D347-A5B1-C66FA084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13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314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37B7B0A-4836-47B6-98F5-039BD1B10507}"/>
              </a:ext>
            </a:extLst>
          </p:cNvPr>
          <p:cNvSpPr/>
          <p:nvPr/>
        </p:nvSpPr>
        <p:spPr>
          <a:xfrm>
            <a:off x="634253" y="0"/>
            <a:ext cx="482600" cy="1039168"/>
          </a:xfrm>
          <a:custGeom>
            <a:avLst/>
            <a:gdLst>
              <a:gd name="connsiteX0" fmla="*/ 0 w 482600"/>
              <a:gd name="connsiteY0" fmla="*/ 0 h 1039168"/>
              <a:gd name="connsiteX1" fmla="*/ 482600 w 482600"/>
              <a:gd name="connsiteY1" fmla="*/ 0 h 1039168"/>
              <a:gd name="connsiteX2" fmla="*/ 482600 w 482600"/>
              <a:gd name="connsiteY2" fmla="*/ 958733 h 1039168"/>
              <a:gd name="connsiteX3" fmla="*/ 402165 w 482600"/>
              <a:gd name="connsiteY3" fmla="*/ 1039168 h 1039168"/>
              <a:gd name="connsiteX4" fmla="*/ 80435 w 482600"/>
              <a:gd name="connsiteY4" fmla="*/ 1039168 h 1039168"/>
              <a:gd name="connsiteX5" fmla="*/ 0 w 482600"/>
              <a:gd name="connsiteY5" fmla="*/ 958733 h 103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" h="1039168">
                <a:moveTo>
                  <a:pt x="0" y="0"/>
                </a:moveTo>
                <a:lnTo>
                  <a:pt x="482600" y="0"/>
                </a:lnTo>
                <a:lnTo>
                  <a:pt x="482600" y="958733"/>
                </a:lnTo>
                <a:cubicBezTo>
                  <a:pt x="482600" y="1003156"/>
                  <a:pt x="446588" y="1039168"/>
                  <a:pt x="402165" y="1039168"/>
                </a:cubicBezTo>
                <a:lnTo>
                  <a:pt x="80435" y="1039168"/>
                </a:lnTo>
                <a:cubicBezTo>
                  <a:pt x="36012" y="1039168"/>
                  <a:pt x="0" y="1003156"/>
                  <a:pt x="0" y="958733"/>
                </a:cubicBezTo>
                <a:close/>
              </a:path>
            </a:pathLst>
          </a:custGeom>
          <a:solidFill>
            <a:srgbClr val="23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4F39F-24DA-44BB-BB3B-6D45A55C59B2}"/>
              </a:ext>
            </a:extLst>
          </p:cNvPr>
          <p:cNvSpPr txBox="1"/>
          <p:nvPr/>
        </p:nvSpPr>
        <p:spPr>
          <a:xfrm>
            <a:off x="1252241" y="588463"/>
            <a:ext cx="819135" cy="442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altLang="ko-KR" dirty="0"/>
              <a:t>Q&amp;A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83C10-8290-E1D6-A061-B79E4F580CB2}"/>
              </a:ext>
            </a:extLst>
          </p:cNvPr>
          <p:cNvSpPr txBox="1"/>
          <p:nvPr/>
        </p:nvSpPr>
        <p:spPr>
          <a:xfrm>
            <a:off x="714532" y="598119"/>
            <a:ext cx="317395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altLang="ko-KR" dirty="0"/>
              <a:t>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F464C-7E9D-E97F-A84F-0C00C3EA3CFA}"/>
              </a:ext>
            </a:extLst>
          </p:cNvPr>
          <p:cNvSpPr txBox="1"/>
          <p:nvPr/>
        </p:nvSpPr>
        <p:spPr>
          <a:xfrm>
            <a:off x="1252240" y="1307130"/>
            <a:ext cx="10568971" cy="49490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R="0" lvl="0" indent="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50" normalizeH="0" baseline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 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인증을 획득한 이후에 협력사에다가 </a:t>
            </a:r>
            <a:r>
              <a:rPr lang="en-US" altLang="ko-KR" sz="1400" b="1" dirty="0">
                <a:solidFill>
                  <a:srgbClr val="232449"/>
                </a:solidFill>
              </a:rPr>
              <a:t>CSMS</a:t>
            </a:r>
            <a:r>
              <a:rPr lang="ko-KR" altLang="en-US" sz="1400" b="1" dirty="0">
                <a:solidFill>
                  <a:srgbClr val="232449"/>
                </a:solidFill>
              </a:rPr>
              <a:t>에서 점검해야 하는 항목</a:t>
            </a:r>
            <a:r>
              <a:rPr lang="en-US" altLang="ko-KR" sz="1400" b="1" dirty="0">
                <a:solidFill>
                  <a:srgbClr val="232449"/>
                </a:solidFill>
              </a:rPr>
              <a:t>(</a:t>
            </a:r>
            <a:r>
              <a:rPr lang="ko-KR" altLang="en-US" sz="1400" b="1" dirty="0">
                <a:solidFill>
                  <a:srgbClr val="232449"/>
                </a:solidFill>
              </a:rPr>
              <a:t>산출물</a:t>
            </a:r>
            <a:r>
              <a:rPr lang="en-US" altLang="ko-KR" sz="1400" b="1" dirty="0">
                <a:solidFill>
                  <a:srgbClr val="232449"/>
                </a:solidFill>
              </a:rPr>
              <a:t>)</a:t>
            </a:r>
            <a:r>
              <a:rPr lang="ko-KR" altLang="en-US" sz="1400" b="1" dirty="0">
                <a:solidFill>
                  <a:srgbClr val="232449"/>
                </a:solidFill>
              </a:rPr>
              <a:t>들을 받아야 하는 것 같은데</a:t>
            </a:r>
            <a:r>
              <a:rPr lang="en-US" altLang="ko-KR" sz="1400" b="1" dirty="0">
                <a:solidFill>
                  <a:srgbClr val="232449"/>
                </a:solidFill>
              </a:rPr>
              <a:t>, </a:t>
            </a:r>
            <a:br>
              <a:rPr lang="en-US" altLang="ko-KR" sz="1400" b="1" dirty="0">
                <a:solidFill>
                  <a:srgbClr val="232449"/>
                </a:solidFill>
              </a:rPr>
            </a:b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실제 </a:t>
            </a: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인증은 </a:t>
            </a: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OEM 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상에서만 하면 되는 것인지</a:t>
            </a:r>
            <a:r>
              <a:rPr lang="ko-KR" altLang="en-US" sz="1400" b="1" dirty="0">
                <a:solidFill>
                  <a:srgbClr val="232449"/>
                </a:solidFill>
              </a:rPr>
              <a:t>에 대한 여부가 궁금합니다</a:t>
            </a:r>
            <a:r>
              <a:rPr lang="en-US" altLang="ko-KR" sz="1400" b="1" dirty="0">
                <a:solidFill>
                  <a:srgbClr val="232449"/>
                </a:solidFill>
              </a:rPr>
              <a:t>.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협력사는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인증을 받을 필요가 없음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법규에 따르면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인증은 제조사가 받는 것임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협력사에서 내부적으로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잘 구축했다고 인증 받기 위해 받고 있는 추세임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제조사의 신뢰 획득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b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 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인증을 인증 기관별로 호환이 되지 않는 것으로 알고 있는데</a:t>
            </a: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b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VTA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인증을 </a:t>
            </a: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인증 기관이 아닌 다른 인증기관에 의뢰했을 때</a:t>
            </a:r>
            <a:r>
              <a:rPr lang="en-US" altLang="ko-KR" sz="1400" b="1" dirty="0">
                <a:solidFill>
                  <a:srgbClr val="232449"/>
                </a:solidFill>
              </a:rPr>
              <a:t> CSMS </a:t>
            </a:r>
            <a:r>
              <a:rPr lang="ko-KR" altLang="en-US" sz="1400" b="1" dirty="0">
                <a:solidFill>
                  <a:srgbClr val="232449"/>
                </a:solidFill>
              </a:rPr>
              <a:t>재인증을 요구 받는지 궁금합니다</a:t>
            </a:r>
            <a:r>
              <a:rPr lang="en-US" altLang="ko-KR" sz="1400" b="1" dirty="0">
                <a:solidFill>
                  <a:srgbClr val="232449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최근 인증기관끼리 협의 후 인증 내용 공유 못한다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따라서 타 인증기관에 의뢰하여 인증 받았더라도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CSMS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재인증을 받아야 함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HSM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없는 협력사 제어기가 사이버보안 수준을 준수하기 위해 필요한 </a:t>
            </a:r>
            <a:r>
              <a:rPr lang="ko-KR" altLang="en-US" sz="1400" b="1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소프트웨어적인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대응방안 및 기능이 무엇인지 문의 드립니다</a:t>
            </a: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400" b="1" dirty="0">
              <a:solidFill>
                <a:srgbClr val="23244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HSM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필요하다고 판단이 된 제어기인데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HSM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없이 소프트웨어 솔루션만으로 대응하는 방법은 불가함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CAN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연결된 센서</a:t>
            </a: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b="1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액츄에이터를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개발하는 </a:t>
            </a:r>
            <a:r>
              <a:rPr lang="ko-KR" altLang="en-US" sz="1400" b="1" dirty="0">
                <a:solidFill>
                  <a:srgbClr val="232449"/>
                </a:solidFill>
              </a:rPr>
              <a:t>협력사에게 요구되는 일반적인 사이버보안 사항은 무엇인가요</a:t>
            </a:r>
            <a:r>
              <a:rPr lang="en-US" altLang="ko-KR" sz="1400" b="1" dirty="0">
                <a:solidFill>
                  <a:srgbClr val="232449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센서나 </a:t>
            </a:r>
            <a:r>
              <a:rPr lang="ko-KR" altLang="en-US" sz="1200" spc="-50" dirty="0" err="1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액츄에이터와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같은 경우는 기능 관련 측면에서 봄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펌웨어 관련 업데이트를 해야 할 텐데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안전하게 업데이트하도록 요구됨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FBDCA-E42E-74EE-2342-97E8B7EF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14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6F037-9B2E-0AA1-E103-87F87AA7B05A}"/>
              </a:ext>
            </a:extLst>
          </p:cNvPr>
          <p:cNvSpPr txBox="1"/>
          <p:nvPr/>
        </p:nvSpPr>
        <p:spPr>
          <a:xfrm>
            <a:off x="83128" y="6590670"/>
            <a:ext cx="1107859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*HSM (Hardware Security Module) : </a:t>
            </a:r>
            <a:r>
              <a:rPr lang="ko-KR" altLang="en-US" sz="7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데이터의 암호화 및 암호 해독에 사용되는 키를 생성</a:t>
            </a:r>
            <a:r>
              <a:rPr lang="en-US" altLang="ko-KR" sz="7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7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보호</a:t>
            </a:r>
            <a:r>
              <a:rPr lang="en-US" altLang="ko-KR" sz="7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7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관리하고 디지털 서명 및 인증서를 생성하여 암호화 프로세스를 보호하는 강화된 변조 방지 하드웨어 장치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82470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80A57E95-21BB-47A2-B0A3-E7E2F344E048}"/>
              </a:ext>
            </a:extLst>
          </p:cNvPr>
          <p:cNvSpPr/>
          <p:nvPr/>
        </p:nvSpPr>
        <p:spPr>
          <a:xfrm rot="10800000">
            <a:off x="-1" y="-2"/>
            <a:ext cx="11064875" cy="1894555"/>
          </a:xfrm>
          <a:prstGeom prst="round2SameRect">
            <a:avLst>
              <a:gd name="adj1" fmla="val 14474"/>
              <a:gd name="adj2" fmla="val 0"/>
            </a:avLst>
          </a:prstGeom>
          <a:gradFill>
            <a:gsLst>
              <a:gs pos="100000">
                <a:schemeClr val="accent3">
                  <a:lumMod val="65000"/>
                  <a:lumOff val="35000"/>
                </a:schemeClr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139700" dist="88900" dir="13200000">
              <a:schemeClr val="bg2">
                <a:alpha val="50000"/>
              </a:scheme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ACB0C0"/>
              </a:solidFill>
              <a:effectLst/>
              <a:uLnTx/>
              <a:uFillTx/>
              <a:latin typeface="Calibri" panose="020F0502020204030204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4DF93-1182-4233-AC8A-DBAB2C82D50E}"/>
              </a:ext>
            </a:extLst>
          </p:cNvPr>
          <p:cNvSpPr txBox="1"/>
          <p:nvPr/>
        </p:nvSpPr>
        <p:spPr>
          <a:xfrm>
            <a:off x="8684617" y="842108"/>
            <a:ext cx="1285608" cy="56906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1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AF56E-ED83-4942-8850-BCF4F1DCA189}"/>
              </a:ext>
            </a:extLst>
          </p:cNvPr>
          <p:cNvSpPr txBox="1"/>
          <p:nvPr/>
        </p:nvSpPr>
        <p:spPr>
          <a:xfrm>
            <a:off x="1226478" y="2320211"/>
            <a:ext cx="4268797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01. </a:t>
            </a:r>
            <a:r>
              <a:rPr lang="ko-KR" altLang="en-US" sz="2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사이버보안 법규 개요 </a:t>
            </a:r>
            <a:r>
              <a:rPr lang="en-US" altLang="ko-KR" sz="20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(UN R-155)</a:t>
            </a:r>
            <a:endParaRPr kumimoji="0" lang="en-US" altLang="ko-KR" sz="2000" b="0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32449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8590BC-FF27-4A4F-B549-9511B1049987}"/>
              </a:ext>
            </a:extLst>
          </p:cNvPr>
          <p:cNvSpPr txBox="1"/>
          <p:nvPr/>
        </p:nvSpPr>
        <p:spPr>
          <a:xfrm>
            <a:off x="1226478" y="2896791"/>
            <a:ext cx="3831177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02. </a:t>
            </a:r>
            <a:r>
              <a:rPr kumimoji="0" lang="en-US" altLang="ko-KR" sz="2000" b="0" i="0" u="none" strike="noStrike" kern="1200" cap="none" spc="-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 R-155 VTA </a:t>
            </a:r>
            <a:r>
              <a:rPr kumimoji="0" lang="ko-KR" altLang="en-US" sz="2000" b="0" i="0" u="none" strike="noStrike" kern="1200" cap="none" spc="-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법규 내용 및 목적</a:t>
            </a:r>
            <a:endParaRPr kumimoji="0" lang="en-US" altLang="ko-KR" sz="2000" b="0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32449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3D750C-66CA-4D9C-BE5D-ADA90854D24A}"/>
              </a:ext>
            </a:extLst>
          </p:cNvPr>
          <p:cNvSpPr txBox="1"/>
          <p:nvPr/>
        </p:nvSpPr>
        <p:spPr>
          <a:xfrm>
            <a:off x="1226478" y="3473371"/>
            <a:ext cx="4089801" cy="3161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03. </a:t>
            </a:r>
            <a:r>
              <a:rPr kumimoji="0" lang="en-US" altLang="ko-KR" sz="2000" b="0" i="0" u="none" strike="noStrike" kern="1200" cap="none" spc="-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 R-155 </a:t>
            </a:r>
            <a:r>
              <a:rPr kumimoji="0" lang="ko-KR" altLang="en-US" sz="2000" b="0" i="0" u="none" strike="noStrike" kern="1200" cap="none" spc="-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법규 기타 조항</a:t>
            </a:r>
            <a:endParaRPr kumimoji="0" lang="en-US" altLang="ko-KR" sz="2000" b="0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32449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DDC1CC-9C7E-4445-91CD-932083BA299F}"/>
              </a:ext>
            </a:extLst>
          </p:cNvPr>
          <p:cNvSpPr txBox="1"/>
          <p:nvPr/>
        </p:nvSpPr>
        <p:spPr>
          <a:xfrm>
            <a:off x="1226478" y="4049951"/>
            <a:ext cx="1845057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04. </a:t>
            </a:r>
            <a:r>
              <a:rPr kumimoji="0" lang="ko-KR" altLang="en-US" sz="2000" b="0" i="0" strike="noStrike" kern="1200" cap="none" spc="-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 및 시사점</a:t>
            </a:r>
            <a:endParaRPr kumimoji="0" lang="en-US" altLang="ko-KR" sz="2000" b="0" i="0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32449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7A477-0B7C-B60C-C9C4-3214969288FB}"/>
              </a:ext>
            </a:extLst>
          </p:cNvPr>
          <p:cNvSpPr txBox="1"/>
          <p:nvPr/>
        </p:nvSpPr>
        <p:spPr>
          <a:xfrm>
            <a:off x="1226478" y="4626531"/>
            <a:ext cx="934551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5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05. </a:t>
            </a:r>
            <a:r>
              <a:rPr lang="en-US" altLang="ko-KR" sz="2000" u="none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Q&amp;A</a:t>
            </a:r>
            <a:endParaRPr kumimoji="0" lang="en-US" altLang="ko-KR" sz="2000" b="0" i="0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32449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ED2D8-FA9C-27CC-9063-7F86E3D6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2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62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37B7B0A-4836-47B6-98F5-039BD1B10507}"/>
              </a:ext>
            </a:extLst>
          </p:cNvPr>
          <p:cNvSpPr/>
          <p:nvPr/>
        </p:nvSpPr>
        <p:spPr>
          <a:xfrm>
            <a:off x="634253" y="-172720"/>
            <a:ext cx="482600" cy="1039168"/>
          </a:xfrm>
          <a:custGeom>
            <a:avLst/>
            <a:gdLst>
              <a:gd name="connsiteX0" fmla="*/ 0 w 482600"/>
              <a:gd name="connsiteY0" fmla="*/ 0 h 1039168"/>
              <a:gd name="connsiteX1" fmla="*/ 482600 w 482600"/>
              <a:gd name="connsiteY1" fmla="*/ 0 h 1039168"/>
              <a:gd name="connsiteX2" fmla="*/ 482600 w 482600"/>
              <a:gd name="connsiteY2" fmla="*/ 958733 h 1039168"/>
              <a:gd name="connsiteX3" fmla="*/ 402165 w 482600"/>
              <a:gd name="connsiteY3" fmla="*/ 1039168 h 1039168"/>
              <a:gd name="connsiteX4" fmla="*/ 80435 w 482600"/>
              <a:gd name="connsiteY4" fmla="*/ 1039168 h 1039168"/>
              <a:gd name="connsiteX5" fmla="*/ 0 w 482600"/>
              <a:gd name="connsiteY5" fmla="*/ 958733 h 103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" h="1039168">
                <a:moveTo>
                  <a:pt x="0" y="0"/>
                </a:moveTo>
                <a:lnTo>
                  <a:pt x="482600" y="0"/>
                </a:lnTo>
                <a:lnTo>
                  <a:pt x="482600" y="958733"/>
                </a:lnTo>
                <a:cubicBezTo>
                  <a:pt x="482600" y="1003156"/>
                  <a:pt x="446588" y="1039168"/>
                  <a:pt x="402165" y="1039168"/>
                </a:cubicBezTo>
                <a:lnTo>
                  <a:pt x="80435" y="1039168"/>
                </a:lnTo>
                <a:cubicBezTo>
                  <a:pt x="36012" y="1039168"/>
                  <a:pt x="0" y="1003156"/>
                  <a:pt x="0" y="958733"/>
                </a:cubicBezTo>
                <a:close/>
              </a:path>
            </a:pathLst>
          </a:custGeom>
          <a:solidFill>
            <a:srgbClr val="23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4F39F-24DA-44BB-BB3B-6D45A55C59B2}"/>
              </a:ext>
            </a:extLst>
          </p:cNvPr>
          <p:cNvSpPr txBox="1"/>
          <p:nvPr/>
        </p:nvSpPr>
        <p:spPr>
          <a:xfrm>
            <a:off x="1252241" y="415743"/>
            <a:ext cx="5471050" cy="4408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차량 사이버보안 법규 개요 </a:t>
            </a:r>
            <a:r>
              <a:rPr lang="en-US" altLang="ko-KR" dirty="0"/>
              <a:t>(UN R-155)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83C10-8290-E1D6-A061-B79E4F580CB2}"/>
              </a:ext>
            </a:extLst>
          </p:cNvPr>
          <p:cNvSpPr txBox="1"/>
          <p:nvPr/>
        </p:nvSpPr>
        <p:spPr>
          <a:xfrm>
            <a:off x="736893" y="415743"/>
            <a:ext cx="277320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01</a:t>
            </a:r>
            <a:endParaRPr kumimoji="0" lang="en-US" altLang="ko-KR" sz="2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776CA-CE2C-9C7B-B073-FF92E85FF368}"/>
              </a:ext>
            </a:extLst>
          </p:cNvPr>
          <p:cNvSpPr txBox="1"/>
          <p:nvPr/>
        </p:nvSpPr>
        <p:spPr>
          <a:xfrm>
            <a:off x="1252241" y="1134410"/>
            <a:ext cx="10425408" cy="291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R="0" lvl="0" indent="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50" normalizeH="0" baseline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32449"/>
                </a:solidFill>
              </a:rPr>
              <a:t>CSMS (Cyber Security and Cyber Security Management System, </a:t>
            </a:r>
            <a:r>
              <a:rPr lang="ko-KR" altLang="en-US" sz="1400" b="1" dirty="0">
                <a:solidFill>
                  <a:srgbClr val="232449"/>
                </a:solidFill>
              </a:rPr>
              <a:t>차량 사이버보안 관리체계</a:t>
            </a:r>
            <a:r>
              <a:rPr lang="en-US" altLang="ko-KR" sz="1400" b="1" dirty="0">
                <a:solidFill>
                  <a:srgbClr val="232449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전체적인 프로세스를 인증 받아야 하는 것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프로세스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개발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평가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보안사고 시 프로세스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협력사 관리 측면 등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32449"/>
                </a:solidFill>
              </a:rPr>
              <a:t>VTA (Vehicle</a:t>
            </a:r>
            <a:r>
              <a:rPr lang="ko-KR" altLang="en-US" sz="1400" b="1" dirty="0">
                <a:solidFill>
                  <a:srgbClr val="232449"/>
                </a:solidFill>
              </a:rPr>
              <a:t> </a:t>
            </a:r>
            <a:r>
              <a:rPr lang="en-US" altLang="ko-KR" sz="1400" b="1" dirty="0">
                <a:solidFill>
                  <a:srgbClr val="232449"/>
                </a:solidFill>
              </a:rPr>
              <a:t>Type Approval, </a:t>
            </a:r>
            <a:r>
              <a:rPr lang="ko-KR" altLang="en-US" sz="1400" b="1" dirty="0">
                <a:solidFill>
                  <a:srgbClr val="232449"/>
                </a:solidFill>
              </a:rPr>
              <a:t>차량 형식 승인</a:t>
            </a:r>
            <a:r>
              <a:rPr lang="en-US" altLang="ko-KR" sz="1400" b="1" dirty="0">
                <a:solidFill>
                  <a:srgbClr val="232449"/>
                </a:solidFill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기능 안전 요건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 CSMS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의거해 사이버보안 대책 요구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우리나라 국토교통부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2020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‘차량 사이버보안 가이드라인‘ 배포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160FAA9-FED5-49AA-21E0-D8F31026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3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54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37B7B0A-4836-47B6-98F5-039BD1B10507}"/>
              </a:ext>
            </a:extLst>
          </p:cNvPr>
          <p:cNvSpPr/>
          <p:nvPr/>
        </p:nvSpPr>
        <p:spPr>
          <a:xfrm>
            <a:off x="634253" y="-172720"/>
            <a:ext cx="482600" cy="1039168"/>
          </a:xfrm>
          <a:custGeom>
            <a:avLst/>
            <a:gdLst>
              <a:gd name="connsiteX0" fmla="*/ 0 w 482600"/>
              <a:gd name="connsiteY0" fmla="*/ 0 h 1039168"/>
              <a:gd name="connsiteX1" fmla="*/ 482600 w 482600"/>
              <a:gd name="connsiteY1" fmla="*/ 0 h 1039168"/>
              <a:gd name="connsiteX2" fmla="*/ 482600 w 482600"/>
              <a:gd name="connsiteY2" fmla="*/ 958733 h 1039168"/>
              <a:gd name="connsiteX3" fmla="*/ 402165 w 482600"/>
              <a:gd name="connsiteY3" fmla="*/ 1039168 h 1039168"/>
              <a:gd name="connsiteX4" fmla="*/ 80435 w 482600"/>
              <a:gd name="connsiteY4" fmla="*/ 1039168 h 1039168"/>
              <a:gd name="connsiteX5" fmla="*/ 0 w 482600"/>
              <a:gd name="connsiteY5" fmla="*/ 958733 h 103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" h="1039168">
                <a:moveTo>
                  <a:pt x="0" y="0"/>
                </a:moveTo>
                <a:lnTo>
                  <a:pt x="482600" y="0"/>
                </a:lnTo>
                <a:lnTo>
                  <a:pt x="482600" y="958733"/>
                </a:lnTo>
                <a:cubicBezTo>
                  <a:pt x="482600" y="1003156"/>
                  <a:pt x="446588" y="1039168"/>
                  <a:pt x="402165" y="1039168"/>
                </a:cubicBezTo>
                <a:lnTo>
                  <a:pt x="80435" y="1039168"/>
                </a:lnTo>
                <a:cubicBezTo>
                  <a:pt x="36012" y="1039168"/>
                  <a:pt x="0" y="1003156"/>
                  <a:pt x="0" y="958733"/>
                </a:cubicBezTo>
                <a:close/>
              </a:path>
            </a:pathLst>
          </a:custGeom>
          <a:solidFill>
            <a:srgbClr val="23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4F39F-24DA-44BB-BB3B-6D45A55C59B2}"/>
              </a:ext>
            </a:extLst>
          </p:cNvPr>
          <p:cNvSpPr txBox="1"/>
          <p:nvPr/>
        </p:nvSpPr>
        <p:spPr>
          <a:xfrm>
            <a:off x="1252241" y="415743"/>
            <a:ext cx="5471050" cy="4408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차량 사이버보안 법규 </a:t>
            </a:r>
            <a:r>
              <a:rPr lang="ko-KR" altLang="en-US"/>
              <a:t>개요 </a:t>
            </a:r>
            <a:r>
              <a:rPr lang="en-US" altLang="ko-KR" dirty="0"/>
              <a:t>(UN </a:t>
            </a:r>
            <a:r>
              <a:rPr lang="en-US" altLang="ko-KR"/>
              <a:t>R-155)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83C10-8290-E1D6-A061-B79E4F580CB2}"/>
              </a:ext>
            </a:extLst>
          </p:cNvPr>
          <p:cNvSpPr txBox="1"/>
          <p:nvPr/>
        </p:nvSpPr>
        <p:spPr>
          <a:xfrm>
            <a:off x="736893" y="415743"/>
            <a:ext cx="277320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01</a:t>
            </a:r>
            <a:endParaRPr kumimoji="0" lang="en-US" altLang="ko-KR" sz="2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776CA-CE2C-9C7B-B073-FF92E85FF368}"/>
              </a:ext>
            </a:extLst>
          </p:cNvPr>
          <p:cNvSpPr txBox="1"/>
          <p:nvPr/>
        </p:nvSpPr>
        <p:spPr>
          <a:xfrm>
            <a:off x="1252241" y="1134410"/>
            <a:ext cx="10425408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R="0" lvl="0" indent="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50" normalizeH="0" baseline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232449"/>
                </a:solidFill>
              </a:rPr>
              <a:t>UNECE’ </a:t>
            </a:r>
            <a:r>
              <a:rPr lang="ko-KR" altLang="en-US" sz="1400" b="1" dirty="0">
                <a:solidFill>
                  <a:srgbClr val="232449"/>
                </a:solidFill>
              </a:rPr>
              <a:t>주관 차량 사이버보안 법규가 제정되었으며</a:t>
            </a:r>
            <a:r>
              <a:rPr lang="en-US" altLang="ko-KR" sz="1400" b="1" dirty="0">
                <a:solidFill>
                  <a:srgbClr val="232449"/>
                </a:solidFill>
              </a:rPr>
              <a:t>, </a:t>
            </a:r>
            <a:r>
              <a:rPr lang="ko-KR" altLang="en-US" sz="1400" b="1" dirty="0">
                <a:solidFill>
                  <a:srgbClr val="232449"/>
                </a:solidFill>
              </a:rPr>
              <a:t>유럽</a:t>
            </a:r>
            <a:r>
              <a:rPr lang="en-US" altLang="ko-KR" sz="1400" b="1" dirty="0">
                <a:solidFill>
                  <a:srgbClr val="232449"/>
                </a:solidFill>
              </a:rPr>
              <a:t>(</a:t>
            </a:r>
            <a:r>
              <a:rPr lang="ko-KR" altLang="en-US" sz="1400" b="1" dirty="0">
                <a:solidFill>
                  <a:srgbClr val="232449"/>
                </a:solidFill>
              </a:rPr>
              <a:t>중동 일부 포함</a:t>
            </a:r>
            <a:r>
              <a:rPr lang="en-US" altLang="ko-KR" sz="1400" b="1" dirty="0">
                <a:solidFill>
                  <a:srgbClr val="232449"/>
                </a:solidFill>
              </a:rPr>
              <a:t>) </a:t>
            </a:r>
            <a:r>
              <a:rPr lang="ko-KR" altLang="en-US" sz="1400" b="1" dirty="0">
                <a:solidFill>
                  <a:srgbClr val="232449"/>
                </a:solidFill>
              </a:rPr>
              <a:t>및 일본에 발효됨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국내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중국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인도 등에도 법규 발효 예정이며</a:t>
            </a:r>
            <a:r>
              <a:rPr lang="en-US" altLang="ko-KR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가이드라인을 발표한 북미도 법규 제정 움직임이 보임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보안 법규 만족을 위해서는 다음의 </a:t>
            </a:r>
            <a:r>
              <a:rPr lang="ko-KR" altLang="en-US" sz="12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</a:t>
            </a:r>
            <a:r>
              <a:rPr lang="en-US" altLang="ko-KR" sz="12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 ②VTA </a:t>
            </a:r>
            <a:r>
              <a:rPr lang="ko-KR" altLang="en-US" sz="12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인증 </a:t>
            </a:r>
            <a:r>
              <a:rPr lang="ko-KR" altLang="en-US" sz="120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취득하여야 함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BCF52C9-06E2-4F11-F2EF-DEB298CE1260}"/>
              </a:ext>
            </a:extLst>
          </p:cNvPr>
          <p:cNvGraphicFramePr>
            <a:graphicFrameLocks noGrp="1"/>
          </p:cNvGraphicFramePr>
          <p:nvPr/>
        </p:nvGraphicFramePr>
        <p:xfrm>
          <a:off x="1737359" y="2337499"/>
          <a:ext cx="8717282" cy="350269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19126">
                  <a:extLst>
                    <a:ext uri="{9D8B030D-6E8A-4147-A177-3AD203B41FA5}">
                      <a16:colId xmlns:a16="http://schemas.microsoft.com/office/drawing/2014/main" val="4101090478"/>
                    </a:ext>
                  </a:extLst>
                </a:gridCol>
                <a:gridCol w="3949078">
                  <a:extLst>
                    <a:ext uri="{9D8B030D-6E8A-4147-A177-3AD203B41FA5}">
                      <a16:colId xmlns:a16="http://schemas.microsoft.com/office/drawing/2014/main" val="3644941498"/>
                    </a:ext>
                  </a:extLst>
                </a:gridCol>
                <a:gridCol w="3949078">
                  <a:extLst>
                    <a:ext uri="{9D8B030D-6E8A-4147-A177-3AD203B41FA5}">
                      <a16:colId xmlns:a16="http://schemas.microsoft.com/office/drawing/2014/main" val="2936164709"/>
                    </a:ext>
                  </a:extLst>
                </a:gridCol>
              </a:tblGrid>
              <a:tr h="2787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CSMS</a:t>
                      </a:r>
                      <a:endParaRPr lang="ko-KR" sz="1000" kern="10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VTA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97343"/>
                  </a:ext>
                </a:extLst>
              </a:tr>
              <a:tr h="6525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적용 시점</a:t>
                      </a:r>
                      <a:b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유럽기준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신차 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 ‘22.7/6 (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인증시점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발효가 됨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기존차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 24.7/7 (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소비자 등록 시점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까지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8150"/>
                  </a:ext>
                </a:extLst>
              </a:tr>
              <a:tr h="5151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인증 주기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년마다 갱신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제조사별 인증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(3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년 미 경과 시에도 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CSMS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변경 시 재 인증 필요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차종별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인증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신차 필수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PE/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개조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/MY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는 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E/E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아키텍처 변경 시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075548"/>
                  </a:ext>
                </a:extLst>
              </a:tr>
              <a:tr h="20562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 내용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제조사의 차량 사이버보안 정책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조직 및 프로세스 인증</a:t>
                      </a:r>
                      <a:b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 조항 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7.2. Requirements for CSMS)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101600" indent="-101600"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개발 이후 全 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Lifecycle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보안 정책 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개발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양산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양산 후 단계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사이버 보안 조직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정책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R&amp;R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프로세스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(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보안 위협 분석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보안기술 개발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평가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사고 대응 등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협력사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(Tier,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서비스 공급사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관리 등 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해당 차종의 보안 기술 및 평가 결과 인증</a:t>
                      </a:r>
                      <a:b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</a:b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 조항 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7.3. Requirements for vehicle types)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보안 위협 분석 및 대응 방안 처리 결과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보안 기술 적용 현황 및 시험 결과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 </a:t>
                      </a:r>
                      <a:r>
                        <a:rPr lang="ko-KR" sz="1000" kern="10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애프터마켓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S/W,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서비스</a:t>
                      </a: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Data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등에 대한 보안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 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사이버 공격 및 위협에 대한 모니터링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</a:t>
                      </a:r>
                      <a:r>
                        <a:rPr lang="ko-KR" sz="100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사용되는 암호화 알고리즘에 대한 국제 표준 준수 여부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877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E79C952-9D54-0CDD-87E9-7A35233779F9}"/>
              </a:ext>
            </a:extLst>
          </p:cNvPr>
          <p:cNvSpPr txBox="1"/>
          <p:nvPr/>
        </p:nvSpPr>
        <p:spPr>
          <a:xfrm>
            <a:off x="2251730" y="5935645"/>
            <a:ext cx="8426430" cy="4959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R="0" lvl="0" indent="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50" normalizeH="0" baseline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algn="ctr"/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사이버보안 관련 정책</a:t>
            </a: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로직</a:t>
            </a: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프로세스를 수립하여 정의된 </a:t>
            </a:r>
            <a:r>
              <a:rPr lang="en-US" altLang="ko-KR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CSMS</a:t>
            </a:r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따라 차량을 개발하고 </a:t>
            </a:r>
            <a:endParaRPr lang="en-US" altLang="ko-KR" sz="1400" b="1" dirty="0">
              <a:solidFill>
                <a:srgbClr val="232449"/>
              </a:solidFill>
            </a:endParaRPr>
          </a:p>
          <a:p>
            <a:pPr algn="ctr"/>
            <a:r>
              <a:rPr lang="ko-KR" altLang="en-US" sz="1400" b="1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현존 최고 수준의 보안 대책을 적용하며 지속 발전하는 공격 위협에 대처할 수 있어야 함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AD8E19-0265-872E-FB0A-DE329B7F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4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69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776CA-CE2C-9C7B-B073-FF92E85FF368}"/>
              </a:ext>
            </a:extLst>
          </p:cNvPr>
          <p:cNvSpPr txBox="1"/>
          <p:nvPr/>
        </p:nvSpPr>
        <p:spPr>
          <a:xfrm>
            <a:off x="1252241" y="1093770"/>
            <a:ext cx="10425408" cy="2374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R="0" lvl="0" indent="0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-50" normalizeH="0" baseline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232449"/>
                </a:solidFill>
              </a:rPr>
              <a:t>참고</a:t>
            </a:r>
            <a:r>
              <a:rPr lang="en-US" altLang="ko-KR" sz="1400" b="1" dirty="0">
                <a:solidFill>
                  <a:srgbClr val="232449"/>
                </a:solidFill>
              </a:rPr>
              <a:t>. </a:t>
            </a:r>
            <a:r>
              <a:rPr lang="ko-KR" altLang="en-US" sz="1400" b="1" dirty="0">
                <a:solidFill>
                  <a:srgbClr val="232449"/>
                </a:solidFill>
              </a:rPr>
              <a:t>지역별 차량 사이버보안 법규 발효 시점</a:t>
            </a:r>
            <a:r>
              <a:rPr lang="en-US" altLang="ko-KR" sz="1400" b="1" dirty="0">
                <a:solidFill>
                  <a:srgbClr val="232449"/>
                </a:solidFill>
              </a:rPr>
              <a:t>(23.03</a:t>
            </a:r>
            <a:r>
              <a:rPr lang="ko-KR" altLang="en-US" sz="1400" b="1" dirty="0">
                <a:solidFill>
                  <a:srgbClr val="232449"/>
                </a:solidFill>
              </a:rPr>
              <a:t>월 기준</a:t>
            </a:r>
            <a:r>
              <a:rPr lang="en-US" altLang="ko-KR" sz="1400" b="1" dirty="0">
                <a:solidFill>
                  <a:srgbClr val="232449"/>
                </a:solidFill>
              </a:rPr>
              <a:t>)</a:t>
            </a:r>
            <a:endParaRPr lang="en-US" altLang="ko-KR" sz="1200" spc="-5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23244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17A61B2-9A5B-1ADD-1D29-22980576F3F1}"/>
              </a:ext>
            </a:extLst>
          </p:cNvPr>
          <p:cNvSpPr/>
          <p:nvPr/>
        </p:nvSpPr>
        <p:spPr>
          <a:xfrm>
            <a:off x="634253" y="-172720"/>
            <a:ext cx="482600" cy="1039168"/>
          </a:xfrm>
          <a:custGeom>
            <a:avLst/>
            <a:gdLst>
              <a:gd name="connsiteX0" fmla="*/ 0 w 482600"/>
              <a:gd name="connsiteY0" fmla="*/ 0 h 1039168"/>
              <a:gd name="connsiteX1" fmla="*/ 482600 w 482600"/>
              <a:gd name="connsiteY1" fmla="*/ 0 h 1039168"/>
              <a:gd name="connsiteX2" fmla="*/ 482600 w 482600"/>
              <a:gd name="connsiteY2" fmla="*/ 958733 h 1039168"/>
              <a:gd name="connsiteX3" fmla="*/ 402165 w 482600"/>
              <a:gd name="connsiteY3" fmla="*/ 1039168 h 1039168"/>
              <a:gd name="connsiteX4" fmla="*/ 80435 w 482600"/>
              <a:gd name="connsiteY4" fmla="*/ 1039168 h 1039168"/>
              <a:gd name="connsiteX5" fmla="*/ 0 w 482600"/>
              <a:gd name="connsiteY5" fmla="*/ 958733 h 103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" h="1039168">
                <a:moveTo>
                  <a:pt x="0" y="0"/>
                </a:moveTo>
                <a:lnTo>
                  <a:pt x="482600" y="0"/>
                </a:lnTo>
                <a:lnTo>
                  <a:pt x="482600" y="958733"/>
                </a:lnTo>
                <a:cubicBezTo>
                  <a:pt x="482600" y="1003156"/>
                  <a:pt x="446588" y="1039168"/>
                  <a:pt x="402165" y="1039168"/>
                </a:cubicBezTo>
                <a:lnTo>
                  <a:pt x="80435" y="1039168"/>
                </a:lnTo>
                <a:cubicBezTo>
                  <a:pt x="36012" y="1039168"/>
                  <a:pt x="0" y="1003156"/>
                  <a:pt x="0" y="958733"/>
                </a:cubicBezTo>
                <a:close/>
              </a:path>
            </a:pathLst>
          </a:custGeom>
          <a:solidFill>
            <a:srgbClr val="23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D61EF-94EF-D7CD-F0A8-61BDD51AB179}"/>
              </a:ext>
            </a:extLst>
          </p:cNvPr>
          <p:cNvSpPr txBox="1"/>
          <p:nvPr/>
        </p:nvSpPr>
        <p:spPr>
          <a:xfrm>
            <a:off x="1252241" y="415743"/>
            <a:ext cx="5471050" cy="44082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차량 사이버보안 법규 </a:t>
            </a:r>
            <a:r>
              <a:rPr lang="ko-KR" altLang="en-US"/>
              <a:t>개요 </a:t>
            </a:r>
            <a:r>
              <a:rPr lang="en-US" altLang="ko-KR" dirty="0"/>
              <a:t>(UN </a:t>
            </a:r>
            <a:r>
              <a:rPr lang="en-US" altLang="ko-KR"/>
              <a:t>R-155)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24C75-E69B-58A9-DB93-28AEC84BDD33}"/>
              </a:ext>
            </a:extLst>
          </p:cNvPr>
          <p:cNvSpPr txBox="1"/>
          <p:nvPr/>
        </p:nvSpPr>
        <p:spPr>
          <a:xfrm>
            <a:off x="736893" y="415743"/>
            <a:ext cx="277320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01</a:t>
            </a:r>
            <a:endParaRPr kumimoji="0" lang="en-US" altLang="ko-KR" sz="2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4FC4777-E26D-66DD-3ED9-FF96EB149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23657"/>
              </p:ext>
            </p:extLst>
          </p:nvPr>
        </p:nvGraphicFramePr>
        <p:xfrm>
          <a:off x="1527858" y="1530374"/>
          <a:ext cx="9641712" cy="4664683"/>
        </p:xfrm>
        <a:graphic>
          <a:graphicData uri="http://schemas.openxmlformats.org/drawingml/2006/table">
            <a:tbl>
              <a:tblPr/>
              <a:tblGrid>
                <a:gridCol w="544782">
                  <a:extLst>
                    <a:ext uri="{9D8B030D-6E8A-4147-A177-3AD203B41FA5}">
                      <a16:colId xmlns:a16="http://schemas.microsoft.com/office/drawing/2014/main" val="65503765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3620354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31652429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3016286074"/>
                    </a:ext>
                  </a:extLst>
                </a:gridCol>
                <a:gridCol w="3234015">
                  <a:extLst>
                    <a:ext uri="{9D8B030D-6E8A-4147-A177-3AD203B41FA5}">
                      <a16:colId xmlns:a16="http://schemas.microsoft.com/office/drawing/2014/main" val="1541188395"/>
                    </a:ext>
                  </a:extLst>
                </a:gridCol>
                <a:gridCol w="3576915">
                  <a:extLst>
                    <a:ext uri="{9D8B030D-6E8A-4147-A177-3AD203B41FA5}">
                      <a16:colId xmlns:a16="http://schemas.microsoft.com/office/drawing/2014/main" val="3887392669"/>
                    </a:ext>
                  </a:extLst>
                </a:gridCol>
              </a:tblGrid>
              <a:tr h="382086">
                <a:tc gridSpan="4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지역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44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ko-KR" altLang="en-US" sz="1100" b="1" kern="100" dirty="0">
                        <a:solidFill>
                          <a:schemeClr val="lt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신차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00" dirty="0" err="1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기존차</a:t>
                      </a:r>
                      <a:endParaRPr lang="ko-KR" altLang="en-US" sz="1400" b="1" kern="100" dirty="0">
                        <a:solidFill>
                          <a:schemeClr val="lt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4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502146"/>
                  </a:ext>
                </a:extLst>
              </a:tr>
              <a:tr h="389327">
                <a:tc gridSpan="4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EU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22.7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24.7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257428"/>
                  </a:ext>
                </a:extLst>
              </a:tr>
              <a:tr h="389327">
                <a:tc gridSpan="4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중국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년 상반기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년 상반기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27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년 상반기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810"/>
                  </a:ext>
                </a:extLst>
              </a:tr>
              <a:tr h="389327">
                <a:tc gridSpan="4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국내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년 예정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27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년 예정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07408"/>
                  </a:ext>
                </a:extLst>
              </a:tr>
              <a:tr h="389327">
                <a:tc rowSpan="4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일본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자율주행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Lv3.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24.7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66600"/>
                  </a:ext>
                </a:extLst>
              </a:tr>
              <a:tr h="389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None Lv3.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 </a:t>
                      </a: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有</a:t>
                      </a: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OTA </a:t>
                      </a: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有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22.7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24.7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909474"/>
                  </a:ext>
                </a:extLst>
              </a:tr>
              <a:tr h="389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OTA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無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03107"/>
                  </a:ext>
                </a:extLst>
              </a:tr>
              <a:tr h="389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無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24.1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26.5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704472"/>
                  </a:ext>
                </a:extLst>
              </a:tr>
              <a:tr h="389327">
                <a:tc rowSpan="4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인도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B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자율주행 </a:t>
                      </a: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Lv3.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1100" b="0" kern="10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24.10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24.10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73819"/>
                  </a:ext>
                </a:extLst>
              </a:tr>
              <a:tr h="389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None Lv3.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OTA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有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100" b="0" kern="10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제어기</a:t>
                      </a:r>
                      <a:endParaRPr lang="en-US" sz="110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27.10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28.10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292514"/>
                  </a:ext>
                </a:extLst>
              </a:tr>
              <a:tr h="389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인포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only</a:t>
                      </a: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29.10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29.10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02573"/>
                  </a:ext>
                </a:extLst>
              </a:tr>
              <a:tr h="3893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OTA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無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ko-KR" altLang="en-US" sz="110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30.10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30.10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</a:t>
                      </a:r>
                    </a:p>
                  </a:txBody>
                  <a:tcPr marL="17833" marR="17833" marT="11889" marB="1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18660"/>
                  </a:ext>
                </a:extLst>
              </a:tr>
            </a:tbl>
          </a:graphicData>
        </a:graphic>
      </p:graphicFrame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BCAA842A-2977-6D81-29D3-BF2FC3B2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5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79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70DDC2E-3F65-73F9-3B8B-4C570B87A2D0}"/>
              </a:ext>
            </a:extLst>
          </p:cNvPr>
          <p:cNvSpPr/>
          <p:nvPr/>
        </p:nvSpPr>
        <p:spPr>
          <a:xfrm>
            <a:off x="634253" y="-172720"/>
            <a:ext cx="482600" cy="1039168"/>
          </a:xfrm>
          <a:custGeom>
            <a:avLst/>
            <a:gdLst>
              <a:gd name="connsiteX0" fmla="*/ 0 w 482600"/>
              <a:gd name="connsiteY0" fmla="*/ 0 h 1039168"/>
              <a:gd name="connsiteX1" fmla="*/ 482600 w 482600"/>
              <a:gd name="connsiteY1" fmla="*/ 0 h 1039168"/>
              <a:gd name="connsiteX2" fmla="*/ 482600 w 482600"/>
              <a:gd name="connsiteY2" fmla="*/ 958733 h 1039168"/>
              <a:gd name="connsiteX3" fmla="*/ 402165 w 482600"/>
              <a:gd name="connsiteY3" fmla="*/ 1039168 h 1039168"/>
              <a:gd name="connsiteX4" fmla="*/ 80435 w 482600"/>
              <a:gd name="connsiteY4" fmla="*/ 1039168 h 1039168"/>
              <a:gd name="connsiteX5" fmla="*/ 0 w 482600"/>
              <a:gd name="connsiteY5" fmla="*/ 958733 h 103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" h="1039168">
                <a:moveTo>
                  <a:pt x="0" y="0"/>
                </a:moveTo>
                <a:lnTo>
                  <a:pt x="482600" y="0"/>
                </a:lnTo>
                <a:lnTo>
                  <a:pt x="482600" y="958733"/>
                </a:lnTo>
                <a:cubicBezTo>
                  <a:pt x="482600" y="1003156"/>
                  <a:pt x="446588" y="1039168"/>
                  <a:pt x="402165" y="1039168"/>
                </a:cubicBezTo>
                <a:lnTo>
                  <a:pt x="80435" y="1039168"/>
                </a:lnTo>
                <a:cubicBezTo>
                  <a:pt x="36012" y="1039168"/>
                  <a:pt x="0" y="1003156"/>
                  <a:pt x="0" y="958733"/>
                </a:cubicBezTo>
                <a:close/>
              </a:path>
            </a:pathLst>
          </a:custGeom>
          <a:solidFill>
            <a:srgbClr val="23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F094F-D369-B88B-B726-ABD5840B6BF4}"/>
              </a:ext>
            </a:extLst>
          </p:cNvPr>
          <p:cNvSpPr txBox="1"/>
          <p:nvPr/>
        </p:nvSpPr>
        <p:spPr>
          <a:xfrm>
            <a:off x="1252241" y="415743"/>
            <a:ext cx="4791376" cy="442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 R-155 VTA </a:t>
            </a: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법규 내용 및 목적</a:t>
            </a:r>
            <a:endParaRPr kumimoji="0" lang="en-US" altLang="ko-KR" sz="4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32449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2F081-1741-1DE4-383C-3059F587DA9C}"/>
              </a:ext>
            </a:extLst>
          </p:cNvPr>
          <p:cNvSpPr txBox="1"/>
          <p:nvPr/>
        </p:nvSpPr>
        <p:spPr>
          <a:xfrm>
            <a:off x="736893" y="415743"/>
            <a:ext cx="314189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02</a:t>
            </a:r>
            <a:endParaRPr kumimoji="0" lang="en-US" altLang="ko-KR" sz="2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39CFB3A-982A-FEFB-2A28-0F4B62D9D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04576"/>
              </p:ext>
            </p:extLst>
          </p:nvPr>
        </p:nvGraphicFramePr>
        <p:xfrm>
          <a:off x="634254" y="1445652"/>
          <a:ext cx="10592546" cy="1385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352">
                  <a:extLst>
                    <a:ext uri="{9D8B030D-6E8A-4147-A177-3AD203B41FA5}">
                      <a16:colId xmlns:a16="http://schemas.microsoft.com/office/drawing/2014/main" val="1310342475"/>
                    </a:ext>
                  </a:extLst>
                </a:gridCol>
                <a:gridCol w="9328194">
                  <a:extLst>
                    <a:ext uri="{9D8B030D-6E8A-4147-A177-3AD203B41FA5}">
                      <a16:colId xmlns:a16="http://schemas.microsoft.com/office/drawing/2014/main" val="2731998700"/>
                    </a:ext>
                  </a:extLst>
                </a:gridCol>
              </a:tblGrid>
              <a:tr h="69264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7.3.1.</a:t>
                      </a:r>
                      <a:endParaRPr lang="ko-KR" altLang="en-US" sz="1050" b="1" kern="100" dirty="0">
                        <a:solidFill>
                          <a:schemeClr val="lt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법규내용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VTA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인증을 위해서는 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CSMS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인증서를 획득해야 함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년 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 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 이전 인증 차종의 경우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CSMS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 따라 개발될 수 없었다면 사이버보안을 충분히 고려하여 개발되었음을 입증하여야 함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87782"/>
                  </a:ext>
                </a:extLst>
              </a:tr>
              <a:tr h="69264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 목적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인증 받은 제조사의 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CSMS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 따라 차량 개발이 이루어져야 함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CSMS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 따르지 못할 경우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충분히 사이버보안을 고려하였음을 입증할 필요가 있음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(24.7/1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이전 승인 차량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105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950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08C2A2-95B2-9BF5-56C4-0BE450FDB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98387"/>
              </p:ext>
            </p:extLst>
          </p:nvPr>
        </p:nvGraphicFramePr>
        <p:xfrm>
          <a:off x="634253" y="3466412"/>
          <a:ext cx="10592547" cy="1749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354">
                  <a:extLst>
                    <a:ext uri="{9D8B030D-6E8A-4147-A177-3AD203B41FA5}">
                      <a16:colId xmlns:a16="http://schemas.microsoft.com/office/drawing/2014/main" val="4182369456"/>
                    </a:ext>
                  </a:extLst>
                </a:gridCol>
                <a:gridCol w="9328193">
                  <a:extLst>
                    <a:ext uri="{9D8B030D-6E8A-4147-A177-3AD203B41FA5}">
                      <a16:colId xmlns:a16="http://schemas.microsoft.com/office/drawing/2014/main" val="257341489"/>
                    </a:ext>
                  </a:extLst>
                </a:gridCol>
              </a:tblGrid>
              <a:tr h="5830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7.3.2.</a:t>
                      </a:r>
                      <a:endParaRPr lang="ko-KR" altLang="en-US" sz="1050" b="1" kern="100" dirty="0">
                        <a:solidFill>
                          <a:schemeClr val="lt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법규내용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협력사의 사이버보안 위험을 식별하고 관리해야 함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57360"/>
                  </a:ext>
                </a:extLst>
              </a:tr>
              <a:tr h="5830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 목적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협력사에서 획득한 사이버보안 위험에 대한 정보를 공유 받아 식별 및 관리해야 함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개발 시 발견된 보안 취약점 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+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양산 후 보안사고 정보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105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04851"/>
                  </a:ext>
                </a:extLst>
              </a:tr>
              <a:tr h="5830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제출 자료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제조사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협력사 간 사이버보안 관련 계약서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사이버보안 위험 정보 취급에 대한 내용 포함 필수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105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협력사 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CSMS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점검 수행 결과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66226"/>
                  </a:ext>
                </a:extLst>
              </a:tr>
            </a:tbl>
          </a:graphicData>
        </a:graphic>
      </p:graphicFrame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B4F8FFFF-6980-1CB2-996D-0C9E8DF8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6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47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70DDC2E-3F65-73F9-3B8B-4C570B87A2D0}"/>
              </a:ext>
            </a:extLst>
          </p:cNvPr>
          <p:cNvSpPr/>
          <p:nvPr/>
        </p:nvSpPr>
        <p:spPr>
          <a:xfrm>
            <a:off x="634253" y="-172720"/>
            <a:ext cx="482600" cy="1039168"/>
          </a:xfrm>
          <a:custGeom>
            <a:avLst/>
            <a:gdLst>
              <a:gd name="connsiteX0" fmla="*/ 0 w 482600"/>
              <a:gd name="connsiteY0" fmla="*/ 0 h 1039168"/>
              <a:gd name="connsiteX1" fmla="*/ 482600 w 482600"/>
              <a:gd name="connsiteY1" fmla="*/ 0 h 1039168"/>
              <a:gd name="connsiteX2" fmla="*/ 482600 w 482600"/>
              <a:gd name="connsiteY2" fmla="*/ 958733 h 1039168"/>
              <a:gd name="connsiteX3" fmla="*/ 402165 w 482600"/>
              <a:gd name="connsiteY3" fmla="*/ 1039168 h 1039168"/>
              <a:gd name="connsiteX4" fmla="*/ 80435 w 482600"/>
              <a:gd name="connsiteY4" fmla="*/ 1039168 h 1039168"/>
              <a:gd name="connsiteX5" fmla="*/ 0 w 482600"/>
              <a:gd name="connsiteY5" fmla="*/ 958733 h 103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" h="1039168">
                <a:moveTo>
                  <a:pt x="0" y="0"/>
                </a:moveTo>
                <a:lnTo>
                  <a:pt x="482600" y="0"/>
                </a:lnTo>
                <a:lnTo>
                  <a:pt x="482600" y="958733"/>
                </a:lnTo>
                <a:cubicBezTo>
                  <a:pt x="482600" y="1003156"/>
                  <a:pt x="446588" y="1039168"/>
                  <a:pt x="402165" y="1039168"/>
                </a:cubicBezTo>
                <a:lnTo>
                  <a:pt x="80435" y="1039168"/>
                </a:lnTo>
                <a:cubicBezTo>
                  <a:pt x="36012" y="1039168"/>
                  <a:pt x="0" y="1003156"/>
                  <a:pt x="0" y="958733"/>
                </a:cubicBezTo>
                <a:close/>
              </a:path>
            </a:pathLst>
          </a:custGeom>
          <a:solidFill>
            <a:srgbClr val="23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F094F-D369-B88B-B726-ABD5840B6BF4}"/>
              </a:ext>
            </a:extLst>
          </p:cNvPr>
          <p:cNvSpPr txBox="1"/>
          <p:nvPr/>
        </p:nvSpPr>
        <p:spPr>
          <a:xfrm>
            <a:off x="1252241" y="415743"/>
            <a:ext cx="4791376" cy="442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 R-155 VTA </a:t>
            </a: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법규 내용 및 목적</a:t>
            </a:r>
            <a:endParaRPr kumimoji="0" lang="en-US" altLang="ko-KR" sz="4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32449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2F081-1741-1DE4-383C-3059F587DA9C}"/>
              </a:ext>
            </a:extLst>
          </p:cNvPr>
          <p:cNvSpPr txBox="1"/>
          <p:nvPr/>
        </p:nvSpPr>
        <p:spPr>
          <a:xfrm>
            <a:off x="736893" y="415743"/>
            <a:ext cx="314189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02</a:t>
            </a:r>
            <a:endParaRPr kumimoji="0" lang="en-US" altLang="ko-KR" sz="2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08C2A2-95B2-9BF5-56C4-0BE450FDB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406399"/>
              </p:ext>
            </p:extLst>
          </p:nvPr>
        </p:nvGraphicFramePr>
        <p:xfrm>
          <a:off x="634253" y="1299107"/>
          <a:ext cx="10592547" cy="3310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354">
                  <a:extLst>
                    <a:ext uri="{9D8B030D-6E8A-4147-A177-3AD203B41FA5}">
                      <a16:colId xmlns:a16="http://schemas.microsoft.com/office/drawing/2014/main" val="4182369456"/>
                    </a:ext>
                  </a:extLst>
                </a:gridCol>
                <a:gridCol w="9328193">
                  <a:extLst>
                    <a:ext uri="{9D8B030D-6E8A-4147-A177-3AD203B41FA5}">
                      <a16:colId xmlns:a16="http://schemas.microsoft.com/office/drawing/2014/main" val="257341489"/>
                    </a:ext>
                  </a:extLst>
                </a:gridCol>
              </a:tblGrid>
              <a:tr h="91485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7.3.3.</a:t>
                      </a:r>
                      <a:endParaRPr lang="ko-KR" altLang="en-US" sz="1050" b="1" kern="100" dirty="0">
                        <a:solidFill>
                          <a:schemeClr val="lt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법규내용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차량의 중요 요소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(Critical Element)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 식별하고 위험 평가를 수행하여 확인한 뒤 위험을 처리 및 관리함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위험 평가는 차량 및 외부 시스템 연동을 포함해야 함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위험 평가 시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Annex5 Part A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 포함된 모든 위협 및 그 외에 추가 확인된 위험 고려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57360"/>
                  </a:ext>
                </a:extLst>
              </a:tr>
              <a:tr h="148088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 목적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Critical Element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요소 기준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※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UN R-155 Interpretation Document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참고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105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indent="-11430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: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안전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구동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변속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조향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제동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ADAS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등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환경 보호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배기가스 등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도난 방지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출입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시동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), </a:t>
                      </a:r>
                      <a:r>
                        <a:rPr lang="ko-KR" altLang="en-US" sz="1050" b="0" kern="1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커넥티비티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외부 유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무선 통신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게이트웨이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Back-end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등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및 외부 시스템에 대하 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TARA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실시 필요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(ISO/SAE 21434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표준 기반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105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Annex 5 Part A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 정의된 모든 </a:t>
                      </a:r>
                      <a:r>
                        <a:rPr lang="ko-KR" altLang="en-US" sz="1050" b="0" kern="1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위협뿐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아니라 신규 발견된 위협을 모니터링하며 위험 평가 필요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04851"/>
                  </a:ext>
                </a:extLst>
              </a:tr>
              <a:tr h="91485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제출 자료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Critical Element </a:t>
                      </a:r>
                      <a:r>
                        <a:rPr lang="ko-KR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리스트 및 선정 사유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E/E </a:t>
                      </a:r>
                      <a:r>
                        <a:rPr lang="ko-KR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아키텍처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Critical Element TARA </a:t>
                      </a:r>
                      <a:r>
                        <a:rPr lang="ko-KR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수행 결과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위험 평가 시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Annex 5 Part A</a:t>
                      </a:r>
                      <a:r>
                        <a:rPr lang="ko-KR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 모두 포함했으며 추가 확인된 위험도 고려됨을 입증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위험 처리 시 수용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(Risk Acceptance) </a:t>
                      </a:r>
                      <a:r>
                        <a:rPr lang="ko-KR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항목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의사결정 사유 및 </a:t>
                      </a:r>
                      <a:r>
                        <a:rPr lang="ko-KR" altLang="ko-KR" sz="1050" b="0" kern="1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증적</a:t>
                      </a:r>
                      <a:r>
                        <a:rPr lang="ko-KR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자료</a:t>
                      </a:r>
                      <a:endParaRPr lang="ko-KR" altLang="en-US" sz="1050" b="0" kern="100" dirty="0"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6622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A0D615-4D72-A725-D2C4-E1FD1B6E6495}"/>
              </a:ext>
            </a:extLst>
          </p:cNvPr>
          <p:cNvSpPr txBox="1"/>
          <p:nvPr/>
        </p:nvSpPr>
        <p:spPr>
          <a:xfrm>
            <a:off x="70478" y="6505739"/>
            <a:ext cx="6096000" cy="258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Times New Roman" panose="02020603050405020304" pitchFamily="18" charset="0"/>
              </a:rPr>
              <a:t>* TARA(Treat Analysis and Risk Assessment) : </a:t>
            </a:r>
            <a:r>
              <a:rPr lang="ko-KR" altLang="ko-KR" sz="1050" kern="1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Times New Roman" panose="02020603050405020304" pitchFamily="18" charset="0"/>
              </a:rPr>
              <a:t>보안 위협 분석 및 위험도 평가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D53A255-21D2-FC4F-8413-8625450A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7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66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70DDC2E-3F65-73F9-3B8B-4C570B87A2D0}"/>
              </a:ext>
            </a:extLst>
          </p:cNvPr>
          <p:cNvSpPr/>
          <p:nvPr/>
        </p:nvSpPr>
        <p:spPr>
          <a:xfrm>
            <a:off x="634253" y="-172720"/>
            <a:ext cx="482600" cy="1039168"/>
          </a:xfrm>
          <a:custGeom>
            <a:avLst/>
            <a:gdLst>
              <a:gd name="connsiteX0" fmla="*/ 0 w 482600"/>
              <a:gd name="connsiteY0" fmla="*/ 0 h 1039168"/>
              <a:gd name="connsiteX1" fmla="*/ 482600 w 482600"/>
              <a:gd name="connsiteY1" fmla="*/ 0 h 1039168"/>
              <a:gd name="connsiteX2" fmla="*/ 482600 w 482600"/>
              <a:gd name="connsiteY2" fmla="*/ 958733 h 1039168"/>
              <a:gd name="connsiteX3" fmla="*/ 402165 w 482600"/>
              <a:gd name="connsiteY3" fmla="*/ 1039168 h 1039168"/>
              <a:gd name="connsiteX4" fmla="*/ 80435 w 482600"/>
              <a:gd name="connsiteY4" fmla="*/ 1039168 h 1039168"/>
              <a:gd name="connsiteX5" fmla="*/ 0 w 482600"/>
              <a:gd name="connsiteY5" fmla="*/ 958733 h 103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" h="1039168">
                <a:moveTo>
                  <a:pt x="0" y="0"/>
                </a:moveTo>
                <a:lnTo>
                  <a:pt x="482600" y="0"/>
                </a:lnTo>
                <a:lnTo>
                  <a:pt x="482600" y="958733"/>
                </a:lnTo>
                <a:cubicBezTo>
                  <a:pt x="482600" y="1003156"/>
                  <a:pt x="446588" y="1039168"/>
                  <a:pt x="402165" y="1039168"/>
                </a:cubicBezTo>
                <a:lnTo>
                  <a:pt x="80435" y="1039168"/>
                </a:lnTo>
                <a:cubicBezTo>
                  <a:pt x="36012" y="1039168"/>
                  <a:pt x="0" y="1003156"/>
                  <a:pt x="0" y="958733"/>
                </a:cubicBezTo>
                <a:close/>
              </a:path>
            </a:pathLst>
          </a:custGeom>
          <a:solidFill>
            <a:srgbClr val="23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F094F-D369-B88B-B726-ABD5840B6BF4}"/>
              </a:ext>
            </a:extLst>
          </p:cNvPr>
          <p:cNvSpPr txBox="1"/>
          <p:nvPr/>
        </p:nvSpPr>
        <p:spPr>
          <a:xfrm>
            <a:off x="1252241" y="415743"/>
            <a:ext cx="4791376" cy="442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 R-155 VTA </a:t>
            </a: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법규 내용 및 목적</a:t>
            </a:r>
            <a:endParaRPr kumimoji="0" lang="en-US" altLang="ko-KR" sz="4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32449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2F081-1741-1DE4-383C-3059F587DA9C}"/>
              </a:ext>
            </a:extLst>
          </p:cNvPr>
          <p:cNvSpPr txBox="1"/>
          <p:nvPr/>
        </p:nvSpPr>
        <p:spPr>
          <a:xfrm>
            <a:off x="736893" y="415743"/>
            <a:ext cx="314189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02</a:t>
            </a:r>
            <a:endParaRPr kumimoji="0" lang="en-US" altLang="ko-KR" sz="2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08C2A2-95B2-9BF5-56C4-0BE450FDB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46489"/>
              </p:ext>
            </p:extLst>
          </p:nvPr>
        </p:nvGraphicFramePr>
        <p:xfrm>
          <a:off x="634253" y="1299107"/>
          <a:ext cx="10592547" cy="3001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354">
                  <a:extLst>
                    <a:ext uri="{9D8B030D-6E8A-4147-A177-3AD203B41FA5}">
                      <a16:colId xmlns:a16="http://schemas.microsoft.com/office/drawing/2014/main" val="4182369456"/>
                    </a:ext>
                  </a:extLst>
                </a:gridCol>
                <a:gridCol w="9328193">
                  <a:extLst>
                    <a:ext uri="{9D8B030D-6E8A-4147-A177-3AD203B41FA5}">
                      <a16:colId xmlns:a16="http://schemas.microsoft.com/office/drawing/2014/main" val="257341489"/>
                    </a:ext>
                  </a:extLst>
                </a:gridCol>
              </a:tblGrid>
              <a:tr h="141045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7.3.4.</a:t>
                      </a:r>
                      <a:endParaRPr lang="ko-KR" altLang="en-US" sz="1050" b="1" kern="100" dirty="0">
                        <a:solidFill>
                          <a:schemeClr val="lt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법규내용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위험 평가 결과에 따라 식별된 위험에 대해 적절한 위험 완화 방법이 적용되어야 함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구현된 완화 조치에는 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Annex5 Part B, C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 언급된 모든 완화 조치가 포함되어야 함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Annex5 B, C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가 충분치 않을 경우 적절한 완화 조치가 구현되어야 함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24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월 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 이전 인증 받은 차종의 경우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Annex5 Part B, C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가 구현될 수 없다면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개발 기간의 부족으로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적절한 보안 대책을 구현해야 하고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기술적 타당성을 입증해야 함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57360"/>
                  </a:ext>
                </a:extLst>
              </a:tr>
              <a:tr h="62752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 목적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TARA</a:t>
                      </a:r>
                      <a:r>
                        <a:rPr 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 통해 식별된 위험에 대한 보안 목표에 따라 완화 대책이 구현되어야 함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Annex5</a:t>
                      </a:r>
                      <a:r>
                        <a:rPr 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 제시된 완화 대책 외에 적절한 </a:t>
                      </a:r>
                      <a:r>
                        <a:rPr 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보안 위협과 대체 보안 대책은 지속 발전함을 고려</a:t>
                      </a:r>
                      <a:r>
                        <a:rPr 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sz="1050" kern="10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04851"/>
                  </a:ext>
                </a:extLst>
              </a:tr>
              <a:tr h="96338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제출 자료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차량에 적용된 모든 완화 대책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보안기술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및 적용된 완화 대책이 합당하다는 근거 자료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Annex5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의 완화 대책이 적용될 수 없는 경우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적용될 수 없는 근거와 대체한 완화 방안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66226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32C3145-CFFC-CF4F-013D-E3FB720F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8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3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C063D8-EB98-5A62-A466-AFFACA8D50A0}"/>
              </a:ext>
            </a:extLst>
          </p:cNvPr>
          <p:cNvSpPr txBox="1"/>
          <p:nvPr/>
        </p:nvSpPr>
        <p:spPr>
          <a:xfrm>
            <a:off x="9144000" y="43149"/>
            <a:ext cx="3048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spc="-50" dirty="0">
                <a:ln>
                  <a:solidFill>
                    <a:srgbClr val="0583F2">
                      <a:alpha val="0"/>
                    </a:srgbClr>
                  </a:solidFill>
                </a:ln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Network Security and Privacy Laboratory</a:t>
            </a:r>
            <a:endParaRPr kumimoji="0" lang="ko-KR" altLang="en-US" sz="1050" b="0" i="0" u="none" strike="noStrike" kern="1200" cap="none" spc="-50" normalizeH="0" baseline="0" noProof="0" dirty="0">
              <a:ln>
                <a:solidFill>
                  <a:srgbClr val="0583F2">
                    <a:alpha val="0"/>
                  </a:srgbClr>
                </a:solidFill>
              </a:ln>
              <a:solidFill>
                <a:srgbClr val="7F7F7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70DDC2E-3F65-73F9-3B8B-4C570B87A2D0}"/>
              </a:ext>
            </a:extLst>
          </p:cNvPr>
          <p:cNvSpPr/>
          <p:nvPr/>
        </p:nvSpPr>
        <p:spPr>
          <a:xfrm>
            <a:off x="634253" y="-172720"/>
            <a:ext cx="482600" cy="1039168"/>
          </a:xfrm>
          <a:custGeom>
            <a:avLst/>
            <a:gdLst>
              <a:gd name="connsiteX0" fmla="*/ 0 w 482600"/>
              <a:gd name="connsiteY0" fmla="*/ 0 h 1039168"/>
              <a:gd name="connsiteX1" fmla="*/ 482600 w 482600"/>
              <a:gd name="connsiteY1" fmla="*/ 0 h 1039168"/>
              <a:gd name="connsiteX2" fmla="*/ 482600 w 482600"/>
              <a:gd name="connsiteY2" fmla="*/ 958733 h 1039168"/>
              <a:gd name="connsiteX3" fmla="*/ 402165 w 482600"/>
              <a:gd name="connsiteY3" fmla="*/ 1039168 h 1039168"/>
              <a:gd name="connsiteX4" fmla="*/ 80435 w 482600"/>
              <a:gd name="connsiteY4" fmla="*/ 1039168 h 1039168"/>
              <a:gd name="connsiteX5" fmla="*/ 0 w 482600"/>
              <a:gd name="connsiteY5" fmla="*/ 958733 h 103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2600" h="1039168">
                <a:moveTo>
                  <a:pt x="0" y="0"/>
                </a:moveTo>
                <a:lnTo>
                  <a:pt x="482600" y="0"/>
                </a:lnTo>
                <a:lnTo>
                  <a:pt x="482600" y="958733"/>
                </a:lnTo>
                <a:cubicBezTo>
                  <a:pt x="482600" y="1003156"/>
                  <a:pt x="446588" y="1039168"/>
                  <a:pt x="402165" y="1039168"/>
                </a:cubicBezTo>
                <a:lnTo>
                  <a:pt x="80435" y="1039168"/>
                </a:lnTo>
                <a:cubicBezTo>
                  <a:pt x="36012" y="1039168"/>
                  <a:pt x="0" y="1003156"/>
                  <a:pt x="0" y="958733"/>
                </a:cubicBezTo>
                <a:close/>
              </a:path>
            </a:pathLst>
          </a:custGeom>
          <a:solidFill>
            <a:srgbClr val="232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F094F-D369-B88B-B726-ABD5840B6BF4}"/>
              </a:ext>
            </a:extLst>
          </p:cNvPr>
          <p:cNvSpPr txBox="1"/>
          <p:nvPr/>
        </p:nvSpPr>
        <p:spPr>
          <a:xfrm>
            <a:off x="1252241" y="415743"/>
            <a:ext cx="4791376" cy="44255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marR="0" lvl="0" indent="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spc="-5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 R-155 VTA </a:t>
            </a:r>
            <a:r>
              <a:rPr lang="ko-KR" altLang="en-US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23244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법규 내용 및 목적</a:t>
            </a:r>
            <a:endParaRPr kumimoji="0" lang="en-US" altLang="ko-KR" sz="4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232449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2F081-1741-1DE4-383C-3059F587DA9C}"/>
              </a:ext>
            </a:extLst>
          </p:cNvPr>
          <p:cNvSpPr txBox="1"/>
          <p:nvPr/>
        </p:nvSpPr>
        <p:spPr>
          <a:xfrm>
            <a:off x="736893" y="415743"/>
            <a:ext cx="314189" cy="3161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2800" spc="-5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02</a:t>
            </a:r>
            <a:endParaRPr kumimoji="0" lang="en-US" altLang="ko-KR" sz="2000" b="1" i="0" u="none" strike="noStrike" kern="1200" cap="none" spc="-5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08C2A2-95B2-9BF5-56C4-0BE450FDB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41361"/>
              </p:ext>
            </p:extLst>
          </p:nvPr>
        </p:nvGraphicFramePr>
        <p:xfrm>
          <a:off x="634253" y="1299107"/>
          <a:ext cx="10592547" cy="2144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354">
                  <a:extLst>
                    <a:ext uri="{9D8B030D-6E8A-4147-A177-3AD203B41FA5}">
                      <a16:colId xmlns:a16="http://schemas.microsoft.com/office/drawing/2014/main" val="4182369456"/>
                    </a:ext>
                  </a:extLst>
                </a:gridCol>
                <a:gridCol w="9328193">
                  <a:extLst>
                    <a:ext uri="{9D8B030D-6E8A-4147-A177-3AD203B41FA5}">
                      <a16:colId xmlns:a16="http://schemas.microsoft.com/office/drawing/2014/main" val="257341489"/>
                    </a:ext>
                  </a:extLst>
                </a:gridCol>
              </a:tblGrid>
              <a:tr h="78421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7.3.5.</a:t>
                      </a:r>
                      <a:endParaRPr lang="ko-KR" altLang="en-US" sz="1050" b="1" kern="100" dirty="0">
                        <a:solidFill>
                          <a:schemeClr val="lt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법규내용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애프터마켓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소프트웨어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서비스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앱 또는 데이터 저장 및 실행을 위한 전용 환경을 위한 적절한 보호 조치가 적용되어야 함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57360"/>
                  </a:ext>
                </a:extLst>
              </a:tr>
              <a:tr h="6033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 목적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제조사가 차량에 적용 또는 차량 외부와 연동하는 </a:t>
                      </a:r>
                      <a:r>
                        <a:rPr lang="ko-KR" altLang="en-US" sz="1050" kern="10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애프터마켓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제품 및 솔루션에 대한 차량 측면의 위협 분석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(TARA)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를 수행하고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보안 대책을 적용해야 함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예시 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 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트레일러 연동 제어기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알코올 </a:t>
                      </a:r>
                      <a:r>
                        <a:rPr lang="ko-KR" altLang="en-US" sz="1050" kern="10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인터락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기기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유럽 법규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04851"/>
                  </a:ext>
                </a:extLst>
              </a:tr>
              <a:tr h="75703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제출 자료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차량에 적용된 </a:t>
                      </a:r>
                      <a:r>
                        <a:rPr lang="ko-KR" altLang="en-US" sz="1050" b="0" kern="1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애프터마켓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소프트웨어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서비스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앱 또는 데이터 저장 및 실행을 위한 전용환경 리스트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전용 환경 동작 원리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보호 조치 결과 및 적절성 근거 자료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6622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B360A4-0E6F-3BE7-D163-6061D9A43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73885"/>
              </p:ext>
            </p:extLst>
          </p:nvPr>
        </p:nvGraphicFramePr>
        <p:xfrm>
          <a:off x="634253" y="3935337"/>
          <a:ext cx="10592547" cy="1972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354">
                  <a:extLst>
                    <a:ext uri="{9D8B030D-6E8A-4147-A177-3AD203B41FA5}">
                      <a16:colId xmlns:a16="http://schemas.microsoft.com/office/drawing/2014/main" val="4182369456"/>
                    </a:ext>
                  </a:extLst>
                </a:gridCol>
                <a:gridCol w="9328193">
                  <a:extLst>
                    <a:ext uri="{9D8B030D-6E8A-4147-A177-3AD203B41FA5}">
                      <a16:colId xmlns:a16="http://schemas.microsoft.com/office/drawing/2014/main" val="257341489"/>
                    </a:ext>
                  </a:extLst>
                </a:gridCol>
              </a:tblGrid>
              <a:tr h="61248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7.3.6.</a:t>
                      </a:r>
                      <a:endParaRPr lang="ko-KR" altLang="en-US" sz="1050" b="1" kern="100" dirty="0">
                        <a:solidFill>
                          <a:schemeClr val="lt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법규내용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구현된 보안 기술의 효과성을 확인하기 위한 적절하고 충분한 평가가 수행되어야 함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157360"/>
                  </a:ext>
                </a:extLst>
              </a:tr>
              <a:tr h="60331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법규 목적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보안기술은 식별된 위험을 감소시키기 </a:t>
                      </a:r>
                      <a:r>
                        <a:rPr lang="ko-KR" altLang="en-US" sz="1050" kern="10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위함이며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테스트는 구현된 보안 조치의 정당성을 지원을 해야 함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인증기관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(Technical Service 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포함</a:t>
                      </a:r>
                      <a:r>
                        <a:rPr lang="en-US" altLang="ko-KR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r>
                        <a:rPr lang="ko-KR" altLang="en-US" sz="1050" kern="10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은 결과 확인을 위해 추가적인 보안 테스트를 수행할 수 있음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04851"/>
                  </a:ext>
                </a:extLst>
              </a:tr>
              <a:tr h="75703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1" kern="100" dirty="0">
                          <a:solidFill>
                            <a:schemeClr val="lt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제출 자료</a:t>
                      </a:r>
                    </a:p>
                  </a:txBody>
                  <a:tcPr marL="68580" marR="68580" marT="0" marB="0" anchor="ctr">
                    <a:solidFill>
                      <a:srgbClr val="23244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제조사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협력사가 실시간 단품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실차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기반의 보안 평가 목적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방법론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결과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(pass/fail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기준 포함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00" dirty="0" err="1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모의해킹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시나리오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</a:t>
                      </a:r>
                      <a:r>
                        <a:rPr lang="en-US" altLang="ko-KR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050" b="0" kern="1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결과 및 발견된 취약점 조치 결과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66226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05BD775-EE0D-31AD-2E06-17C736A2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2507-0B05-4C70-84B2-5596049F0958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pPr/>
              <a:t>9</a:t>
            </a:fld>
            <a:r>
              <a:rPr lang="en-US" altLang="ko-KR">
                <a:latin typeface="Pretendard" panose="02000503000000020004" pitchFamily="2" charset="-127"/>
                <a:ea typeface="Pretendard" panose="02000503000000020004" pitchFamily="2" charset="-127"/>
              </a:rPr>
              <a:t>/14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6092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Light_Blue">
      <a:dk1>
        <a:sysClr val="windowText" lastClr="000000"/>
      </a:dk1>
      <a:lt1>
        <a:sysClr val="window" lastClr="FFFFFF"/>
      </a:lt1>
      <a:dk2>
        <a:srgbClr val="FFFFFF"/>
      </a:dk2>
      <a:lt2>
        <a:srgbClr val="ACB0C0"/>
      </a:lt2>
      <a:accent1>
        <a:srgbClr val="0583F2"/>
      </a:accent1>
      <a:accent2>
        <a:srgbClr val="232449"/>
      </a:accent2>
      <a:accent3>
        <a:srgbClr val="EBECF0"/>
      </a:accent3>
      <a:accent4>
        <a:srgbClr val="7F7F7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C1AA868EB14A4A8E6DC13C143C6AF4" ma:contentTypeVersion="6" ma:contentTypeDescription="Create a new document." ma:contentTypeScope="" ma:versionID="43cfa27c14b71bd126b1432f967f9091">
  <xsd:schema xmlns:xsd="http://www.w3.org/2001/XMLSchema" xmlns:xs="http://www.w3.org/2001/XMLSchema" xmlns:p="http://schemas.microsoft.com/office/2006/metadata/properties" xmlns:ns3="d5779abd-2792-4a33-8ce9-de5338b45845" xmlns:ns4="06be5250-2aff-4315-9491-36b8ed6f8a36" targetNamespace="http://schemas.microsoft.com/office/2006/metadata/properties" ma:root="true" ma:fieldsID="686c7d0065586f34352400a1fe56bf08" ns3:_="" ns4:_="">
    <xsd:import namespace="d5779abd-2792-4a33-8ce9-de5338b45845"/>
    <xsd:import namespace="06be5250-2aff-4315-9491-36b8ed6f8a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79abd-2792-4a33-8ce9-de5338b458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be5250-2aff-4315-9491-36b8ed6f8a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be5250-2aff-4315-9491-36b8ed6f8a3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3DA9C9-1F86-44D6-ADA0-A3965D78CA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779abd-2792-4a33-8ce9-de5338b45845"/>
    <ds:schemaRef ds:uri="06be5250-2aff-4315-9491-36b8ed6f8a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886608-4434-4B6C-92A4-2A685E295B41}">
  <ds:schemaRefs>
    <ds:schemaRef ds:uri="06be5250-2aff-4315-9491-36b8ed6f8a36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d5779abd-2792-4a33-8ce9-de5338b45845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04FCD83-F5EA-4DDC-91DE-6550266CB3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2809</Words>
  <Application>Microsoft Office PowerPoint</Application>
  <PresentationFormat>와이드스크린</PresentationFormat>
  <Paragraphs>406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Pretendard</vt:lpstr>
      <vt:lpstr>Arial</vt:lpstr>
      <vt:lpstr>Calibri</vt:lpstr>
      <vt:lpstr>Wingdings</vt:lpstr>
      <vt:lpstr>Pretendard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서영재</dc:creator>
  <cp:lastModifiedBy>서영재</cp:lastModifiedBy>
  <cp:revision>218</cp:revision>
  <dcterms:created xsi:type="dcterms:W3CDTF">2023-04-30T10:40:01Z</dcterms:created>
  <dcterms:modified xsi:type="dcterms:W3CDTF">2023-05-17T06:25:44Z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0x010100F6C1AA868EB14A4A8E6DC13C143C6AF4</vt:lpwstr>
  </property>
</Properties>
</file>