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88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263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F5F5F5"/>
    <a:srgbClr val="C3C3C3"/>
    <a:srgbClr val="E0E0E0"/>
    <a:srgbClr val="AEAEAE"/>
    <a:srgbClr val="FFFFFF"/>
    <a:srgbClr val="D9D9D9"/>
    <a:srgbClr val="D09E00"/>
    <a:srgbClr val="222A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47" autoAdjust="0"/>
    <p:restoredTop sz="95759" autoAdjust="0"/>
  </p:normalViewPr>
  <p:slideViewPr>
    <p:cSldViewPr snapToGrid="0">
      <p:cViewPr varScale="1">
        <p:scale>
          <a:sx n="78" d="100"/>
          <a:sy n="78" d="100"/>
        </p:scale>
        <p:origin x="114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FD517F-0237-4240-88C5-5C1EE392F9E8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73E67C-614D-431F-8A5A-4CE8315FF4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778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https://youtu.be/fdWx3QV5n44</a:t>
            </a:r>
          </a:p>
          <a:p>
            <a:r>
              <a:rPr lang="en-US" altLang="ko-KR" dirty="0"/>
              <a:t>https://velog.io/@hhhong/Object-Detection-with-YOLO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73E67C-614D-431F-8A5A-4CE8315FF48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2705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73E67C-614D-431F-8A5A-4CE8315FF48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2529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73E67C-614D-431F-8A5A-4CE8315FF48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9901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73E67C-614D-431F-8A5A-4CE8315FF48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706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3">
              <a:lnSpc>
                <a:spcPct val="100000"/>
              </a:lnSpc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73E67C-614D-431F-8A5A-4CE8315FF48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9359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73E67C-614D-431F-8A5A-4CE8315FF48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35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73E67C-614D-431F-8A5A-4CE8315FF48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352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73E67C-614D-431F-8A5A-4CE8315FF48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544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73E67C-614D-431F-8A5A-4CE8315FF48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199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73E67C-614D-431F-8A5A-4CE8315FF48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164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73E67C-614D-431F-8A5A-4CE8315FF48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460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73E67C-614D-431F-8A5A-4CE8315FF48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1875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73E67C-614D-431F-8A5A-4CE8315FF48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4739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73E67C-614D-431F-8A5A-4CE8315FF48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467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E950D-099A-71AF-C15F-BCA0A9276F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EB93746-139B-8EF2-ACB5-8B7BE8CF2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8AC693-87F7-819F-688D-2376540FC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3D74-5FB9-47FC-8B1C-1AE2E310D783}" type="datetime1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CEA05A-9AEC-DE71-A53A-0E4A0CBD7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75E624-BDBD-5DAB-04D2-47BE98DC9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C747DC0-D67E-49E0-AF8A-AA8E8DCFF301}" type="slidenum">
              <a:rPr lang="ko-KR" altLang="en-US" smtClean="0"/>
              <a:pPr/>
              <a:t>‹#›</a:t>
            </a:fld>
            <a:r>
              <a:rPr lang="en-US" altLang="ko-KR" dirty="0"/>
              <a:t>/19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9747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6B9FD7-A46F-A20C-9CDE-5ECE6D971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44F420-F2E3-4DD0-E1B1-80852443E9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84F685-7FDA-FA0B-4E9C-F78EB3EC9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D991-DF49-40EF-B79D-F72A195CE8DB}" type="datetime1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4EA928-DA2A-5A15-935B-533D9699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E7B2B9-6FFE-08EA-B57F-2731CED24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6CB6A21-4564-42AD-BE24-C8C4ACBEBF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179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559118F-EE18-1E30-ADBA-347A89E7DC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C9EE09-250D-B5F8-DC71-1A0377CD7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3DC024-9B06-B61A-D73A-11D0FA02C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41C37-C18D-4862-9E0B-67EB615DB66F}" type="datetime1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3EA613-0593-1E64-1CCC-FB615BCDA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4EDF21-9279-43BE-146E-27249AE6C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6CB6A21-4564-42AD-BE24-C8C4ACBEBF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948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337226-2704-D04C-83F6-90BFA3236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995" y="296882"/>
            <a:ext cx="10515600" cy="61751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7F919B-138F-7E77-8E02-BA613A78C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995" y="914399"/>
            <a:ext cx="10788805" cy="52625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6A5045-5328-CD1F-F239-BF19F1AEC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DA6A5-2123-4599-A4A0-0B05655044F2}" type="datetime1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1849F2-70FD-1B2E-5C9D-943CDBE98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2FB094-4628-93F1-5E10-41A3D61DE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4500" y="6267449"/>
            <a:ext cx="2743200" cy="365125"/>
          </a:xfrm>
          <a:prstGeom prst="rect">
            <a:avLst/>
          </a:prstGeom>
        </p:spPr>
        <p:txBody>
          <a:bodyPr/>
          <a:lstStyle/>
          <a:p>
            <a:fld id="{C774C32A-0111-4A38-8E2D-7340AC04155B}" type="slidenum">
              <a:rPr lang="en-US" altLang="ko-KR" smtClean="0"/>
              <a:pPr/>
              <a:t>‹#›</a:t>
            </a:fld>
            <a:r>
              <a:rPr lang="en-US" altLang="ko-KR" dirty="0"/>
              <a:t>/14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8660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8A117A-4821-AFA6-C66F-08D648E03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448FE2-C83C-8FF4-2D8B-AD563CAFC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515518-4176-68C3-D06F-45D796105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57A65-0B5F-4BB2-9D9E-BA650A99E83C}" type="datetime1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9FA852-4FF3-8A96-6823-CF99FF09E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5ACC6D-C68E-0D06-DFB9-0CA4C7D4A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6CB6A21-4564-42AD-BE24-C8C4ACBEBF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498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350B4-53EA-94E4-E1AB-3B3A10FF6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4112D7-A939-30E7-5AEC-35A278FAD5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F46EDD-75D8-40B2-15CE-FD7DAD712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86E9EE-29CD-96B2-0547-8A9FC7766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FB10-4537-4C78-88C1-ED64ABC2326F}" type="datetime1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4857C3-13C3-43B3-DF6A-FA3BBBD89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0441A0-2664-DA0D-2389-4BF819EA8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6CB6A21-4564-42AD-BE24-C8C4ACBEBF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227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E043A3-6996-3124-4C34-F7952DA3B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B57AEA-3620-B48B-C9EC-BB8B70E3A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AC30B3-2915-E459-1C2F-4280E1309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466FCD9-6554-2299-50D0-2074A4C03E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9267B36-4349-AACC-9CE4-AF7B2C5AE0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A08CBDF-0785-A6CE-6584-6DD20E063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744B-1224-4E5E-9942-B92D774E816E}" type="datetime1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6D13E96-EB61-1037-FF55-292610418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D4785AB-BF6A-93C7-EE06-E2F3C7B12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6CB6A21-4564-42AD-BE24-C8C4ACBEBF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945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F26069-0D55-DFC2-5745-BFAF64048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920E2E-C5E4-416F-E865-09766C73C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BF745-8AE8-4B88-B322-93ACA80CD96B}" type="datetime1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22C054-A23C-74DD-6009-747B0B05E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AC0DFC9-72D7-F67D-EE8D-B4E6013C5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6CB6A21-4564-42AD-BE24-C8C4ACBEBF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55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C561EB6-1B79-CA13-D6CC-D13D3E553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87396-B95A-46B9-B38E-8539A0C42DB4}" type="datetime1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30F7162-3654-53C0-D7A0-044244A99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D523BF-8949-88E6-9CAC-C49E9DA51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6CB6A21-4564-42AD-BE24-C8C4ACBEBF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714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06A13E-F9A1-B3D8-31CD-8AF143B7D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289F9C-8B24-4287-9D21-7B57B24BB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C77F35-9F73-9B7B-6312-2078C2972F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0D2A7F-E113-0E7D-EE8E-1AC224244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ED1CB-1011-4CA1-B3AF-01AA5AAD6CCA}" type="datetime1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B3C935-E2AD-FF34-7359-E8FEBB5BB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BA78B8-4908-5295-C067-1A4DDE838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6CB6A21-4564-42AD-BE24-C8C4ACBEBF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383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4EC65E-845A-2189-5C2A-AFA96BAAB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494FE8-4F70-B262-9E61-5E250D6A16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79A2F7-4C62-B439-A98F-E2D78F998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B7674B-F39B-1112-9236-5DBA584E0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921A9-E6E5-452A-9CE2-EA2E0F04A50B}" type="datetime1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0BF5C9-DA2C-48BF-7D27-E7F1289DF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759296-B64E-DE8E-25F4-8A66FB988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6CB6A21-4564-42AD-BE24-C8C4ACBEBF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953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36A3B18-B9E0-DC26-13A5-7A8444668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5969EE-99A7-7D4B-BC48-8B6EE1675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AA2467-C608-52CA-690C-5A22F69515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68098-240F-4B01-86B3-7B2E1336A7FD}" type="datetime1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4EE93C-DE48-628D-D981-17048FA470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00705E-2B0F-992B-24E8-CE7EE5CF15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2674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B6A21-4564-42AD-BE24-C8C4ACBEBFD2}" type="slidenum">
              <a:rPr lang="ko-KR" altLang="en-US" smtClean="0"/>
              <a:pPr/>
              <a:t>‹#›</a:t>
            </a:fld>
            <a:r>
              <a:rPr lang="en-US" altLang="ko-KR" dirty="0"/>
              <a:t>/14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8971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9D3E9C-88FD-7E3E-FB43-EFE71484C399}"/>
              </a:ext>
            </a:extLst>
          </p:cNvPr>
          <p:cNvSpPr/>
          <p:nvPr/>
        </p:nvSpPr>
        <p:spPr>
          <a:xfrm>
            <a:off x="0" y="0"/>
            <a:ext cx="12192000" cy="588264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2A94728-53E5-AC0B-5567-C479EB1CC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298" y="2397760"/>
            <a:ext cx="11017404" cy="906780"/>
          </a:xfrm>
        </p:spPr>
        <p:txBody>
          <a:bodyPr>
            <a:no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YOLO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FBF769-B137-EDB6-1EE8-46937019D2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80460"/>
            <a:ext cx="9144000" cy="259080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숭실대학교 석사과정 서영재</a:t>
            </a: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44AA7072-F46A-13E1-C03A-DF279439C6C2}"/>
              </a:ext>
            </a:extLst>
          </p:cNvPr>
          <p:cNvSpPr txBox="1">
            <a:spLocks/>
          </p:cNvSpPr>
          <p:nvPr/>
        </p:nvSpPr>
        <p:spPr>
          <a:xfrm>
            <a:off x="1524000" y="6236970"/>
            <a:ext cx="9144000" cy="308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Network Security and Privacy Lab</a:t>
            </a:r>
            <a:endParaRPr lang="ko-KR" altLang="en-US" sz="1400" dirty="0"/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5373A40F-5F12-9FC6-D66B-903CC8A4D8A4}"/>
              </a:ext>
            </a:extLst>
          </p:cNvPr>
          <p:cNvSpPr txBox="1">
            <a:spLocks/>
          </p:cNvSpPr>
          <p:nvPr/>
        </p:nvSpPr>
        <p:spPr>
          <a:xfrm>
            <a:off x="1524000" y="3987165"/>
            <a:ext cx="9144000" cy="25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>
                <a:solidFill>
                  <a:schemeClr val="bg1"/>
                </a:solidFill>
              </a:rPr>
              <a:t>2023.04.18.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718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AC5647-32C4-4D81-06DE-CD0EBFD0C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" y="-1"/>
            <a:ext cx="11841480" cy="1010201"/>
          </a:xfrm>
        </p:spPr>
        <p:txBody>
          <a:bodyPr>
            <a:normAutofit/>
          </a:bodyPr>
          <a:lstStyle/>
          <a:p>
            <a:r>
              <a:rPr lang="ko-KR" altLang="en-US" b="1" dirty="0">
                <a:solidFill>
                  <a:srgbClr val="222A35"/>
                </a:solidFill>
              </a:rPr>
              <a:t>모델 성능 평가</a:t>
            </a:r>
            <a:endParaRPr lang="ko-KR" altLang="en-US" sz="3200" b="1" dirty="0">
              <a:solidFill>
                <a:srgbClr val="222A35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8609CB5-608C-91E9-FC12-B275076B51E8}"/>
              </a:ext>
            </a:extLst>
          </p:cNvPr>
          <p:cNvSpPr/>
          <p:nvPr/>
        </p:nvSpPr>
        <p:spPr>
          <a:xfrm>
            <a:off x="-7620" y="6629399"/>
            <a:ext cx="12199620" cy="22516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D988F8C0-1823-A626-9978-9F0D57417C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4995" y="914399"/>
                <a:ext cx="10788805" cy="5262563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600" b="1" dirty="0"/>
                  <a:t>정밀도</a:t>
                </a:r>
                <a:r>
                  <a:rPr lang="en-US" altLang="ko-KR" sz="1600" b="1" dirty="0"/>
                  <a:t>(Precision)</a:t>
                </a:r>
                <a:r>
                  <a:rPr lang="ko-KR" altLang="en-US" sz="1600" b="1" dirty="0"/>
                  <a:t>과 </a:t>
                </a:r>
                <a:r>
                  <a:rPr lang="ko-KR" altLang="en-US" sz="1600" b="1" dirty="0" err="1"/>
                  <a:t>재현율</a:t>
                </a:r>
                <a:r>
                  <a:rPr lang="en-US" altLang="ko-KR" sz="1600" b="1" dirty="0"/>
                  <a:t>(Recall)</a:t>
                </a:r>
                <a:br>
                  <a:rPr lang="en-US" altLang="ko-KR" sz="1600" b="1" dirty="0"/>
                </a:br>
                <a:r>
                  <a:rPr lang="ko-KR" altLang="en-US" sz="1200" dirty="0"/>
                  <a:t>일반적으로 객체 탐지 모델 평가에 사용되지는 않지만</a:t>
                </a:r>
                <a:r>
                  <a:rPr lang="en-US" altLang="ko-KR" sz="1200" dirty="0"/>
                  <a:t>, </a:t>
                </a:r>
                <a:r>
                  <a:rPr lang="ko-KR" altLang="en-US" sz="1200" dirty="0"/>
                  <a:t>다른 지표를 계산하는 기본 지표 역할을 함</a:t>
                </a:r>
                <a:br>
                  <a:rPr lang="en-US" altLang="ko-KR" sz="1200" dirty="0"/>
                </a:br>
                <a:r>
                  <a:rPr lang="en-US" altLang="ko-KR" sz="400" dirty="0"/>
                  <a:t> </a:t>
                </a:r>
                <a:endParaRPr lang="en-US" altLang="ko-KR" sz="800" dirty="0"/>
              </a:p>
              <a:p>
                <a:pPr lvl="1"/>
                <a:r>
                  <a:rPr lang="en-US" altLang="ko-KR" sz="1200" dirty="0"/>
                  <a:t>True Positive (TP) : </a:t>
                </a:r>
                <a:r>
                  <a:rPr lang="ko-KR" altLang="en-US" sz="1200" dirty="0"/>
                  <a:t>예측이 동일 클래스의 실제 상자와 일치하는지 측정</a:t>
                </a:r>
                <a:endParaRPr lang="en-US" altLang="ko-KR" sz="1200" dirty="0"/>
              </a:p>
              <a:p>
                <a:pPr lvl="1"/>
                <a:r>
                  <a:rPr lang="en-US" altLang="ko-KR" sz="1200" dirty="0"/>
                  <a:t>False Positive (FP) : </a:t>
                </a:r>
                <a:r>
                  <a:rPr lang="ko-KR" altLang="en-US" sz="1200" dirty="0"/>
                  <a:t>예측이 실제 상자와 일치하지 않는지 측정</a:t>
                </a:r>
                <a:endParaRPr lang="en-US" altLang="ko-KR" sz="1200" dirty="0"/>
              </a:p>
              <a:p>
                <a:pPr lvl="1"/>
                <a:r>
                  <a:rPr lang="en-US" altLang="ko-KR" sz="1200" dirty="0"/>
                  <a:t>False</a:t>
                </a:r>
                <a:r>
                  <a:rPr lang="ko-KR" altLang="en-US" sz="1200" dirty="0"/>
                  <a:t> </a:t>
                </a:r>
                <a:r>
                  <a:rPr lang="en-US" altLang="ko-KR" sz="1200" dirty="0"/>
                  <a:t>Negative (FN) : </a:t>
                </a:r>
                <a:r>
                  <a:rPr lang="ko-KR" altLang="en-US" sz="1200" dirty="0"/>
                  <a:t>실제 </a:t>
                </a:r>
                <a:r>
                  <a:rPr lang="ko-KR" altLang="en-US" sz="1200" dirty="0" err="1"/>
                  <a:t>분류값이</a:t>
                </a:r>
                <a:r>
                  <a:rPr lang="ko-KR" altLang="en-US" sz="1200" dirty="0"/>
                  <a:t> 그와 일치하는 예측을 갖지 못하는지 측정</a:t>
                </a:r>
                <a:endParaRPr lang="en-US" altLang="ko-KR" sz="1200" dirty="0"/>
              </a:p>
              <a:p>
                <a:pPr lvl="1"/>
                <a:endParaRPr lang="en-US" altLang="ko-KR" sz="14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𝑝𝑟𝑒𝑐𝑖𝑠𝑖𝑜𝑛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𝑟𝑒𝑐𝑎𝑙𝑙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altLang="ko-KR" sz="1200" dirty="0"/>
              </a:p>
              <a:p>
                <a:pPr lvl="1"/>
                <a:endParaRPr lang="en-US" altLang="ko-KR" sz="1200" dirty="0"/>
              </a:p>
              <a:p>
                <a:pPr lvl="1"/>
                <a:endParaRPr lang="en-US" altLang="ko-KR" sz="1200" dirty="0"/>
              </a:p>
              <a:p>
                <a:pPr lvl="1"/>
                <a:r>
                  <a:rPr lang="ko-KR" altLang="en-US" sz="1200" dirty="0"/>
                  <a:t>모델이 안정적이지 않은 특징을 기반으로 객체 존재를 예측하면 </a:t>
                </a:r>
                <a:r>
                  <a:rPr lang="ko-KR" altLang="en-US" sz="1200" dirty="0" err="1"/>
                  <a:t>거짓긍정</a:t>
                </a:r>
                <a:r>
                  <a:rPr lang="en-US" altLang="ko-KR" sz="1200" dirty="0"/>
                  <a:t>(FP)</a:t>
                </a:r>
                <a:r>
                  <a:rPr lang="ko-KR" altLang="en-US" sz="1200" dirty="0"/>
                  <a:t>이 많아져서 정밀도가 낮아짐</a:t>
                </a:r>
                <a:endParaRPr lang="en-US" altLang="ko-KR" sz="1200" dirty="0"/>
              </a:p>
              <a:p>
                <a:pPr lvl="1"/>
                <a:r>
                  <a:rPr lang="ko-KR" altLang="en-US" sz="1200" dirty="0"/>
                  <a:t>모델이 너무 엄격해서 정확한 조건을 만족할 때만 객체가 탐지된 것으로 거짓부정</a:t>
                </a:r>
                <a:r>
                  <a:rPr lang="en-US" altLang="ko-KR" sz="1200" dirty="0"/>
                  <a:t>(FN)</a:t>
                </a:r>
                <a:r>
                  <a:rPr lang="ko-KR" altLang="en-US" sz="1200" dirty="0"/>
                  <a:t>이 많아져 재현율이 낮아짐</a:t>
                </a:r>
                <a:endParaRPr lang="en-US" altLang="ko-KR" sz="1200" dirty="0"/>
              </a:p>
              <a:p>
                <a:pPr marL="457200" lvl="1" indent="0">
                  <a:buNone/>
                </a:pPr>
                <a:endParaRPr lang="ko-KR" altLang="en-US" sz="1400" dirty="0"/>
              </a:p>
            </p:txBody>
          </p:sp>
        </mc:Choice>
        <mc:Fallback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D988F8C0-1823-A626-9978-9F0D57417C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4995" y="914399"/>
                <a:ext cx="10788805" cy="5262563"/>
              </a:xfrm>
              <a:blipFill>
                <a:blip r:embed="rId3"/>
                <a:stretch>
                  <a:fillRect l="-2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42332D-3836-5DFB-56E2-5C3AF4518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4C32A-0111-4A38-8E2D-7340AC04155B}" type="slidenum">
              <a:rPr lang="en-US" altLang="ko-KR" smtClean="0"/>
              <a:pPr/>
              <a:t>10</a:t>
            </a:fld>
            <a:r>
              <a:rPr lang="en-US" altLang="ko-KR"/>
              <a:t>/14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5879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AC5647-32C4-4D81-06DE-CD0EBFD0C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" y="-1"/>
            <a:ext cx="11841480" cy="1010201"/>
          </a:xfrm>
        </p:spPr>
        <p:txBody>
          <a:bodyPr>
            <a:normAutofit/>
          </a:bodyPr>
          <a:lstStyle/>
          <a:p>
            <a:r>
              <a:rPr lang="ko-KR" altLang="en-US" b="1" dirty="0">
                <a:solidFill>
                  <a:srgbClr val="222A35"/>
                </a:solidFill>
              </a:rPr>
              <a:t>모델 성능 평가</a:t>
            </a:r>
            <a:endParaRPr lang="ko-KR" altLang="en-US" sz="3200" b="1" dirty="0">
              <a:solidFill>
                <a:srgbClr val="222A35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8609CB5-608C-91E9-FC12-B275076B51E8}"/>
              </a:ext>
            </a:extLst>
          </p:cNvPr>
          <p:cNvSpPr/>
          <p:nvPr/>
        </p:nvSpPr>
        <p:spPr>
          <a:xfrm>
            <a:off x="-7620" y="6629399"/>
            <a:ext cx="12199620" cy="22516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988F8C0-1823-A626-9978-9F0D57417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995" y="914399"/>
            <a:ext cx="10788805" cy="526256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/>
              <a:t>정밀도</a:t>
            </a:r>
            <a:r>
              <a:rPr lang="en-US" altLang="ko-KR" sz="1600" b="1" dirty="0"/>
              <a:t>-</a:t>
            </a:r>
            <a:r>
              <a:rPr lang="ko-KR" altLang="en-US" sz="1600" b="1" dirty="0" err="1"/>
              <a:t>재현율</a:t>
            </a:r>
            <a:r>
              <a:rPr lang="ko-KR" altLang="en-US" sz="1600" b="1" dirty="0"/>
              <a:t> 곡선</a:t>
            </a:r>
            <a:r>
              <a:rPr lang="en-US" altLang="ko-KR" sz="1600" b="1" dirty="0"/>
              <a:t> (Precision – Recall Curve)</a:t>
            </a:r>
            <a:endParaRPr lang="en-US" altLang="ko-KR" sz="1400" b="1" dirty="0"/>
          </a:p>
          <a:p>
            <a:pPr lvl="1">
              <a:lnSpc>
                <a:spcPct val="150000"/>
              </a:lnSpc>
            </a:pPr>
            <a:r>
              <a:rPr lang="ko-KR" altLang="en-US" sz="1200" dirty="0"/>
              <a:t>신뢰도 </a:t>
            </a:r>
            <a:r>
              <a:rPr lang="ko-KR" altLang="en-US" sz="1200" dirty="0" err="1"/>
              <a:t>임계값마다</a:t>
            </a:r>
            <a:r>
              <a:rPr lang="ko-KR" altLang="en-US" sz="1200" dirty="0"/>
              <a:t> 모델의 정밀도와 재현율을 시각화</a:t>
            </a:r>
            <a:endParaRPr lang="en-US" altLang="ko-KR" sz="1200" dirty="0"/>
          </a:p>
          <a:p>
            <a:pPr lvl="1">
              <a:lnSpc>
                <a:spcPct val="150000"/>
              </a:lnSpc>
            </a:pPr>
            <a:r>
              <a:rPr lang="ko-KR" altLang="en-US" sz="1200" dirty="0"/>
              <a:t>모든 </a:t>
            </a:r>
            <a:r>
              <a:rPr lang="en-US" altLang="ko-KR" sz="1200" dirty="0"/>
              <a:t>Bounding box</a:t>
            </a:r>
            <a:r>
              <a:rPr lang="ko-KR" altLang="en-US" sz="1200" dirty="0"/>
              <a:t>와 함께 모델이 예측의 정확성을 얼마나 확실하는지 </a:t>
            </a:r>
            <a:r>
              <a:rPr lang="en-US" altLang="ko-KR" sz="1200" dirty="0"/>
              <a:t>0 ~ 1 </a:t>
            </a:r>
            <a:r>
              <a:rPr lang="ko-KR" altLang="en-US" sz="1200" dirty="0"/>
              <a:t>사이의 숫자로 나타내는 신뢰도 출력</a:t>
            </a:r>
            <a:endParaRPr lang="en-US" altLang="ko-KR" sz="1200" dirty="0"/>
          </a:p>
          <a:p>
            <a:pPr lvl="1">
              <a:lnSpc>
                <a:spcPct val="150000"/>
              </a:lnSpc>
            </a:pPr>
            <a:r>
              <a:rPr lang="ko-KR" altLang="en-US" sz="1200" dirty="0" err="1"/>
              <a:t>임계값</a:t>
            </a:r>
            <a:r>
              <a:rPr lang="ko-KR" altLang="en-US" sz="1200" dirty="0"/>
              <a:t> </a:t>
            </a:r>
            <a:r>
              <a:rPr lang="en-US" altLang="ko-KR" sz="1200" dirty="0"/>
              <a:t>T</a:t>
            </a:r>
            <a:r>
              <a:rPr lang="ko-KR" altLang="en-US" sz="1200" dirty="0"/>
              <a:t>에 따라 정밀도와 재현율이 달라짐</a:t>
            </a:r>
            <a:endParaRPr lang="en-US" altLang="ko-KR" sz="1200" dirty="0"/>
          </a:p>
          <a:p>
            <a:pPr lvl="2">
              <a:lnSpc>
                <a:spcPct val="100000"/>
              </a:lnSpc>
            </a:pPr>
            <a:r>
              <a:rPr lang="ko-KR" altLang="en-US" sz="1100" dirty="0" err="1"/>
              <a:t>임계값</a:t>
            </a:r>
            <a:r>
              <a:rPr lang="ko-KR" altLang="en-US" sz="1100" dirty="0"/>
              <a:t> </a:t>
            </a:r>
            <a:r>
              <a:rPr lang="en-US" altLang="ko-KR" sz="1100" dirty="0"/>
              <a:t>T </a:t>
            </a:r>
            <a:r>
              <a:rPr lang="ko-KR" altLang="en-US" sz="1100" dirty="0"/>
              <a:t>이하의 예측은 제거함</a:t>
            </a:r>
            <a:endParaRPr lang="en-US" altLang="ko-KR" sz="1100" dirty="0"/>
          </a:p>
          <a:p>
            <a:pPr lvl="2">
              <a:lnSpc>
                <a:spcPct val="100000"/>
              </a:lnSpc>
            </a:pPr>
            <a:r>
              <a:rPr lang="en-US" altLang="ko-KR" sz="1100" dirty="0"/>
              <a:t>T</a:t>
            </a:r>
            <a:r>
              <a:rPr lang="ko-KR" altLang="en-US" sz="1100" dirty="0"/>
              <a:t>가 </a:t>
            </a:r>
            <a:r>
              <a:rPr lang="en-US" altLang="ko-KR" sz="1100" dirty="0"/>
              <a:t>1</a:t>
            </a:r>
            <a:r>
              <a:rPr lang="ko-KR" altLang="en-US" sz="1100" dirty="0"/>
              <a:t>에 가까우면 정밀도는 높지만 재현율은 낮음</a:t>
            </a:r>
            <a:endParaRPr lang="en-US" altLang="ko-KR" sz="1100" dirty="0"/>
          </a:p>
          <a:p>
            <a:pPr lvl="2">
              <a:lnSpc>
                <a:spcPct val="100000"/>
              </a:lnSpc>
            </a:pPr>
            <a:r>
              <a:rPr lang="ko-KR" altLang="en-US" sz="1100" dirty="0"/>
              <a:t>놓치는 객체가 많아져서 재현율은 낮아짐 </a:t>
            </a:r>
            <a:r>
              <a:rPr lang="en-US" altLang="ko-KR" sz="1100" dirty="0"/>
              <a:t>(</a:t>
            </a:r>
            <a:r>
              <a:rPr lang="ko-KR" altLang="en-US" sz="1100" dirty="0"/>
              <a:t>즉</a:t>
            </a:r>
            <a:r>
              <a:rPr lang="en-US" altLang="ko-KR" sz="1100" dirty="0"/>
              <a:t>, </a:t>
            </a:r>
            <a:r>
              <a:rPr lang="ko-KR" altLang="en-US" sz="1100" dirty="0"/>
              <a:t>신뢰도가 높은 예측만 유지하기 때문에 정밀도는 높아짐</a:t>
            </a:r>
            <a:r>
              <a:rPr lang="en-US" altLang="ko-KR" sz="1100" dirty="0"/>
              <a:t>)</a:t>
            </a:r>
          </a:p>
          <a:p>
            <a:pPr lvl="2">
              <a:lnSpc>
                <a:spcPct val="100000"/>
              </a:lnSpc>
            </a:pPr>
            <a:r>
              <a:rPr lang="en-US" altLang="ko-KR" sz="1100" dirty="0"/>
              <a:t>T</a:t>
            </a:r>
            <a:r>
              <a:rPr lang="ko-KR" altLang="en-US" sz="1100" dirty="0"/>
              <a:t>가 </a:t>
            </a:r>
            <a:r>
              <a:rPr lang="en-US" altLang="ko-KR" sz="1100" dirty="0"/>
              <a:t>0</a:t>
            </a:r>
            <a:r>
              <a:rPr lang="ko-KR" altLang="en-US" sz="1100" dirty="0"/>
              <a:t>에 가까우면 정밀도는 낮지만 재현율은 높음</a:t>
            </a:r>
            <a:endParaRPr lang="en-US" altLang="ko-KR" sz="1100" dirty="0"/>
          </a:p>
          <a:p>
            <a:pPr lvl="2">
              <a:lnSpc>
                <a:spcPct val="100000"/>
              </a:lnSpc>
            </a:pPr>
            <a:r>
              <a:rPr lang="ko-KR" altLang="en-US" sz="1100" dirty="0"/>
              <a:t>대부분의 예측을 유지하기 때문에 재현율은 높아지고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거짓긍정</a:t>
            </a:r>
            <a:r>
              <a:rPr lang="en-US" altLang="ko-KR" sz="1100" dirty="0"/>
              <a:t>(FP)</a:t>
            </a:r>
            <a:r>
              <a:rPr lang="ko-KR" altLang="en-US" sz="1100" dirty="0"/>
              <a:t>이 많아져서 정밀도는 낮아짐</a:t>
            </a:r>
            <a:endParaRPr lang="en-US" altLang="ko-KR" sz="1000" dirty="0"/>
          </a:p>
          <a:p>
            <a:pPr lvl="1">
              <a:lnSpc>
                <a:spcPct val="150000"/>
              </a:lnSpc>
            </a:pP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ko-KR" altLang="en-US" sz="1200" dirty="0"/>
              <a:t>예시 </a:t>
            </a:r>
            <a:r>
              <a:rPr lang="en-US" altLang="ko-KR" sz="1200" dirty="0"/>
              <a:t>) </a:t>
            </a:r>
            <a:r>
              <a:rPr lang="ko-KR" altLang="en-US" sz="1200" dirty="0"/>
              <a:t>모델이 보행자를 탐지하고 있으면 특별한 </a:t>
            </a:r>
            <a:r>
              <a:rPr lang="ko-KR" altLang="en-US" sz="1200" dirty="0" err="1"/>
              <a:t>이유없이</a:t>
            </a:r>
            <a:r>
              <a:rPr lang="ko-KR" altLang="en-US" sz="1200" dirty="0"/>
              <a:t> 차를 세우더라도 어떤 보행자도 놓치지 않도록 재현율을 높여야 함</a:t>
            </a:r>
            <a:endParaRPr lang="en-US" altLang="ko-KR" sz="1200" dirty="0"/>
          </a:p>
          <a:p>
            <a:pPr lvl="1">
              <a:lnSpc>
                <a:spcPct val="150000"/>
              </a:lnSpc>
            </a:pPr>
            <a:r>
              <a:rPr lang="ko-KR" altLang="en-US" sz="1200" dirty="0"/>
              <a:t>모델이 투자 기회를 탐지하고 있다면 일부 기회를 놓치게 되더라도 잘못된 기회에 돈을 거는 일을 피하기 위해 정밀도를 높여야 함</a:t>
            </a:r>
            <a:endParaRPr lang="en-US" altLang="ko-KR" sz="12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42332D-3836-5DFB-56E2-5C3AF4518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4C32A-0111-4A38-8E2D-7340AC04155B}" type="slidenum">
              <a:rPr lang="en-US" altLang="ko-KR" smtClean="0"/>
              <a:pPr/>
              <a:t>11</a:t>
            </a:fld>
            <a:r>
              <a:rPr lang="en-US" altLang="ko-KR"/>
              <a:t>/14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0735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AC5647-32C4-4D81-06DE-CD0EBFD0C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" y="-1"/>
            <a:ext cx="11841480" cy="1010201"/>
          </a:xfrm>
        </p:spPr>
        <p:txBody>
          <a:bodyPr>
            <a:normAutofit/>
          </a:bodyPr>
          <a:lstStyle/>
          <a:p>
            <a:r>
              <a:rPr lang="ko-KR" altLang="en-US" b="1" dirty="0">
                <a:solidFill>
                  <a:srgbClr val="222A35"/>
                </a:solidFill>
              </a:rPr>
              <a:t>모델 성능 평가</a:t>
            </a:r>
            <a:endParaRPr lang="ko-KR" altLang="en-US" sz="3200" b="1" dirty="0">
              <a:solidFill>
                <a:srgbClr val="222A35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8609CB5-608C-91E9-FC12-B275076B51E8}"/>
              </a:ext>
            </a:extLst>
          </p:cNvPr>
          <p:cNvSpPr/>
          <p:nvPr/>
        </p:nvSpPr>
        <p:spPr>
          <a:xfrm>
            <a:off x="-7620" y="6629399"/>
            <a:ext cx="12199620" cy="22516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988F8C0-1823-A626-9978-9F0D57417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995" y="914399"/>
            <a:ext cx="10788805" cy="526256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/>
              <a:t>정밀도</a:t>
            </a:r>
            <a:r>
              <a:rPr lang="en-US" altLang="ko-KR" sz="1600" b="1" dirty="0"/>
              <a:t>-</a:t>
            </a:r>
            <a:r>
              <a:rPr lang="ko-KR" altLang="en-US" sz="1600" b="1" dirty="0" err="1"/>
              <a:t>재현율</a:t>
            </a:r>
            <a:r>
              <a:rPr lang="ko-KR" altLang="en-US" sz="1600" b="1" dirty="0"/>
              <a:t> 곡선</a:t>
            </a:r>
            <a:r>
              <a:rPr lang="en-US" altLang="ko-KR" sz="1600" b="1" dirty="0"/>
              <a:t> (Precision – Recall Curve)</a:t>
            </a:r>
            <a:endParaRPr lang="en-US" altLang="ko-KR" sz="14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42332D-3836-5DFB-56E2-5C3AF4518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4C32A-0111-4A38-8E2D-7340AC04155B}" type="slidenum">
              <a:rPr lang="en-US" altLang="ko-KR" smtClean="0"/>
              <a:pPr/>
              <a:t>12</a:t>
            </a:fld>
            <a:r>
              <a:rPr lang="en-US" altLang="ko-KR"/>
              <a:t>/14</a:t>
            </a:r>
            <a:endParaRPr lang="ko-KR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D5CAC0B-E98C-E7AB-A684-081040C31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655" y="1462637"/>
            <a:ext cx="7791450" cy="392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96789C-F310-69EF-1212-BD8909DB254D}"/>
              </a:ext>
            </a:extLst>
          </p:cNvPr>
          <p:cNvSpPr txBox="1"/>
          <p:nvPr/>
        </p:nvSpPr>
        <p:spPr>
          <a:xfrm>
            <a:off x="114300" y="6375320"/>
            <a:ext cx="609981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dirty="0"/>
              <a:t>https://amirhessam88.github.io/roc-vs-pr/</a:t>
            </a:r>
          </a:p>
        </p:txBody>
      </p:sp>
    </p:spTree>
    <p:extLst>
      <p:ext uri="{BB962C8B-B14F-4D97-AF65-F5344CB8AC3E}">
        <p14:creationId xmlns:p14="http://schemas.microsoft.com/office/powerpoint/2010/main" val="3477232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AC5647-32C4-4D81-06DE-CD0EBFD0C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" y="-1"/>
            <a:ext cx="11841480" cy="1010201"/>
          </a:xfrm>
        </p:spPr>
        <p:txBody>
          <a:bodyPr>
            <a:normAutofit/>
          </a:bodyPr>
          <a:lstStyle/>
          <a:p>
            <a:r>
              <a:rPr lang="ko-KR" altLang="en-US" b="1" dirty="0">
                <a:solidFill>
                  <a:srgbClr val="222A35"/>
                </a:solidFill>
              </a:rPr>
              <a:t>모델 성능 평가</a:t>
            </a:r>
            <a:endParaRPr lang="ko-KR" altLang="en-US" sz="3200" b="1" dirty="0">
              <a:solidFill>
                <a:srgbClr val="222A35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8609CB5-608C-91E9-FC12-B275076B51E8}"/>
              </a:ext>
            </a:extLst>
          </p:cNvPr>
          <p:cNvSpPr/>
          <p:nvPr/>
        </p:nvSpPr>
        <p:spPr>
          <a:xfrm>
            <a:off x="-7620" y="6629399"/>
            <a:ext cx="12199620" cy="22516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988F8C0-1823-A626-9978-9F0D57417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995" y="914399"/>
            <a:ext cx="10788805" cy="526256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AP(Average Precision, </a:t>
            </a:r>
            <a:r>
              <a:rPr lang="ko-KR" altLang="en-US" sz="1600" b="1" dirty="0"/>
              <a:t>평균 정밀도</a:t>
            </a:r>
            <a:r>
              <a:rPr lang="en-US" altLang="ko-KR" sz="1600" b="1" dirty="0"/>
              <a:t>)</a:t>
            </a:r>
            <a:r>
              <a:rPr lang="ko-KR" altLang="en-US" sz="1600" b="1" dirty="0"/>
              <a:t>와 </a:t>
            </a:r>
            <a:r>
              <a:rPr lang="en-US" altLang="ko-KR" sz="1600" b="1" dirty="0" err="1"/>
              <a:t>mAP</a:t>
            </a:r>
            <a:r>
              <a:rPr lang="en-US" altLang="ko-KR" sz="1600" b="1" dirty="0"/>
              <a:t>(mean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Average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Precision)</a:t>
            </a:r>
            <a:endParaRPr lang="en-US" altLang="ko-KR" sz="1400" b="1" dirty="0"/>
          </a:p>
          <a:p>
            <a:pPr lvl="1">
              <a:lnSpc>
                <a:spcPct val="150000"/>
              </a:lnSpc>
            </a:pPr>
            <a:r>
              <a:rPr lang="ko-KR" altLang="en-US" sz="1200" dirty="0"/>
              <a:t>곡선의 아래 영역에 해당</a:t>
            </a:r>
            <a:endParaRPr lang="en-US" altLang="ko-KR" sz="1200" dirty="0"/>
          </a:p>
          <a:p>
            <a:pPr lvl="1">
              <a:lnSpc>
                <a:spcPct val="150000"/>
              </a:lnSpc>
            </a:pPr>
            <a:r>
              <a:rPr lang="ko-KR" altLang="en-US" sz="1200" dirty="0"/>
              <a:t>항상 </a:t>
            </a:r>
            <a:r>
              <a:rPr lang="en-US" altLang="ko-KR" sz="1200" dirty="0"/>
              <a:t>1x1 </a:t>
            </a:r>
            <a:r>
              <a:rPr lang="ko-KR" altLang="en-US" sz="1200" dirty="0"/>
              <a:t>정사각형으로 구성되어 있음</a:t>
            </a:r>
            <a:r>
              <a:rPr lang="en-US" altLang="ko-KR" sz="1200" dirty="0"/>
              <a:t> ( </a:t>
            </a:r>
            <a:r>
              <a:rPr lang="ko-KR" altLang="en-US" sz="1200" dirty="0"/>
              <a:t>즉</a:t>
            </a:r>
            <a:r>
              <a:rPr lang="en-US" altLang="ko-KR" sz="1200" dirty="0"/>
              <a:t>, </a:t>
            </a:r>
            <a:r>
              <a:rPr lang="ko-KR" altLang="en-US" sz="1200" dirty="0"/>
              <a:t>항상 </a:t>
            </a:r>
            <a:r>
              <a:rPr lang="en-US" altLang="ko-KR" sz="1200" dirty="0"/>
              <a:t>0 ~ 1 </a:t>
            </a:r>
            <a:r>
              <a:rPr lang="ko-KR" altLang="en-US" sz="1200" dirty="0"/>
              <a:t>사이의 값을 가짐</a:t>
            </a:r>
            <a:r>
              <a:rPr lang="en-US" altLang="ko-KR" sz="1200" dirty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sz="1200" dirty="0"/>
              <a:t>단일</a:t>
            </a:r>
            <a:r>
              <a:rPr lang="en-US" altLang="ko-KR" sz="1200" dirty="0"/>
              <a:t> </a:t>
            </a:r>
            <a:r>
              <a:rPr lang="ko-KR" altLang="en-US" sz="1200" dirty="0"/>
              <a:t>클래스에 대한 모델 성능 정보를 제공</a:t>
            </a:r>
            <a:endParaRPr lang="en-US" altLang="ko-KR" sz="1200" dirty="0"/>
          </a:p>
          <a:p>
            <a:pPr lvl="1">
              <a:lnSpc>
                <a:spcPct val="150000"/>
              </a:lnSpc>
            </a:pPr>
            <a:r>
              <a:rPr lang="ko-KR" altLang="en-US" sz="1200" dirty="0"/>
              <a:t>전역 점수를 얻기 위해 </a:t>
            </a:r>
            <a:r>
              <a:rPr lang="en-US" altLang="ko-KR" sz="1200" dirty="0" err="1"/>
              <a:t>mAP</a:t>
            </a:r>
            <a:r>
              <a:rPr lang="en-US" altLang="ko-KR" sz="1200" dirty="0"/>
              <a:t> </a:t>
            </a:r>
            <a:r>
              <a:rPr lang="ko-KR" altLang="en-US" sz="1200" dirty="0"/>
              <a:t>사용</a:t>
            </a:r>
            <a:endParaRPr lang="en-US" altLang="ko-KR" sz="1200" dirty="0"/>
          </a:p>
          <a:p>
            <a:pPr lvl="1">
              <a:lnSpc>
                <a:spcPct val="150000"/>
              </a:lnSpc>
            </a:pPr>
            <a:endParaRPr lang="en-US" altLang="ko-KR" sz="1200" dirty="0"/>
          </a:p>
          <a:p>
            <a:pPr lvl="1">
              <a:lnSpc>
                <a:spcPct val="150000"/>
              </a:lnSpc>
            </a:pPr>
            <a:r>
              <a:rPr lang="ko-KR" altLang="en-US" sz="1200" dirty="0"/>
              <a:t>예시</a:t>
            </a:r>
            <a:r>
              <a:rPr lang="en-US" altLang="ko-KR" sz="1200" dirty="0"/>
              <a:t>) </a:t>
            </a:r>
            <a:r>
              <a:rPr lang="ko-KR" altLang="en-US" sz="1200" dirty="0"/>
              <a:t>데이터셋이 </a:t>
            </a:r>
            <a:r>
              <a:rPr lang="en-US" altLang="ko-KR" sz="1200" dirty="0"/>
              <a:t>10</a:t>
            </a:r>
            <a:r>
              <a:rPr lang="ko-KR" altLang="en-US" sz="1200" dirty="0"/>
              <a:t>개의 클래스로 구성된다면 각 클래스에 대한 </a:t>
            </a:r>
            <a:r>
              <a:rPr lang="en-US" altLang="ko-KR" sz="1200" dirty="0"/>
              <a:t>AP</a:t>
            </a:r>
            <a:r>
              <a:rPr lang="ko-KR" altLang="en-US" sz="1200" dirty="0"/>
              <a:t>를 계산하고 그 숫자들의 평균을 다시 구함</a:t>
            </a:r>
            <a:endParaRPr lang="en-US" altLang="ko-KR" sz="1200" dirty="0"/>
          </a:p>
          <a:p>
            <a:pPr lvl="1">
              <a:lnSpc>
                <a:spcPct val="150000"/>
              </a:lnSpc>
            </a:pPr>
            <a:r>
              <a:rPr lang="en-US" altLang="ko-KR" sz="1200" dirty="0" err="1"/>
              <a:t>mAP</a:t>
            </a:r>
            <a:r>
              <a:rPr lang="en-US" altLang="ko-KR" sz="1200" dirty="0"/>
              <a:t> </a:t>
            </a:r>
            <a:r>
              <a:rPr lang="ko-KR" altLang="en-US" sz="1200" dirty="0"/>
              <a:t>사용</a:t>
            </a:r>
            <a:endParaRPr lang="en-US" altLang="ko-KR" sz="1200" dirty="0"/>
          </a:p>
          <a:p>
            <a:pPr lvl="2">
              <a:lnSpc>
                <a:spcPct val="150000"/>
              </a:lnSpc>
            </a:pPr>
            <a:r>
              <a:rPr lang="ko-KR" altLang="en-US" sz="1100" dirty="0"/>
              <a:t>최소 </a:t>
            </a:r>
            <a:r>
              <a:rPr lang="en-US" altLang="ko-KR" sz="1100" dirty="0"/>
              <a:t>2</a:t>
            </a:r>
            <a:r>
              <a:rPr lang="ko-KR" altLang="en-US" sz="1100" dirty="0"/>
              <a:t>개 이상의 객체를 탐지하는 대회인 </a:t>
            </a:r>
            <a:r>
              <a:rPr lang="en-US" altLang="ko-KR" sz="1100" dirty="0"/>
              <a:t>PASCAL Visual Object Classes</a:t>
            </a:r>
            <a:r>
              <a:rPr lang="ko-KR" altLang="en-US" sz="1100" dirty="0"/>
              <a:t>와 </a:t>
            </a:r>
            <a:r>
              <a:rPr lang="en-US" altLang="ko-KR" sz="1100" dirty="0"/>
              <a:t>Common Objects in Context(COCO)</a:t>
            </a:r>
            <a:r>
              <a:rPr lang="ko-KR" altLang="en-US" sz="1100" dirty="0"/>
              <a:t>에서 </a:t>
            </a:r>
            <a:r>
              <a:rPr lang="en-US" altLang="ko-KR" sz="1100" dirty="0" err="1"/>
              <a:t>mAP</a:t>
            </a:r>
            <a:r>
              <a:rPr lang="ko-KR" altLang="en-US" sz="1100" dirty="0"/>
              <a:t>가 사용됨</a:t>
            </a:r>
            <a:endParaRPr lang="en-US" altLang="ko-KR" sz="1100" dirty="0"/>
          </a:p>
          <a:p>
            <a:pPr lvl="2">
              <a:lnSpc>
                <a:spcPct val="150000"/>
              </a:lnSpc>
            </a:pPr>
            <a:r>
              <a:rPr lang="en-US" altLang="ko-KR" sz="1100" dirty="0"/>
              <a:t>COCO</a:t>
            </a:r>
            <a:r>
              <a:rPr lang="ko-KR" altLang="en-US" sz="1100" dirty="0"/>
              <a:t> 데이터셋이 더 많은 클래스를 포함하고 있기 때문에 보통 </a:t>
            </a:r>
            <a:r>
              <a:rPr lang="en-US" altLang="ko-KR" sz="1100" dirty="0"/>
              <a:t>Pascal BOC</a:t>
            </a:r>
            <a:r>
              <a:rPr lang="ko-KR" altLang="en-US" sz="1100" dirty="0"/>
              <a:t>보다 점수가 더 낮게 나옴</a:t>
            </a:r>
            <a:endParaRPr lang="en-US" altLang="ko-KR" sz="1100" dirty="0"/>
          </a:p>
          <a:p>
            <a:pPr lvl="2">
              <a:lnSpc>
                <a:spcPct val="150000"/>
              </a:lnSpc>
            </a:pPr>
            <a:endParaRPr lang="en-US" altLang="ko-KR" sz="12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42332D-3836-5DFB-56E2-5C3AF4518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4C32A-0111-4A38-8E2D-7340AC04155B}" type="slidenum">
              <a:rPr lang="en-US" altLang="ko-KR" smtClean="0"/>
              <a:pPr/>
              <a:t>13</a:t>
            </a:fld>
            <a:r>
              <a:rPr lang="en-US" altLang="ko-KR"/>
              <a:t>/14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285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B79066C-E608-1DAE-AC43-B75A6400A6A6}"/>
              </a:ext>
            </a:extLst>
          </p:cNvPr>
          <p:cNvSpPr/>
          <p:nvPr/>
        </p:nvSpPr>
        <p:spPr>
          <a:xfrm flipV="1">
            <a:off x="0" y="5882640"/>
            <a:ext cx="12192000" cy="97536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2A94728-53E5-AC0B-5567-C479EB1CC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1676" y="2366010"/>
            <a:ext cx="10408648" cy="1158240"/>
          </a:xfrm>
        </p:spPr>
        <p:txBody>
          <a:bodyPr>
            <a:normAutofit/>
          </a:bodyPr>
          <a:lstStyle/>
          <a:p>
            <a:r>
              <a:rPr lang="ko-KR" altLang="en-US" sz="7200" b="1" dirty="0">
                <a:solidFill>
                  <a:srgbClr val="222A35"/>
                </a:solidFill>
              </a:rPr>
              <a:t>데이터셋</a:t>
            </a:r>
            <a:endParaRPr lang="en-US" altLang="ko-KR" sz="7200" b="1" dirty="0">
              <a:solidFill>
                <a:srgbClr val="222A35"/>
              </a:solidFill>
            </a:endParaRP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44AA7072-F46A-13E1-C03A-DF279439C6C2}"/>
              </a:ext>
            </a:extLst>
          </p:cNvPr>
          <p:cNvSpPr txBox="1">
            <a:spLocks/>
          </p:cNvSpPr>
          <p:nvPr/>
        </p:nvSpPr>
        <p:spPr>
          <a:xfrm>
            <a:off x="1524000" y="6236970"/>
            <a:ext cx="9144000" cy="308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schemeClr val="bg1"/>
                </a:solidFill>
              </a:rPr>
              <a:t>Network Security and Privacy Lab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594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AC5647-32C4-4D81-06DE-CD0EBFD0C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" y="-1"/>
            <a:ext cx="11841480" cy="1010201"/>
          </a:xfrm>
        </p:spPr>
        <p:txBody>
          <a:bodyPr>
            <a:normAutofit/>
          </a:bodyPr>
          <a:lstStyle/>
          <a:p>
            <a:r>
              <a:rPr lang="ko-KR" altLang="en-US" b="1" dirty="0">
                <a:solidFill>
                  <a:srgbClr val="222A35"/>
                </a:solidFill>
              </a:rPr>
              <a:t>데이터셋</a:t>
            </a:r>
            <a:r>
              <a:rPr lang="en-US" altLang="ko-KR" b="1" dirty="0">
                <a:solidFill>
                  <a:srgbClr val="222A35"/>
                </a:solidFill>
              </a:rPr>
              <a:t>(Dataset)</a:t>
            </a:r>
            <a:endParaRPr lang="ko-KR" altLang="en-US" sz="3200" b="1" dirty="0">
              <a:solidFill>
                <a:srgbClr val="222A35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8609CB5-608C-91E9-FC12-B275076B51E8}"/>
              </a:ext>
            </a:extLst>
          </p:cNvPr>
          <p:cNvSpPr/>
          <p:nvPr/>
        </p:nvSpPr>
        <p:spPr>
          <a:xfrm>
            <a:off x="-7620" y="6629399"/>
            <a:ext cx="12199620" cy="22516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988F8C0-1823-A626-9978-9F0D57417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995" y="914399"/>
            <a:ext cx="10788805" cy="526256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VOC Dataset</a:t>
            </a:r>
            <a:r>
              <a:rPr lang="ko-KR" altLang="en-US" sz="1600" b="1" dirty="0"/>
              <a:t> </a:t>
            </a:r>
            <a:endParaRPr lang="en-US" altLang="ko-KR" sz="1600" b="1" dirty="0"/>
          </a:p>
          <a:p>
            <a:pPr lvl="1">
              <a:lnSpc>
                <a:spcPct val="150000"/>
              </a:lnSpc>
            </a:pPr>
            <a:r>
              <a:rPr lang="en-US" altLang="ko-KR" sz="1200" dirty="0"/>
              <a:t>2005</a:t>
            </a:r>
            <a:r>
              <a:rPr lang="ko-KR" altLang="en-US" sz="1200" dirty="0"/>
              <a:t>년 </a:t>
            </a:r>
            <a:r>
              <a:rPr lang="en-US" altLang="ko-KR" sz="1200" dirty="0"/>
              <a:t>~ 2012</a:t>
            </a:r>
            <a:r>
              <a:rPr lang="ko-KR" altLang="en-US" sz="1200" dirty="0"/>
              <a:t>년까지 진행</a:t>
            </a:r>
            <a:endParaRPr lang="en-US" altLang="ko-KR" sz="1200" dirty="0"/>
          </a:p>
          <a:p>
            <a:pPr lvl="1">
              <a:lnSpc>
                <a:spcPct val="150000"/>
              </a:lnSpc>
            </a:pPr>
            <a:r>
              <a:rPr lang="en-US" altLang="ko-KR" sz="1200" dirty="0"/>
              <a:t>Object Detection </a:t>
            </a:r>
            <a:r>
              <a:rPr lang="ko-KR" altLang="en-US" sz="1200" dirty="0"/>
              <a:t>기술의 </a:t>
            </a:r>
            <a:r>
              <a:rPr lang="en-US" altLang="ko-KR" sz="1200" dirty="0"/>
              <a:t>benchmark</a:t>
            </a:r>
            <a:r>
              <a:rPr lang="ko-KR" altLang="en-US" sz="1200" dirty="0"/>
              <a:t>로 간주</a:t>
            </a:r>
            <a:endParaRPr lang="en-US" altLang="ko-KR" sz="1200" dirty="0"/>
          </a:p>
          <a:p>
            <a:pPr lvl="1">
              <a:lnSpc>
                <a:spcPct val="150000"/>
              </a:lnSpc>
            </a:pPr>
            <a:r>
              <a:rPr lang="ko-KR" altLang="en-US" sz="1200" dirty="0"/>
              <a:t>데이터셋에는 </a:t>
            </a:r>
            <a:r>
              <a:rPr lang="en-US" altLang="ko-KR" sz="1200" dirty="0"/>
              <a:t>20</a:t>
            </a:r>
            <a:r>
              <a:rPr lang="ko-KR" altLang="en-US" sz="1200" dirty="0"/>
              <a:t>개의 클래스 존재</a:t>
            </a:r>
            <a:endParaRPr lang="en-US" altLang="ko-KR" sz="1200" dirty="0"/>
          </a:p>
          <a:p>
            <a:pPr lvl="1">
              <a:lnSpc>
                <a:spcPct val="150000"/>
              </a:lnSpc>
            </a:pPr>
            <a:r>
              <a:rPr lang="ko-KR" altLang="en-US" sz="1200" dirty="0"/>
              <a:t>훈련 및 검증 데이터 </a:t>
            </a:r>
            <a:r>
              <a:rPr lang="en-US" altLang="ko-KR" sz="1200" dirty="0"/>
              <a:t>: 11,530</a:t>
            </a:r>
            <a:r>
              <a:rPr lang="ko-KR" altLang="en-US" sz="1200" dirty="0"/>
              <a:t>개</a:t>
            </a:r>
            <a:endParaRPr lang="en-US" altLang="ko-KR" sz="1200" dirty="0"/>
          </a:p>
          <a:p>
            <a:pPr lvl="1">
              <a:lnSpc>
                <a:spcPct val="150000"/>
              </a:lnSpc>
            </a:pPr>
            <a:r>
              <a:rPr lang="en-US" altLang="ko-KR" sz="1200" dirty="0"/>
              <a:t>ROI</a:t>
            </a:r>
            <a:r>
              <a:rPr lang="ko-KR" altLang="en-US" sz="1200" dirty="0"/>
              <a:t>에 대한 </a:t>
            </a:r>
            <a:r>
              <a:rPr lang="en-US" altLang="ko-KR" sz="1200" dirty="0"/>
              <a:t>27,450</a:t>
            </a:r>
            <a:r>
              <a:rPr lang="ko-KR" altLang="en-US" sz="1200" dirty="0"/>
              <a:t>개의 </a:t>
            </a:r>
            <a:r>
              <a:rPr lang="en-US" altLang="ko-KR" sz="1200" dirty="0"/>
              <a:t>Annotation</a:t>
            </a:r>
            <a:r>
              <a:rPr lang="ko-KR" altLang="en-US" sz="1200" dirty="0"/>
              <a:t>이 존재</a:t>
            </a:r>
            <a:endParaRPr lang="en-US" altLang="ko-KR" sz="1200" dirty="0"/>
          </a:p>
          <a:p>
            <a:pPr lvl="1">
              <a:lnSpc>
                <a:spcPct val="150000"/>
              </a:lnSpc>
            </a:pPr>
            <a:r>
              <a:rPr lang="ko-KR" altLang="en-US" sz="1200" dirty="0"/>
              <a:t>이미지당 </a:t>
            </a:r>
            <a:r>
              <a:rPr lang="en-US" altLang="ko-KR" sz="1200" dirty="0"/>
              <a:t>2.4</a:t>
            </a:r>
            <a:r>
              <a:rPr lang="ko-KR" altLang="en-US" sz="1200" dirty="0"/>
              <a:t>개의 객체 존재</a:t>
            </a:r>
            <a:endParaRPr lang="en-US" altLang="ko-KR" sz="1200" dirty="0"/>
          </a:p>
          <a:p>
            <a:pPr lvl="1">
              <a:lnSpc>
                <a:spcPct val="150000"/>
              </a:lnSpc>
            </a:pPr>
            <a:endParaRPr lang="ko-KR" altLang="en-US" sz="12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42332D-3836-5DFB-56E2-5C3AF4518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4C32A-0111-4A38-8E2D-7340AC04155B}" type="slidenum">
              <a:rPr lang="en-US" altLang="ko-KR" smtClean="0"/>
              <a:pPr/>
              <a:t>15</a:t>
            </a:fld>
            <a:r>
              <a:rPr lang="en-US" altLang="ko-KR"/>
              <a:t>/14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4187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B79066C-E608-1DAE-AC43-B75A6400A6A6}"/>
              </a:ext>
            </a:extLst>
          </p:cNvPr>
          <p:cNvSpPr/>
          <p:nvPr/>
        </p:nvSpPr>
        <p:spPr>
          <a:xfrm flipV="1">
            <a:off x="0" y="5882640"/>
            <a:ext cx="12192000" cy="97536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2A94728-53E5-AC0B-5567-C479EB1CC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1676" y="2366010"/>
            <a:ext cx="10408648" cy="1158240"/>
          </a:xfrm>
        </p:spPr>
        <p:txBody>
          <a:bodyPr>
            <a:normAutofit/>
          </a:bodyPr>
          <a:lstStyle/>
          <a:p>
            <a:r>
              <a:rPr lang="en-US" altLang="ko-KR" sz="7200" b="1" dirty="0">
                <a:solidFill>
                  <a:srgbClr val="222A35"/>
                </a:solidFill>
              </a:rPr>
              <a:t>YOLO</a:t>
            </a: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44AA7072-F46A-13E1-C03A-DF279439C6C2}"/>
              </a:ext>
            </a:extLst>
          </p:cNvPr>
          <p:cNvSpPr txBox="1">
            <a:spLocks/>
          </p:cNvSpPr>
          <p:nvPr/>
        </p:nvSpPr>
        <p:spPr>
          <a:xfrm>
            <a:off x="1524000" y="6236970"/>
            <a:ext cx="9144000" cy="308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schemeClr val="bg1"/>
                </a:solidFill>
              </a:rPr>
              <a:t>Network Security and Privacy Lab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619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AC5647-32C4-4D81-06DE-CD0EBFD0C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" y="-1"/>
            <a:ext cx="11841480" cy="1010201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222A35"/>
                </a:solidFill>
              </a:rPr>
              <a:t>YOLO(You Only Look Once)</a:t>
            </a:r>
            <a:endParaRPr lang="ko-KR" altLang="en-US" sz="3200" b="1" dirty="0">
              <a:solidFill>
                <a:srgbClr val="222A35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8609CB5-608C-91E9-FC12-B275076B51E8}"/>
              </a:ext>
            </a:extLst>
          </p:cNvPr>
          <p:cNvSpPr/>
          <p:nvPr/>
        </p:nvSpPr>
        <p:spPr>
          <a:xfrm>
            <a:off x="-7620" y="6629399"/>
            <a:ext cx="12199620" cy="22516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988F8C0-1823-A626-9978-9F0D57417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995" y="914399"/>
            <a:ext cx="10788805" cy="526256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가장 빠른 객체 검출 알고리즘 중 하나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256 x 256 </a:t>
            </a:r>
            <a:r>
              <a:rPr lang="ko-KR" altLang="en-US" sz="1400" dirty="0"/>
              <a:t>사이즈의 이미지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파이썬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텐서플로</a:t>
            </a:r>
            <a:r>
              <a:rPr lang="ko-KR" altLang="en-US" sz="1400" dirty="0"/>
              <a:t> 기반 프레임워크가 아닌 </a:t>
            </a:r>
            <a:r>
              <a:rPr lang="en-US" altLang="ko-KR" sz="1400" dirty="0"/>
              <a:t>C++</a:t>
            </a:r>
            <a:r>
              <a:rPr lang="ko-KR" altLang="en-US" sz="1400" dirty="0"/>
              <a:t>로 구현된 코드 기준 </a:t>
            </a:r>
            <a:r>
              <a:rPr lang="en-US" altLang="ko-KR" sz="1400" dirty="0"/>
              <a:t>GPU </a:t>
            </a:r>
            <a:r>
              <a:rPr lang="ko-KR" altLang="en-US" sz="1400" dirty="0"/>
              <a:t>사용 시</a:t>
            </a:r>
            <a:r>
              <a:rPr lang="en-US" altLang="ko-KR" sz="1400" dirty="0"/>
              <a:t>, </a:t>
            </a:r>
            <a:r>
              <a:rPr lang="ko-KR" altLang="en-US" sz="1400" dirty="0"/>
              <a:t>초당 </a:t>
            </a:r>
            <a:r>
              <a:rPr lang="en-US" altLang="ko-KR" sz="1400" dirty="0"/>
              <a:t>170</a:t>
            </a:r>
            <a:r>
              <a:rPr lang="ko-KR" altLang="en-US" sz="1400" dirty="0"/>
              <a:t>프레임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작은</a:t>
            </a:r>
            <a:r>
              <a:rPr lang="en-US" altLang="ko-KR" sz="1400" dirty="0"/>
              <a:t> </a:t>
            </a:r>
            <a:r>
              <a:rPr lang="ko-KR" altLang="en-US" sz="1400" dirty="0"/>
              <a:t>크기의 물체를 </a:t>
            </a:r>
            <a:r>
              <a:rPr lang="ko-KR" altLang="en-US" sz="1400" dirty="0" err="1"/>
              <a:t>탐지하는데는</a:t>
            </a:r>
            <a:r>
              <a:rPr lang="ko-KR" altLang="en-US" sz="1400" dirty="0"/>
              <a:t> 어려움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ko-KR" altLang="en-US" sz="11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42332D-3836-5DFB-56E2-5C3AF4518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4C32A-0111-4A38-8E2D-7340AC04155B}" type="slidenum">
              <a:rPr lang="en-US" altLang="ko-KR" smtClean="0"/>
              <a:pPr/>
              <a:t>17</a:t>
            </a:fld>
            <a:r>
              <a:rPr lang="en-US" altLang="ko-KR"/>
              <a:t>/14</a:t>
            </a:r>
            <a:endParaRPr lang="ko-KR" altLang="en-US" dirty="0"/>
          </a:p>
        </p:txBody>
      </p:sp>
      <p:pic>
        <p:nvPicPr>
          <p:cNvPr id="5122" name="Picture 2" descr="You Only Look Once. YOLO | 너드팩토리 블로그">
            <a:extLst>
              <a:ext uri="{FF2B5EF4-FFF2-40B4-BE49-F238E27FC236}">
                <a16:creationId xmlns:a16="http://schemas.microsoft.com/office/drawing/2014/main" id="{815364E4-FC93-87B9-2382-36F9069556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70" r="22855"/>
          <a:stretch/>
        </p:blipFill>
        <p:spPr bwMode="auto">
          <a:xfrm>
            <a:off x="3545204" y="2938462"/>
            <a:ext cx="5086351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9849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AC5647-32C4-4D81-06DE-CD0EBFD0C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" y="-1"/>
            <a:ext cx="11841480" cy="1010201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222A35"/>
                </a:solidFill>
              </a:rPr>
              <a:t>YOLO(You Only Look Once)</a:t>
            </a:r>
            <a:endParaRPr lang="ko-KR" altLang="en-US" sz="3200" b="1" dirty="0">
              <a:solidFill>
                <a:srgbClr val="222A35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8609CB5-608C-91E9-FC12-B275076B51E8}"/>
              </a:ext>
            </a:extLst>
          </p:cNvPr>
          <p:cNvSpPr/>
          <p:nvPr/>
        </p:nvSpPr>
        <p:spPr>
          <a:xfrm>
            <a:off x="-7620" y="6629399"/>
            <a:ext cx="12199620" cy="22516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988F8C0-1823-A626-9978-9F0D57417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995" y="914399"/>
            <a:ext cx="10788805" cy="526256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아키텍처</a:t>
            </a:r>
            <a:endParaRPr lang="en-US" altLang="ko-KR" sz="1400" b="1" dirty="0"/>
          </a:p>
          <a:p>
            <a:pPr lvl="1">
              <a:lnSpc>
                <a:spcPct val="150000"/>
              </a:lnSpc>
            </a:pPr>
            <a:r>
              <a:rPr lang="ko-KR" altLang="en-US" sz="1200" dirty="0"/>
              <a:t>백본 모델</a:t>
            </a:r>
            <a:r>
              <a:rPr lang="en-US" altLang="ko-KR" sz="1200" dirty="0"/>
              <a:t>(Backbone Model) </a:t>
            </a:r>
            <a:r>
              <a:rPr lang="ko-KR" altLang="en-US" sz="1200" dirty="0"/>
              <a:t>기반으로 사용</a:t>
            </a:r>
            <a:endParaRPr lang="en-US" altLang="ko-KR" sz="1200" dirty="0"/>
          </a:p>
          <a:p>
            <a:pPr lvl="1">
              <a:lnSpc>
                <a:spcPct val="150000"/>
              </a:lnSpc>
            </a:pPr>
            <a:r>
              <a:rPr lang="ko-KR" altLang="en-US" sz="1200" dirty="0"/>
              <a:t>특징 </a:t>
            </a:r>
            <a:r>
              <a:rPr lang="ko-KR" altLang="en-US" sz="1200" dirty="0" err="1"/>
              <a:t>추출기</a:t>
            </a:r>
            <a:r>
              <a:rPr lang="en-US" altLang="ko-KR" sz="1200" dirty="0"/>
              <a:t>(feature</a:t>
            </a:r>
            <a:r>
              <a:rPr lang="ko-KR" altLang="en-US" sz="1200" dirty="0"/>
              <a:t> </a:t>
            </a:r>
            <a:r>
              <a:rPr lang="en-US" altLang="ko-KR" sz="1200" dirty="0"/>
              <a:t>Extractor)</a:t>
            </a:r>
            <a:r>
              <a:rPr lang="ko-KR" altLang="en-US" sz="1200" dirty="0"/>
              <a:t>라고도 불림</a:t>
            </a:r>
            <a:endParaRPr lang="en-US" altLang="ko-KR" sz="1200" dirty="0"/>
          </a:p>
          <a:p>
            <a:pPr lvl="1">
              <a:lnSpc>
                <a:spcPct val="150000"/>
              </a:lnSpc>
            </a:pPr>
            <a:r>
              <a:rPr lang="en-US" altLang="ko-KR" sz="1200" dirty="0"/>
              <a:t>YOLO</a:t>
            </a:r>
            <a:r>
              <a:rPr lang="ko-KR" altLang="en-US" sz="1200" dirty="0"/>
              <a:t>는 자체 맞춤 </a:t>
            </a:r>
            <a:r>
              <a:rPr lang="ko-KR" altLang="en-US" sz="1200" dirty="0" err="1"/>
              <a:t>아키텍쳐</a:t>
            </a:r>
            <a:r>
              <a:rPr lang="ko-KR" altLang="en-US" sz="1200" dirty="0"/>
              <a:t> 사용</a:t>
            </a:r>
            <a:endParaRPr lang="en-US" altLang="ko-KR" sz="1200" dirty="0"/>
          </a:p>
          <a:p>
            <a:pPr lvl="1">
              <a:lnSpc>
                <a:spcPct val="150000"/>
              </a:lnSpc>
            </a:pPr>
            <a:endParaRPr lang="en-US" altLang="ko-KR" sz="1200" dirty="0"/>
          </a:p>
          <a:p>
            <a:pPr lvl="1">
              <a:lnSpc>
                <a:spcPct val="150000"/>
              </a:lnSpc>
            </a:pPr>
            <a:r>
              <a:rPr lang="en-US" altLang="ko-KR" sz="1200" dirty="0"/>
              <a:t>3</a:t>
            </a:r>
            <a:r>
              <a:rPr lang="ko-KR" altLang="en-US" sz="1200" dirty="0"/>
              <a:t>개의 </a:t>
            </a:r>
            <a:r>
              <a:rPr lang="en-US" altLang="ko-KR" sz="1200" dirty="0"/>
              <a:t>Scale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ko-KR" sz="1000" dirty="0"/>
              <a:t>1) For detecting small objects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ko-KR" sz="1000" dirty="0"/>
              <a:t>2) For detecting medium objects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ko-KR" sz="1000" dirty="0"/>
              <a:t>3) For detecting big objects</a:t>
            </a:r>
          </a:p>
          <a:p>
            <a:pPr marL="914400" lvl="2" indent="0">
              <a:lnSpc>
                <a:spcPct val="150000"/>
              </a:lnSpc>
              <a:buNone/>
            </a:pPr>
            <a:endParaRPr lang="en-US" altLang="ko-KR" sz="1000" dirty="0"/>
          </a:p>
          <a:p>
            <a:pPr lvl="1">
              <a:lnSpc>
                <a:spcPct val="150000"/>
              </a:lnSpc>
            </a:pPr>
            <a:r>
              <a:rPr lang="ko-KR" altLang="en-US" sz="1200" dirty="0"/>
              <a:t>어떤 특징 </a:t>
            </a:r>
            <a:r>
              <a:rPr lang="ko-KR" altLang="en-US" sz="1200" dirty="0" err="1"/>
              <a:t>추출기</a:t>
            </a:r>
            <a:r>
              <a:rPr lang="ko-KR" altLang="en-US" sz="1200" dirty="0"/>
              <a:t> 아키텍처를 사용했는지에 따라 성능이 달라짐</a:t>
            </a:r>
            <a:endParaRPr lang="en-US" altLang="ko-KR" sz="1200" dirty="0"/>
          </a:p>
          <a:p>
            <a:pPr lvl="1">
              <a:lnSpc>
                <a:spcPct val="150000"/>
              </a:lnSpc>
            </a:pPr>
            <a:r>
              <a:rPr lang="ko-KR" altLang="en-US" sz="1200" dirty="0"/>
              <a:t>마지막 계층은 크기가 </a:t>
            </a:r>
            <a:r>
              <a:rPr lang="en-US" altLang="ko-KR" sz="1200" b="1" dirty="0"/>
              <a:t>w x h x D </a:t>
            </a:r>
            <a:r>
              <a:rPr lang="ko-KR" altLang="en-US" sz="1200" dirty="0"/>
              <a:t>인 특징 볼륨 출력</a:t>
            </a:r>
            <a:endParaRPr lang="en-US" altLang="ko-KR" sz="1200" dirty="0"/>
          </a:p>
          <a:p>
            <a:pPr lvl="2">
              <a:lnSpc>
                <a:spcPct val="150000"/>
              </a:lnSpc>
            </a:pPr>
            <a:r>
              <a:rPr lang="en-US" altLang="ko-KR" sz="1000" b="1" dirty="0"/>
              <a:t>w x h</a:t>
            </a:r>
            <a:r>
              <a:rPr lang="en-US" altLang="ko-KR" sz="1000" dirty="0"/>
              <a:t> : </a:t>
            </a:r>
            <a:r>
              <a:rPr lang="ko-KR" altLang="en-US" sz="1000" dirty="0"/>
              <a:t>그리드 크기</a:t>
            </a:r>
            <a:endParaRPr lang="en-US" altLang="ko-KR" sz="1000" dirty="0"/>
          </a:p>
          <a:p>
            <a:pPr lvl="2">
              <a:lnSpc>
                <a:spcPct val="150000"/>
              </a:lnSpc>
            </a:pPr>
            <a:r>
              <a:rPr lang="en-US" altLang="ko-KR" sz="1000" b="1" dirty="0"/>
              <a:t>D</a:t>
            </a:r>
            <a:r>
              <a:rPr lang="en-US" altLang="ko-KR" sz="1000" dirty="0"/>
              <a:t> : </a:t>
            </a:r>
            <a:r>
              <a:rPr lang="ko-KR" altLang="en-US" sz="1000" dirty="0"/>
              <a:t>특징 볼륨 크기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42332D-3836-5DFB-56E2-5C3AF4518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4C32A-0111-4A38-8E2D-7340AC04155B}" type="slidenum">
              <a:rPr lang="en-US" altLang="ko-KR" smtClean="0"/>
              <a:pPr/>
              <a:t>18</a:t>
            </a:fld>
            <a:r>
              <a:rPr lang="en-US" altLang="ko-KR"/>
              <a:t>/14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3633B65-2C22-FD98-DFC7-2A81DBB045A9}"/>
              </a:ext>
            </a:extLst>
          </p:cNvPr>
          <p:cNvGrpSpPr/>
          <p:nvPr/>
        </p:nvGrpSpPr>
        <p:grpSpPr>
          <a:xfrm>
            <a:off x="5005225" y="1258827"/>
            <a:ext cx="6828136" cy="4055881"/>
            <a:chOff x="4182265" y="2141998"/>
            <a:chExt cx="7444740" cy="4422142"/>
          </a:xfrm>
        </p:grpSpPr>
        <p:pic>
          <p:nvPicPr>
            <p:cNvPr id="6148" name="Picture 4">
              <a:extLst>
                <a:ext uri="{FF2B5EF4-FFF2-40B4-BE49-F238E27FC236}">
                  <a16:creationId xmlns:a16="http://schemas.microsoft.com/office/drawing/2014/main" id="{F42ED666-8E0E-5483-2621-E778F49598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2265" y="2141998"/>
              <a:ext cx="7444740" cy="41369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D745937-E2E6-7592-8041-518C99B8A3D1}"/>
                </a:ext>
              </a:extLst>
            </p:cNvPr>
            <p:cNvSpPr txBox="1"/>
            <p:nvPr/>
          </p:nvSpPr>
          <p:spPr>
            <a:xfrm>
              <a:off x="6278559" y="4677251"/>
              <a:ext cx="861702" cy="285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dirty="0">
                  <a:solidFill>
                    <a:srgbClr val="FF0000"/>
                  </a:solidFill>
                </a:rPr>
                <a:t>Scale 1</a:t>
              </a:r>
              <a:endParaRPr lang="ko-KR" alt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480D5D7-DA39-7354-F6A1-B959CBABDFB4}"/>
                </a:ext>
              </a:extLst>
            </p:cNvPr>
            <p:cNvSpPr txBox="1"/>
            <p:nvPr/>
          </p:nvSpPr>
          <p:spPr>
            <a:xfrm>
              <a:off x="8084499" y="5463540"/>
              <a:ext cx="861702" cy="285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dirty="0">
                  <a:solidFill>
                    <a:srgbClr val="FF0000"/>
                  </a:solidFill>
                </a:rPr>
                <a:t>Scale 2</a:t>
              </a:r>
              <a:endParaRPr lang="ko-KR" alt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B12E585-97E5-776F-493E-A014E518F250}"/>
                </a:ext>
              </a:extLst>
            </p:cNvPr>
            <p:cNvSpPr txBox="1"/>
            <p:nvPr/>
          </p:nvSpPr>
          <p:spPr>
            <a:xfrm>
              <a:off x="10408599" y="6278906"/>
              <a:ext cx="861702" cy="285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dirty="0">
                  <a:solidFill>
                    <a:srgbClr val="FF0000"/>
                  </a:solidFill>
                </a:rPr>
                <a:t>Scale 3</a:t>
              </a:r>
              <a:endParaRPr lang="ko-KR" altLang="en-US" sz="11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7798DE4-5DD9-D5BB-206F-F2D08558CCBA}"/>
              </a:ext>
            </a:extLst>
          </p:cNvPr>
          <p:cNvSpPr/>
          <p:nvPr/>
        </p:nvSpPr>
        <p:spPr>
          <a:xfrm>
            <a:off x="5318760" y="4495800"/>
            <a:ext cx="3093720" cy="563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114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AC5647-32C4-4D81-06DE-CD0EBFD0C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" y="-1"/>
            <a:ext cx="11841480" cy="1010201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222A35"/>
                </a:solidFill>
              </a:rPr>
              <a:t>YOLO(You Only Look Once)</a:t>
            </a:r>
            <a:endParaRPr lang="ko-KR" altLang="en-US" sz="3200" b="1" dirty="0">
              <a:solidFill>
                <a:srgbClr val="222A35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8609CB5-608C-91E9-FC12-B275076B51E8}"/>
              </a:ext>
            </a:extLst>
          </p:cNvPr>
          <p:cNvSpPr/>
          <p:nvPr/>
        </p:nvSpPr>
        <p:spPr>
          <a:xfrm>
            <a:off x="-7620" y="6629399"/>
            <a:ext cx="12199620" cy="22516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D988F8C0-1823-A626-9978-9F0D57417C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4995" y="914399"/>
                <a:ext cx="10788805" cy="5262563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400" b="1" dirty="0"/>
                  <a:t>계층 출력</a:t>
                </a:r>
                <a:endParaRPr lang="en-US" altLang="ko-KR" sz="1400" b="1" dirty="0"/>
              </a:p>
              <a:p>
                <a:pPr lvl="1">
                  <a:lnSpc>
                    <a:spcPct val="150000"/>
                  </a:lnSpc>
                </a:pPr>
                <a:r>
                  <a:rPr lang="ko-KR" altLang="en-US" sz="1200" dirty="0"/>
                  <a:t>마지막 계층 출력은 </a:t>
                </a:r>
                <a:r>
                  <a:rPr lang="en-US" altLang="ko-KR" sz="1200" b="1" dirty="0"/>
                  <a:t>w x h x M</a:t>
                </a:r>
                <a:r>
                  <a:rPr lang="en-US" altLang="ko-KR" sz="1200" dirty="0"/>
                  <a:t> </a:t>
                </a:r>
                <a:r>
                  <a:rPr lang="ko-KR" altLang="en-US" sz="1200" b="1" dirty="0"/>
                  <a:t>행렬</a:t>
                </a:r>
                <a:endParaRPr lang="en-US" altLang="ko-KR" sz="1200" b="1" dirty="0"/>
              </a:p>
              <a:p>
                <a:pPr lvl="2">
                  <a:lnSpc>
                    <a:spcPct val="150000"/>
                  </a:lnSpc>
                </a:pPr>
                <a:r>
                  <a:rPr lang="en-US" altLang="ko-KR" sz="1400" b="1" dirty="0"/>
                  <a:t>M = B x ( C + 5 )</a:t>
                </a:r>
              </a:p>
              <a:p>
                <a:pPr lvl="3">
                  <a:lnSpc>
                    <a:spcPct val="100000"/>
                  </a:lnSpc>
                </a:pPr>
                <a:r>
                  <a:rPr lang="en-US" altLang="ko-KR" sz="1200" dirty="0"/>
                  <a:t>B : </a:t>
                </a:r>
                <a:r>
                  <a:rPr lang="ko-KR" altLang="en-US" sz="1200" dirty="0"/>
                  <a:t>그리드 셀 당 경계 상자 개수</a:t>
                </a:r>
                <a:endParaRPr lang="en-US" altLang="ko-KR" sz="1200" dirty="0"/>
              </a:p>
              <a:p>
                <a:pPr lvl="3">
                  <a:lnSpc>
                    <a:spcPct val="100000"/>
                  </a:lnSpc>
                </a:pPr>
                <a:r>
                  <a:rPr lang="en-US" altLang="ko-KR" sz="1200" dirty="0"/>
                  <a:t>C</a:t>
                </a:r>
                <a:r>
                  <a:rPr lang="ko-KR" altLang="en-US" sz="1200" dirty="0"/>
                  <a:t> </a:t>
                </a:r>
                <a:r>
                  <a:rPr lang="en-US" altLang="ko-KR" sz="1200" dirty="0"/>
                  <a:t>:</a:t>
                </a:r>
                <a:r>
                  <a:rPr lang="ko-KR" altLang="en-US" sz="1200" dirty="0"/>
                  <a:t> 클래스 개수</a:t>
                </a:r>
                <a:endParaRPr lang="en-US" altLang="ko-KR" sz="1200" dirty="0"/>
              </a:p>
              <a:p>
                <a:pPr lvl="3">
                  <a:lnSpc>
                    <a:spcPct val="100000"/>
                  </a:lnSpc>
                </a:pPr>
                <a:endParaRPr lang="en-US" altLang="ko-KR" sz="1200" b="1" dirty="0"/>
              </a:p>
              <a:p>
                <a:pPr lvl="2">
                  <a:lnSpc>
                    <a:spcPct val="150000"/>
                  </a:lnSpc>
                </a:pPr>
                <a:r>
                  <a:rPr lang="ko-KR" altLang="en-US" sz="1200" dirty="0"/>
                  <a:t>클래스 개수에 </a:t>
                </a:r>
                <a:r>
                  <a:rPr lang="en-US" altLang="ko-KR" sz="1200" dirty="0"/>
                  <a:t>5</a:t>
                </a:r>
                <a:r>
                  <a:rPr lang="ko-KR" altLang="en-US" sz="1200" dirty="0"/>
                  <a:t>를 더하는 이유는 해당 값 만큼의 숫자를 예측해야 함</a:t>
                </a:r>
                <a:endParaRPr lang="en-US" altLang="ko-KR" sz="1200" dirty="0"/>
              </a:p>
              <a:p>
                <a:pPr lvl="3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</m:oMath>
                </a14:m>
                <a:r>
                  <a:rPr lang="en-US" altLang="ko-KR" sz="1200" b="1" dirty="0"/>
                  <a:t> </a:t>
                </a:r>
                <a:r>
                  <a:rPr lang="en-US" altLang="ko-KR" sz="1200" dirty="0"/>
                  <a:t>: Bounding Box</a:t>
                </a:r>
                <a:r>
                  <a:rPr lang="ko-KR" altLang="en-US" sz="1200" dirty="0"/>
                  <a:t>의 중심 좌표 계산</a:t>
                </a:r>
                <a:endParaRPr lang="en-US" altLang="ko-KR" sz="1200" dirty="0"/>
              </a:p>
              <a:p>
                <a:pPr lvl="3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sub>
                    </m:sSub>
                  </m:oMath>
                </a14:m>
                <a:r>
                  <a:rPr lang="en-US" altLang="ko-KR" sz="1200" b="1" dirty="0"/>
                  <a:t> </a:t>
                </a:r>
                <a:r>
                  <a:rPr lang="en-US" altLang="ko-KR" sz="1200" dirty="0"/>
                  <a:t>: Bounding Box</a:t>
                </a:r>
                <a:r>
                  <a:rPr lang="ko-KR" altLang="en-US" sz="1200" dirty="0"/>
                  <a:t>의 너비와 높이 계산</a:t>
                </a:r>
                <a:endParaRPr lang="en-US" altLang="ko-KR" sz="1200" dirty="0"/>
              </a:p>
              <a:p>
                <a:pPr lvl="3">
                  <a:lnSpc>
                    <a:spcPct val="100000"/>
                  </a:lnSpc>
                </a:pPr>
                <a:r>
                  <a:rPr lang="en-US" altLang="ko-KR" sz="1200" dirty="0"/>
                  <a:t>c</a:t>
                </a:r>
                <a:r>
                  <a:rPr lang="ko-KR" altLang="en-US" sz="1200" dirty="0"/>
                  <a:t> </a:t>
                </a:r>
                <a:r>
                  <a:rPr lang="en-US" altLang="ko-KR" sz="1200" dirty="0"/>
                  <a:t>:</a:t>
                </a:r>
                <a:r>
                  <a:rPr lang="ko-KR" altLang="en-US" sz="1200" dirty="0"/>
                  <a:t>객체가 경계 상자 안에 있다고 확신하는 신뢰도</a:t>
                </a:r>
                <a:endParaRPr lang="en-US" altLang="ko-KR" sz="1200" dirty="0"/>
              </a:p>
              <a:p>
                <a:pPr lvl="3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 ,</m:t>
                    </m:r>
                    <m:sSub>
                      <m:sSubPr>
                        <m:ctrlP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ko-KR" sz="1200" b="1" i="0" smtClean="0">
                        <a:latin typeface="Cambria Math" panose="02040503050406030204" pitchFamily="18" charset="0"/>
                      </a:rPr>
                      <m:t>,…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ko-KR" sz="1200" b="1" i="0" smtClean="0">
                        <a:latin typeface="Cambria Math" panose="02040503050406030204" pitchFamily="18" charset="0"/>
                      </a:rPr>
                      <m:t>𝐂</m:t>
                    </m:r>
                  </m:oMath>
                </a14:m>
                <a:r>
                  <a:rPr lang="en-US" altLang="ko-KR" sz="1200" b="1" dirty="0"/>
                  <a:t> </a:t>
                </a:r>
                <a:r>
                  <a:rPr lang="ko-KR" altLang="en-US" sz="1200" dirty="0"/>
                  <a:t>는 </a:t>
                </a:r>
                <a:r>
                  <a:rPr lang="en-US" altLang="ko-KR" sz="1200" dirty="0"/>
                  <a:t>Bounding Box</a:t>
                </a:r>
                <a:r>
                  <a:rPr lang="ko-KR" altLang="en-US" sz="1200" dirty="0"/>
                  <a:t>가 클래스 </a:t>
                </a:r>
                <a:r>
                  <a:rPr lang="en-US" altLang="ko-KR" sz="1200" dirty="0"/>
                  <a:t>1, 2, …, C</a:t>
                </a:r>
                <a:r>
                  <a:rPr lang="ko-KR" altLang="en-US" sz="1200" dirty="0"/>
                  <a:t>의 객체를 포함할 확률</a:t>
                </a:r>
                <a:endParaRPr lang="en-US" altLang="ko-KR" sz="1200" b="1" dirty="0"/>
              </a:p>
            </p:txBody>
          </p:sp>
        </mc:Choice>
        <mc:Fallback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D988F8C0-1823-A626-9978-9F0D57417C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4995" y="914399"/>
                <a:ext cx="10788805" cy="5262563"/>
              </a:xfrm>
              <a:blipFill>
                <a:blip r:embed="rId3"/>
                <a:stretch>
                  <a:fillRect l="-1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42332D-3836-5DFB-56E2-5C3AF4518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4C32A-0111-4A38-8E2D-7340AC04155B}" type="slidenum">
              <a:rPr lang="en-US" altLang="ko-KR" smtClean="0"/>
              <a:pPr/>
              <a:t>19</a:t>
            </a:fld>
            <a:r>
              <a:rPr lang="en-US" altLang="ko-KR"/>
              <a:t>/14</a:t>
            </a:r>
            <a:endParaRPr lang="ko-KR" altLang="en-US" dirty="0"/>
          </a:p>
        </p:txBody>
      </p:sp>
      <p:sp>
        <p:nvSpPr>
          <p:cNvPr id="6162" name="TextBox 6161">
            <a:extLst>
              <a:ext uri="{FF2B5EF4-FFF2-40B4-BE49-F238E27FC236}">
                <a16:creationId xmlns:a16="http://schemas.microsoft.com/office/drawing/2014/main" id="{E89AF8BE-A957-59D9-344F-98D4DB600C45}"/>
              </a:ext>
            </a:extLst>
          </p:cNvPr>
          <p:cNvSpPr txBox="1"/>
          <p:nvPr/>
        </p:nvSpPr>
        <p:spPr>
          <a:xfrm>
            <a:off x="114300" y="6264727"/>
            <a:ext cx="65767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* </a:t>
            </a:r>
            <a:r>
              <a:rPr lang="en-US" altLang="ko-KR" sz="1100" dirty="0" err="1"/>
              <a:t>Objectness</a:t>
            </a:r>
            <a:r>
              <a:rPr lang="en-US" altLang="ko-KR" sz="1100" dirty="0"/>
              <a:t> Score : </a:t>
            </a:r>
            <a:r>
              <a:rPr lang="ko-KR" altLang="en-US" sz="1100" dirty="0" err="1"/>
              <a:t>바운딩</a:t>
            </a:r>
            <a:r>
              <a:rPr lang="ko-KR" altLang="en-US" sz="1100" dirty="0"/>
              <a:t> 박스에 객체가 포함되어 있을 확률</a:t>
            </a:r>
          </a:p>
        </p:txBody>
      </p:sp>
      <p:pic>
        <p:nvPicPr>
          <p:cNvPr id="6165" name="그림 6164">
            <a:extLst>
              <a:ext uri="{FF2B5EF4-FFF2-40B4-BE49-F238E27FC236}">
                <a16:creationId xmlns:a16="http://schemas.microsoft.com/office/drawing/2014/main" id="{5FE16068-4604-5040-FF8B-7A9F1DD769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5120" y="3946841"/>
            <a:ext cx="3961885" cy="234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534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C63719F-2877-0309-DB70-F7F719930673}"/>
              </a:ext>
            </a:extLst>
          </p:cNvPr>
          <p:cNvSpPr/>
          <p:nvPr/>
        </p:nvSpPr>
        <p:spPr>
          <a:xfrm>
            <a:off x="0" y="0"/>
            <a:ext cx="3284220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5C52FDA-47DF-6C3A-B4BA-0E9F96DE9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2910840" cy="1325563"/>
          </a:xfrm>
        </p:spPr>
        <p:txBody>
          <a:bodyPr>
            <a:normAutofit/>
          </a:bodyPr>
          <a:lstStyle/>
          <a:p>
            <a:pPr algn="r"/>
            <a:r>
              <a:rPr lang="ko-KR" altLang="en-US" sz="4000" b="1" dirty="0">
                <a:solidFill>
                  <a:schemeClr val="bg1"/>
                </a:solidFill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05A553-CD36-6578-ADAA-463B220F1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0460" y="842486"/>
            <a:ext cx="6698782" cy="337658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b="1" dirty="0"/>
              <a:t>객체 탐지</a:t>
            </a:r>
            <a:endParaRPr lang="en-US" altLang="ko-KR" b="1" dirty="0"/>
          </a:p>
          <a:p>
            <a:pPr>
              <a:lnSpc>
                <a:spcPct val="100000"/>
              </a:lnSpc>
            </a:pPr>
            <a:r>
              <a:rPr lang="en-US" altLang="ko-KR" b="1" dirty="0"/>
              <a:t>IOU</a:t>
            </a:r>
          </a:p>
          <a:p>
            <a:pPr>
              <a:lnSpc>
                <a:spcPct val="100000"/>
              </a:lnSpc>
            </a:pPr>
            <a:r>
              <a:rPr lang="en-US" altLang="ko-KR" b="1" dirty="0"/>
              <a:t>NMS</a:t>
            </a:r>
          </a:p>
          <a:p>
            <a:pPr>
              <a:lnSpc>
                <a:spcPct val="100000"/>
              </a:lnSpc>
            </a:pPr>
            <a:r>
              <a:rPr lang="ko-KR" altLang="en-US" sz="2000" b="1" dirty="0"/>
              <a:t>모델 성능 평가</a:t>
            </a:r>
            <a:endParaRPr lang="en-US" altLang="ko-KR" sz="2000" b="1" dirty="0"/>
          </a:p>
          <a:p>
            <a:pPr>
              <a:lnSpc>
                <a:spcPct val="100000"/>
              </a:lnSpc>
            </a:pPr>
            <a:endParaRPr lang="en-US" altLang="ko-KR" sz="2000" b="1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0A788EA-9AD0-9BA1-969D-F9DC4B0EC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4C32A-0111-4A38-8E2D-7340AC04155B}" type="slidenum">
              <a:rPr lang="en-US" altLang="ko-KR" smtClean="0"/>
              <a:pPr/>
              <a:t>2</a:t>
            </a:fld>
            <a:r>
              <a:rPr lang="en-US" altLang="ko-KR"/>
              <a:t>/14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5749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AC5647-32C4-4D81-06DE-CD0EBFD0C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" y="-1"/>
            <a:ext cx="11841480" cy="1010201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222A35"/>
                </a:solidFill>
              </a:rPr>
              <a:t>YOLO(You Only Look Once)</a:t>
            </a:r>
            <a:endParaRPr lang="ko-KR" altLang="en-US" sz="3200" b="1" dirty="0">
              <a:solidFill>
                <a:srgbClr val="222A35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8609CB5-608C-91E9-FC12-B275076B51E8}"/>
              </a:ext>
            </a:extLst>
          </p:cNvPr>
          <p:cNvSpPr/>
          <p:nvPr/>
        </p:nvSpPr>
        <p:spPr>
          <a:xfrm>
            <a:off x="-7620" y="6629399"/>
            <a:ext cx="12199620" cy="22516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D988F8C0-1823-A626-9978-9F0D57417C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4995" y="914399"/>
                <a:ext cx="10788805" cy="5262563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400" b="1" dirty="0"/>
                  <a:t>앵커 박스</a:t>
                </a:r>
                <a:r>
                  <a:rPr lang="en-US" altLang="ko-KR" sz="1400" b="1" dirty="0"/>
                  <a:t>(Anchor Box)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1200" dirty="0"/>
                  <a:t>YOLOv2</a:t>
                </a:r>
                <a:r>
                  <a:rPr lang="ko-KR" altLang="en-US" sz="1200" dirty="0"/>
                  <a:t>에서 도입</a:t>
                </a:r>
                <a:endParaRPr lang="en-US" altLang="ko-KR" sz="1200" dirty="0"/>
              </a:p>
              <a:p>
                <a:pPr lvl="1">
                  <a:lnSpc>
                    <a:spcPct val="150000"/>
                  </a:lnSpc>
                </a:pPr>
                <a:r>
                  <a:rPr lang="ko-KR" altLang="en-US" sz="1200" dirty="0"/>
                  <a:t>사전 정의된 상자</a:t>
                </a:r>
                <a:r>
                  <a:rPr lang="en-US" altLang="ko-KR" sz="1200" dirty="0"/>
                  <a:t>(prior box)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ko-KR" altLang="en-US" sz="1200" dirty="0"/>
                  <a:t>객체에 가장 근접한 앵커 박스를 맞추고 신경망을 사용해 앵커 박스의 크기를 조정하는 과정때문에</a:t>
                </a:r>
                <a:r>
                  <a:rPr lang="en-US" altLang="ko-KR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ko-KR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</m:oMath>
                </a14:m>
                <a:r>
                  <a:rPr lang="en-US" altLang="ko-KR" sz="1200" b="1" dirty="0"/>
                  <a:t>,</a:t>
                </a:r>
                <a14:m>
                  <m:oMath xmlns:m="http://schemas.openxmlformats.org/officeDocument/2006/math">
                    <m:r>
                      <a:rPr lang="en-US" altLang="ko-KR" sz="1200" b="1" i="0" smtClean="0"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US" altLang="ko-KR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r>
                      <a:rPr lang="en-US" altLang="ko-KR" sz="1200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ko-KR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𝒉</m:t>
                        </m:r>
                      </m:sub>
                    </m:sSub>
                  </m:oMath>
                </a14:m>
                <a:r>
                  <a:rPr lang="en-US" altLang="ko-KR" sz="1200" b="1" dirty="0"/>
                  <a:t> </a:t>
                </a:r>
                <a:r>
                  <a:rPr lang="ko-KR" altLang="en-US" sz="1200" dirty="0"/>
                  <a:t>이 필요</a:t>
                </a:r>
                <a:endParaRPr lang="en-US" altLang="ko-KR" sz="1200" dirty="0"/>
              </a:p>
            </p:txBody>
          </p:sp>
        </mc:Choice>
        <mc:Fallback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D988F8C0-1823-A626-9978-9F0D57417C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4995" y="914399"/>
                <a:ext cx="10788805" cy="5262563"/>
              </a:xfrm>
              <a:blipFill>
                <a:blip r:embed="rId3"/>
                <a:stretch>
                  <a:fillRect l="-1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42332D-3836-5DFB-56E2-5C3AF4518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4C32A-0111-4A38-8E2D-7340AC04155B}" type="slidenum">
              <a:rPr lang="en-US" altLang="ko-KR" smtClean="0"/>
              <a:pPr/>
              <a:t>20</a:t>
            </a:fld>
            <a:r>
              <a:rPr lang="en-US" altLang="ko-KR"/>
              <a:t>/14</a:t>
            </a:r>
            <a:endParaRPr lang="ko-KR" alt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308FE0C-57F9-6E5E-32C5-BF20ABE62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210" y="2574406"/>
            <a:ext cx="6572250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9E8B0292-CC74-7489-9377-9DCCC19A1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460" y="3903096"/>
            <a:ext cx="3691012" cy="2384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7622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9D3E9C-88FD-7E3E-FB43-EFE71484C399}"/>
              </a:ext>
            </a:extLst>
          </p:cNvPr>
          <p:cNvSpPr/>
          <p:nvPr/>
        </p:nvSpPr>
        <p:spPr>
          <a:xfrm>
            <a:off x="0" y="0"/>
            <a:ext cx="12192000" cy="588264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2A94728-53E5-AC0B-5567-C479EB1CC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2828" y="2475151"/>
            <a:ext cx="9586344" cy="932338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Q&amp;A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98DA0858-F6AA-FE84-D604-965B9F97DF30}"/>
              </a:ext>
            </a:extLst>
          </p:cNvPr>
          <p:cNvSpPr txBox="1">
            <a:spLocks/>
          </p:cNvSpPr>
          <p:nvPr/>
        </p:nvSpPr>
        <p:spPr>
          <a:xfrm>
            <a:off x="1524000" y="6236970"/>
            <a:ext cx="9144000" cy="308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Network Security and Privacy Lab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28665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B79066C-E608-1DAE-AC43-B75A6400A6A6}"/>
              </a:ext>
            </a:extLst>
          </p:cNvPr>
          <p:cNvSpPr/>
          <p:nvPr/>
        </p:nvSpPr>
        <p:spPr>
          <a:xfrm flipV="1">
            <a:off x="0" y="5882640"/>
            <a:ext cx="12192000" cy="97536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2A94728-53E5-AC0B-5567-C479EB1CC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1676" y="2366010"/>
            <a:ext cx="10408648" cy="1158240"/>
          </a:xfrm>
        </p:spPr>
        <p:txBody>
          <a:bodyPr>
            <a:normAutofit/>
          </a:bodyPr>
          <a:lstStyle/>
          <a:p>
            <a:r>
              <a:rPr lang="ko-KR" altLang="en-US" sz="7200" b="1" dirty="0">
                <a:solidFill>
                  <a:srgbClr val="222A35"/>
                </a:solidFill>
              </a:rPr>
              <a:t>객체 탐지</a:t>
            </a:r>
            <a:endParaRPr lang="en-US" altLang="ko-KR" sz="7200" b="1" dirty="0">
              <a:solidFill>
                <a:srgbClr val="222A35"/>
              </a:solidFill>
            </a:endParaRP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44AA7072-F46A-13E1-C03A-DF279439C6C2}"/>
              </a:ext>
            </a:extLst>
          </p:cNvPr>
          <p:cNvSpPr txBox="1">
            <a:spLocks/>
          </p:cNvSpPr>
          <p:nvPr/>
        </p:nvSpPr>
        <p:spPr>
          <a:xfrm>
            <a:off x="1524000" y="6236970"/>
            <a:ext cx="9144000" cy="308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schemeClr val="bg1"/>
                </a:solidFill>
              </a:rPr>
              <a:t>Network Security and Privacy Lab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023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AC5647-32C4-4D81-06DE-CD0EBFD0C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" y="-1"/>
            <a:ext cx="11841480" cy="1010201"/>
          </a:xfrm>
        </p:spPr>
        <p:txBody>
          <a:bodyPr>
            <a:normAutofit/>
          </a:bodyPr>
          <a:lstStyle/>
          <a:p>
            <a:r>
              <a:rPr lang="ko-KR" altLang="en-US" sz="3200" b="1" dirty="0">
                <a:solidFill>
                  <a:srgbClr val="222A35"/>
                </a:solidFill>
              </a:rPr>
              <a:t>객체 탐지</a:t>
            </a:r>
            <a:r>
              <a:rPr lang="en-US" altLang="ko-KR" b="1" dirty="0">
                <a:solidFill>
                  <a:srgbClr val="222A35"/>
                </a:solidFill>
              </a:rPr>
              <a:t>(Object Detection)</a:t>
            </a:r>
            <a:endParaRPr lang="ko-KR" altLang="en-US" sz="3200" b="1" dirty="0">
              <a:solidFill>
                <a:srgbClr val="222A35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8609CB5-608C-91E9-FC12-B275076B51E8}"/>
              </a:ext>
            </a:extLst>
          </p:cNvPr>
          <p:cNvSpPr/>
          <p:nvPr/>
        </p:nvSpPr>
        <p:spPr>
          <a:xfrm>
            <a:off x="-7620" y="6629399"/>
            <a:ext cx="12199620" cy="22516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988F8C0-1823-A626-9978-9F0D57417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995" y="914399"/>
            <a:ext cx="10788805" cy="5262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ko-KR" altLang="en-US" sz="1200" dirty="0"/>
              <a:t>한</a:t>
            </a:r>
            <a:r>
              <a:rPr lang="en-US" altLang="ko-KR" sz="1200" dirty="0"/>
              <a:t> </a:t>
            </a:r>
            <a:r>
              <a:rPr lang="ko-KR" altLang="en-US" sz="1200" dirty="0"/>
              <a:t>이미지에서 객체와 그 경계상자 </a:t>
            </a:r>
            <a:r>
              <a:rPr lang="en-US" altLang="ko-KR" sz="1200" dirty="0"/>
              <a:t>(Bounding box) </a:t>
            </a:r>
            <a:r>
              <a:rPr lang="ko-KR" altLang="en-US" sz="1200" dirty="0"/>
              <a:t>탐지</a:t>
            </a:r>
            <a:endParaRPr lang="en-US" altLang="ko-KR" sz="1200" dirty="0"/>
          </a:p>
          <a:p>
            <a:r>
              <a:rPr lang="ko-KR" altLang="en-US" sz="1200" dirty="0"/>
              <a:t>객체 탐지 알고리즘 일반적으로 이미지를 입력으로 받고</a:t>
            </a:r>
            <a:r>
              <a:rPr lang="en-US" altLang="ko-KR" sz="1200" dirty="0"/>
              <a:t>, </a:t>
            </a:r>
            <a:r>
              <a:rPr lang="ko-KR" altLang="en-US" sz="1200" dirty="0"/>
              <a:t>경계상자와 객체 클래스 리스트 출력</a:t>
            </a:r>
            <a:endParaRPr lang="en-US" altLang="ko-KR" sz="1200" dirty="0"/>
          </a:p>
          <a:p>
            <a:r>
              <a:rPr lang="en-US" altLang="ko-KR" sz="1200" dirty="0"/>
              <a:t>Bounding box</a:t>
            </a:r>
            <a:r>
              <a:rPr lang="ko-KR" altLang="en-US" sz="1200" dirty="0"/>
              <a:t>에 대해 그에 대응하는 </a:t>
            </a:r>
            <a:r>
              <a:rPr lang="ko-KR" altLang="en-US" sz="1200" b="1" dirty="0"/>
              <a:t>예측 클래스</a:t>
            </a:r>
            <a:r>
              <a:rPr lang="ko-KR" altLang="en-US" sz="1200" dirty="0"/>
              <a:t>와</a:t>
            </a:r>
            <a:r>
              <a:rPr lang="en-US" altLang="ko-KR" sz="1200" dirty="0"/>
              <a:t> </a:t>
            </a:r>
            <a:r>
              <a:rPr lang="ko-KR" altLang="en-US" sz="1200" b="1" dirty="0"/>
              <a:t>클래스의 신뢰도</a:t>
            </a:r>
            <a:r>
              <a:rPr lang="en-US" altLang="ko-KR" sz="1200" b="1" dirty="0"/>
              <a:t>(confidence)</a:t>
            </a:r>
            <a:r>
              <a:rPr lang="ko-KR" altLang="en-US" sz="1200" dirty="0"/>
              <a:t>를 출력</a:t>
            </a:r>
            <a:endParaRPr lang="en-US" altLang="ko-KR" sz="1200" dirty="0"/>
          </a:p>
          <a:p>
            <a:endParaRPr lang="en-US" altLang="ko-KR" sz="1400" dirty="0"/>
          </a:p>
          <a:p>
            <a:pPr marL="0" indent="0">
              <a:buNone/>
            </a:pPr>
            <a:r>
              <a:rPr lang="en-US" altLang="ko-KR" sz="1400" b="1" dirty="0"/>
              <a:t>Applications</a:t>
            </a:r>
          </a:p>
          <a:p>
            <a:r>
              <a:rPr lang="ko-KR" altLang="en-US" sz="1200" dirty="0"/>
              <a:t>자율 주행 자동차에서 다른 자동차와 보행자를 찾을 때</a:t>
            </a:r>
            <a:endParaRPr lang="en-US" altLang="ko-KR" sz="1200" dirty="0"/>
          </a:p>
          <a:p>
            <a:r>
              <a:rPr lang="ko-KR" altLang="en-US" sz="1200" dirty="0"/>
              <a:t>의료 분야에서 방사선 사진을 사용해 종양이나 위험한 조직을 찾을 때</a:t>
            </a:r>
            <a:endParaRPr lang="en-US" altLang="ko-KR" sz="1200" dirty="0"/>
          </a:p>
          <a:p>
            <a:r>
              <a:rPr lang="ko-KR" altLang="en-US" sz="1200" dirty="0"/>
              <a:t>보안 산업에서 위협을 탐지하거나 사람 수를 셀 때</a:t>
            </a:r>
            <a:endParaRPr lang="en-US" altLang="ko-KR" sz="1200" dirty="0"/>
          </a:p>
          <a:p>
            <a:endParaRPr lang="en-US" altLang="ko-KR" sz="1400" dirty="0"/>
          </a:p>
          <a:p>
            <a:pPr marL="0" indent="0">
              <a:buNone/>
            </a:pPr>
            <a:r>
              <a:rPr lang="en-US" altLang="ko-KR" sz="1400" b="1" dirty="0"/>
              <a:t>Bounding Box</a:t>
            </a:r>
          </a:p>
          <a:p>
            <a:r>
              <a:rPr lang="ko-KR" altLang="en-US" sz="1200" dirty="0"/>
              <a:t>이미지에서 하나의 객체 전체를 포함하는 가장 작은 직사각형</a:t>
            </a:r>
            <a:endParaRPr lang="en-US" altLang="ko-KR" sz="1200" dirty="0"/>
          </a:p>
          <a:p>
            <a:endParaRPr lang="en-US" altLang="ko-KR" sz="1400" b="1" dirty="0"/>
          </a:p>
          <a:p>
            <a:pPr marL="0" indent="0">
              <a:buNone/>
            </a:pPr>
            <a:endParaRPr lang="en-US" altLang="ko-KR" sz="1400" dirty="0"/>
          </a:p>
          <a:p>
            <a:endParaRPr lang="ko-KR" altLang="en-US" sz="14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42332D-3836-5DFB-56E2-5C3AF4518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4C32A-0111-4A38-8E2D-7340AC04155B}" type="slidenum">
              <a:rPr lang="en-US" altLang="ko-KR" smtClean="0"/>
              <a:pPr/>
              <a:t>4</a:t>
            </a:fld>
            <a:r>
              <a:rPr lang="en-US" altLang="ko-KR"/>
              <a:t>/14</a:t>
            </a:r>
            <a:endParaRPr lang="ko-KR" altLang="en-US" dirty="0"/>
          </a:p>
        </p:txBody>
      </p:sp>
      <p:pic>
        <p:nvPicPr>
          <p:cNvPr id="1026" name="Picture 2" descr="post-thumbnail">
            <a:extLst>
              <a:ext uri="{FF2B5EF4-FFF2-40B4-BE49-F238E27FC236}">
                <a16:creationId xmlns:a16="http://schemas.microsoft.com/office/drawing/2014/main" id="{4EA470A7-3244-DED1-A15F-9974FB58B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054" y="2858285"/>
            <a:ext cx="4062412" cy="3429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1786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B79066C-E608-1DAE-AC43-B75A6400A6A6}"/>
              </a:ext>
            </a:extLst>
          </p:cNvPr>
          <p:cNvSpPr/>
          <p:nvPr/>
        </p:nvSpPr>
        <p:spPr>
          <a:xfrm flipV="1">
            <a:off x="0" y="5882640"/>
            <a:ext cx="12192000" cy="97536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2A94728-53E5-AC0B-5567-C479EB1CC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1676" y="2366010"/>
            <a:ext cx="10408648" cy="1158240"/>
          </a:xfrm>
        </p:spPr>
        <p:txBody>
          <a:bodyPr>
            <a:normAutofit/>
          </a:bodyPr>
          <a:lstStyle/>
          <a:p>
            <a:r>
              <a:rPr lang="en-US" altLang="ko-KR" sz="7200" b="1" dirty="0" err="1">
                <a:solidFill>
                  <a:srgbClr val="222A35"/>
                </a:solidFill>
              </a:rPr>
              <a:t>IoU</a:t>
            </a:r>
            <a:endParaRPr lang="en-US" altLang="ko-KR" sz="7200" b="1" dirty="0">
              <a:solidFill>
                <a:srgbClr val="222A35"/>
              </a:solidFill>
            </a:endParaRP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44AA7072-F46A-13E1-C03A-DF279439C6C2}"/>
              </a:ext>
            </a:extLst>
          </p:cNvPr>
          <p:cNvSpPr txBox="1">
            <a:spLocks/>
          </p:cNvSpPr>
          <p:nvPr/>
        </p:nvSpPr>
        <p:spPr>
          <a:xfrm>
            <a:off x="1524000" y="6236970"/>
            <a:ext cx="9144000" cy="308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schemeClr val="bg1"/>
                </a:solidFill>
              </a:rPr>
              <a:t>Network Security and Privacy Lab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400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AC5647-32C4-4D81-06DE-CD0EBFD0C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" y="-1"/>
            <a:ext cx="11841480" cy="1010201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222A35"/>
                </a:solidFill>
              </a:rPr>
              <a:t>IOU(Intersection Over Union)</a:t>
            </a:r>
            <a:endParaRPr lang="ko-KR" altLang="en-US" sz="3200" b="1" dirty="0">
              <a:solidFill>
                <a:srgbClr val="222A35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8609CB5-608C-91E9-FC12-B275076B51E8}"/>
              </a:ext>
            </a:extLst>
          </p:cNvPr>
          <p:cNvSpPr/>
          <p:nvPr/>
        </p:nvSpPr>
        <p:spPr>
          <a:xfrm>
            <a:off x="-7620" y="6629399"/>
            <a:ext cx="12199620" cy="22516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988F8C0-1823-A626-9978-9F0D57417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995" y="914399"/>
            <a:ext cx="10788805" cy="5262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ko-KR" altLang="en-US" sz="1200" dirty="0" err="1"/>
              <a:t>실측값</a:t>
            </a:r>
            <a:r>
              <a:rPr lang="en-US" altLang="ko-KR" sz="1200" dirty="0"/>
              <a:t> (Ground Truth)</a:t>
            </a:r>
            <a:r>
              <a:rPr lang="ko-KR" altLang="en-US" sz="1200" dirty="0"/>
              <a:t>과 모델이 예측한 값이 얼마나 겹치는지를 나타내는 지표</a:t>
            </a:r>
            <a:endParaRPr lang="en-US" altLang="ko-KR" sz="1200" dirty="0"/>
          </a:p>
          <a:p>
            <a:r>
              <a:rPr lang="en-US" altLang="ko-KR" sz="1200" dirty="0"/>
              <a:t>IOU </a:t>
            </a:r>
            <a:r>
              <a:rPr lang="ko-KR" altLang="en-US" sz="1200" dirty="0"/>
              <a:t>값이 높을수록 잘 예측한 모델</a:t>
            </a:r>
            <a:endParaRPr lang="en-US" altLang="ko-KR" sz="1200" dirty="0"/>
          </a:p>
          <a:p>
            <a:endParaRPr lang="ko-KR" altLang="en-US" sz="12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42332D-3836-5DFB-56E2-5C3AF4518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4C32A-0111-4A38-8E2D-7340AC04155B}" type="slidenum">
              <a:rPr lang="en-US" altLang="ko-KR" smtClean="0"/>
              <a:pPr/>
              <a:t>6</a:t>
            </a:fld>
            <a:r>
              <a:rPr lang="en-US" altLang="ko-KR"/>
              <a:t>/14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CD0A3A0-0F8E-2DFD-8362-749CEFB50B83}"/>
              </a:ext>
            </a:extLst>
          </p:cNvPr>
          <p:cNvCxnSpPr/>
          <p:nvPr/>
        </p:nvCxnSpPr>
        <p:spPr>
          <a:xfrm>
            <a:off x="1548299" y="2981042"/>
            <a:ext cx="291301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AF2EDC1-8CB3-6188-1F59-D768E5A749F8}"/>
              </a:ext>
            </a:extLst>
          </p:cNvPr>
          <p:cNvSpPr txBox="1"/>
          <p:nvPr/>
        </p:nvSpPr>
        <p:spPr>
          <a:xfrm>
            <a:off x="792734" y="2835262"/>
            <a:ext cx="7555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IOU =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86B94C-F454-1499-9B1F-B47176D97C76}"/>
              </a:ext>
            </a:extLst>
          </p:cNvPr>
          <p:cNvSpPr txBox="1"/>
          <p:nvPr/>
        </p:nvSpPr>
        <p:spPr>
          <a:xfrm>
            <a:off x="1548297" y="2646384"/>
            <a:ext cx="15293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Area of Overlap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20B3ED-6182-3E29-1591-C1B610B802D9}"/>
              </a:ext>
            </a:extLst>
          </p:cNvPr>
          <p:cNvSpPr txBox="1"/>
          <p:nvPr/>
        </p:nvSpPr>
        <p:spPr>
          <a:xfrm>
            <a:off x="1548297" y="3026820"/>
            <a:ext cx="15293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Area of Union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67216FA-E6BD-FC01-8069-CAA47D7C613B}"/>
              </a:ext>
            </a:extLst>
          </p:cNvPr>
          <p:cNvSpPr/>
          <p:nvPr/>
        </p:nvSpPr>
        <p:spPr>
          <a:xfrm>
            <a:off x="3274300" y="1716899"/>
            <a:ext cx="725582" cy="783450"/>
          </a:xfrm>
          <a:prstGeom prst="roundRect">
            <a:avLst>
              <a:gd name="adj" fmla="val 5217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C997C96-46B8-9383-B648-C726E3E813BB}"/>
              </a:ext>
            </a:extLst>
          </p:cNvPr>
          <p:cNvSpPr/>
          <p:nvPr/>
        </p:nvSpPr>
        <p:spPr>
          <a:xfrm>
            <a:off x="3594414" y="2002707"/>
            <a:ext cx="725582" cy="783450"/>
          </a:xfrm>
          <a:prstGeom prst="roundRect">
            <a:avLst>
              <a:gd name="adj" fmla="val 5217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AAF4D09E-5450-DC4D-098E-31EB6C20D5AA}"/>
              </a:ext>
            </a:extLst>
          </p:cNvPr>
          <p:cNvSpPr/>
          <p:nvPr/>
        </p:nvSpPr>
        <p:spPr>
          <a:xfrm>
            <a:off x="3274300" y="3126822"/>
            <a:ext cx="1045697" cy="1069258"/>
          </a:xfrm>
          <a:custGeom>
            <a:avLst/>
            <a:gdLst>
              <a:gd name="connsiteX0" fmla="*/ 51383 w 1419442"/>
              <a:gd name="connsiteY0" fmla="*/ 0 h 1354478"/>
              <a:gd name="connsiteX1" fmla="*/ 933532 w 1419442"/>
              <a:gd name="connsiteY1" fmla="*/ 0 h 1354478"/>
              <a:gd name="connsiteX2" fmla="*/ 984915 w 1419442"/>
              <a:gd name="connsiteY2" fmla="*/ 51383 h 1354478"/>
              <a:gd name="connsiteX3" fmla="*/ 984915 w 1419442"/>
              <a:gd name="connsiteY3" fmla="*/ 362046 h 1354478"/>
              <a:gd name="connsiteX4" fmla="*/ 1368059 w 1419442"/>
              <a:gd name="connsiteY4" fmla="*/ 362046 h 1354478"/>
              <a:gd name="connsiteX5" fmla="*/ 1419442 w 1419442"/>
              <a:gd name="connsiteY5" fmla="*/ 413429 h 1354478"/>
              <a:gd name="connsiteX6" fmla="*/ 1419442 w 1419442"/>
              <a:gd name="connsiteY6" fmla="*/ 1303095 h 1354478"/>
              <a:gd name="connsiteX7" fmla="*/ 1368059 w 1419442"/>
              <a:gd name="connsiteY7" fmla="*/ 1354478 h 1354478"/>
              <a:gd name="connsiteX8" fmla="*/ 485910 w 1419442"/>
              <a:gd name="connsiteY8" fmla="*/ 1354478 h 1354478"/>
              <a:gd name="connsiteX9" fmla="*/ 434527 w 1419442"/>
              <a:gd name="connsiteY9" fmla="*/ 1303095 h 1354478"/>
              <a:gd name="connsiteX10" fmla="*/ 434527 w 1419442"/>
              <a:gd name="connsiteY10" fmla="*/ 992432 h 1354478"/>
              <a:gd name="connsiteX11" fmla="*/ 51383 w 1419442"/>
              <a:gd name="connsiteY11" fmla="*/ 992432 h 1354478"/>
              <a:gd name="connsiteX12" fmla="*/ 0 w 1419442"/>
              <a:gd name="connsiteY12" fmla="*/ 941049 h 1354478"/>
              <a:gd name="connsiteX13" fmla="*/ 0 w 1419442"/>
              <a:gd name="connsiteY13" fmla="*/ 51383 h 1354478"/>
              <a:gd name="connsiteX14" fmla="*/ 51383 w 1419442"/>
              <a:gd name="connsiteY14" fmla="*/ 0 h 1354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19442" h="1354478">
                <a:moveTo>
                  <a:pt x="51383" y="0"/>
                </a:moveTo>
                <a:lnTo>
                  <a:pt x="933532" y="0"/>
                </a:lnTo>
                <a:cubicBezTo>
                  <a:pt x="961910" y="0"/>
                  <a:pt x="984915" y="23005"/>
                  <a:pt x="984915" y="51383"/>
                </a:cubicBezTo>
                <a:lnTo>
                  <a:pt x="984915" y="362046"/>
                </a:lnTo>
                <a:lnTo>
                  <a:pt x="1368059" y="362046"/>
                </a:lnTo>
                <a:cubicBezTo>
                  <a:pt x="1396437" y="362046"/>
                  <a:pt x="1419442" y="385051"/>
                  <a:pt x="1419442" y="413429"/>
                </a:cubicBezTo>
                <a:lnTo>
                  <a:pt x="1419442" y="1303095"/>
                </a:lnTo>
                <a:cubicBezTo>
                  <a:pt x="1419442" y="1331473"/>
                  <a:pt x="1396437" y="1354478"/>
                  <a:pt x="1368059" y="1354478"/>
                </a:cubicBezTo>
                <a:lnTo>
                  <a:pt x="485910" y="1354478"/>
                </a:lnTo>
                <a:cubicBezTo>
                  <a:pt x="457532" y="1354478"/>
                  <a:pt x="434527" y="1331473"/>
                  <a:pt x="434527" y="1303095"/>
                </a:cubicBezTo>
                <a:lnTo>
                  <a:pt x="434527" y="992432"/>
                </a:lnTo>
                <a:lnTo>
                  <a:pt x="51383" y="992432"/>
                </a:lnTo>
                <a:cubicBezTo>
                  <a:pt x="23005" y="992432"/>
                  <a:pt x="0" y="969427"/>
                  <a:pt x="0" y="941049"/>
                </a:cubicBezTo>
                <a:lnTo>
                  <a:pt x="0" y="51383"/>
                </a:lnTo>
                <a:cubicBezTo>
                  <a:pt x="0" y="23005"/>
                  <a:pt x="23005" y="0"/>
                  <a:pt x="51383" y="0"/>
                </a:cubicBezTo>
                <a:close/>
              </a:path>
            </a:pathLst>
          </a:cu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57D6E21B-BD8E-0C15-05C6-1BDBE53E4C11}"/>
              </a:ext>
            </a:extLst>
          </p:cNvPr>
          <p:cNvSpPr/>
          <p:nvPr/>
        </p:nvSpPr>
        <p:spPr>
          <a:xfrm>
            <a:off x="3594414" y="2002707"/>
            <a:ext cx="405468" cy="497642"/>
          </a:xfrm>
          <a:custGeom>
            <a:avLst/>
            <a:gdLst>
              <a:gd name="connsiteX0" fmla="*/ 51383 w 550388"/>
              <a:gd name="connsiteY0" fmla="*/ 0 h 630386"/>
              <a:gd name="connsiteX1" fmla="*/ 550388 w 550388"/>
              <a:gd name="connsiteY1" fmla="*/ 0 h 630386"/>
              <a:gd name="connsiteX2" fmla="*/ 550388 w 550388"/>
              <a:gd name="connsiteY2" fmla="*/ 579003 h 630386"/>
              <a:gd name="connsiteX3" fmla="*/ 499005 w 550388"/>
              <a:gd name="connsiteY3" fmla="*/ 630386 h 630386"/>
              <a:gd name="connsiteX4" fmla="*/ 0 w 550388"/>
              <a:gd name="connsiteY4" fmla="*/ 630386 h 630386"/>
              <a:gd name="connsiteX5" fmla="*/ 0 w 550388"/>
              <a:gd name="connsiteY5" fmla="*/ 51383 h 630386"/>
              <a:gd name="connsiteX6" fmla="*/ 51383 w 550388"/>
              <a:gd name="connsiteY6" fmla="*/ 0 h 630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388" h="630386">
                <a:moveTo>
                  <a:pt x="51383" y="0"/>
                </a:moveTo>
                <a:lnTo>
                  <a:pt x="550388" y="0"/>
                </a:lnTo>
                <a:lnTo>
                  <a:pt x="550388" y="579003"/>
                </a:lnTo>
                <a:cubicBezTo>
                  <a:pt x="550388" y="607381"/>
                  <a:pt x="527383" y="630386"/>
                  <a:pt x="499005" y="630386"/>
                </a:cubicBezTo>
                <a:lnTo>
                  <a:pt x="0" y="630386"/>
                </a:lnTo>
                <a:lnTo>
                  <a:pt x="0" y="51383"/>
                </a:lnTo>
                <a:cubicBezTo>
                  <a:pt x="0" y="23005"/>
                  <a:pt x="23005" y="0"/>
                  <a:pt x="51383" y="0"/>
                </a:cubicBezTo>
                <a:close/>
              </a:path>
            </a:pathLst>
          </a:cu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30A782F-763C-42A7-6F56-3BC2194F11B8}"/>
              </a:ext>
            </a:extLst>
          </p:cNvPr>
          <p:cNvSpPr/>
          <p:nvPr/>
        </p:nvSpPr>
        <p:spPr>
          <a:xfrm>
            <a:off x="897032" y="5018688"/>
            <a:ext cx="916448" cy="91644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815FF95-AD1B-6392-265B-348FC278E81E}"/>
              </a:ext>
            </a:extLst>
          </p:cNvPr>
          <p:cNvSpPr/>
          <p:nvPr/>
        </p:nvSpPr>
        <p:spPr>
          <a:xfrm>
            <a:off x="2540988" y="5018688"/>
            <a:ext cx="916448" cy="91644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352A78A-23DF-D572-F28D-95C4B581F721}"/>
              </a:ext>
            </a:extLst>
          </p:cNvPr>
          <p:cNvSpPr/>
          <p:nvPr/>
        </p:nvSpPr>
        <p:spPr>
          <a:xfrm>
            <a:off x="4184943" y="5018688"/>
            <a:ext cx="916448" cy="91644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EB01F82-4318-0682-62E3-AE3A0CA05EA7}"/>
              </a:ext>
            </a:extLst>
          </p:cNvPr>
          <p:cNvSpPr/>
          <p:nvPr/>
        </p:nvSpPr>
        <p:spPr>
          <a:xfrm>
            <a:off x="793345" y="4935129"/>
            <a:ext cx="659680" cy="58212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C334C51-A202-B97A-894C-B0E8B6872B7B}"/>
              </a:ext>
            </a:extLst>
          </p:cNvPr>
          <p:cNvSpPr/>
          <p:nvPr/>
        </p:nvSpPr>
        <p:spPr>
          <a:xfrm>
            <a:off x="2467771" y="4910233"/>
            <a:ext cx="916448" cy="93285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F2F63D3-C0AA-245F-1667-04EF047E6645}"/>
              </a:ext>
            </a:extLst>
          </p:cNvPr>
          <p:cNvSpPr/>
          <p:nvPr/>
        </p:nvSpPr>
        <p:spPr>
          <a:xfrm>
            <a:off x="4146986" y="4993767"/>
            <a:ext cx="916448" cy="91644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DFB848-954A-4934-56A7-EC9B4B09B776}"/>
              </a:ext>
            </a:extLst>
          </p:cNvPr>
          <p:cNvSpPr txBox="1"/>
          <p:nvPr/>
        </p:nvSpPr>
        <p:spPr>
          <a:xfrm>
            <a:off x="704520" y="4668653"/>
            <a:ext cx="1158104" cy="241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err="1">
                <a:solidFill>
                  <a:srgbClr val="00B050"/>
                </a:solidFill>
              </a:rPr>
              <a:t>IoU</a:t>
            </a:r>
            <a:r>
              <a:rPr lang="en-US" altLang="ko-KR" sz="1100" b="1" dirty="0">
                <a:solidFill>
                  <a:srgbClr val="00B050"/>
                </a:solidFill>
              </a:rPr>
              <a:t> : 0.4034</a:t>
            </a:r>
            <a:endParaRPr lang="ko-KR" altLang="en-US" sz="1100" b="1" dirty="0">
              <a:solidFill>
                <a:srgbClr val="00B05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6D187B6-AFCE-1B52-B3B7-778239B7CAB4}"/>
              </a:ext>
            </a:extLst>
          </p:cNvPr>
          <p:cNvSpPr txBox="1"/>
          <p:nvPr/>
        </p:nvSpPr>
        <p:spPr>
          <a:xfrm>
            <a:off x="2467771" y="4668653"/>
            <a:ext cx="1158104" cy="241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err="1">
                <a:solidFill>
                  <a:srgbClr val="00B050"/>
                </a:solidFill>
              </a:rPr>
              <a:t>IoU</a:t>
            </a:r>
            <a:r>
              <a:rPr lang="en-US" altLang="ko-KR" sz="1100" b="1" dirty="0">
                <a:solidFill>
                  <a:srgbClr val="00B050"/>
                </a:solidFill>
              </a:rPr>
              <a:t> : 0.7330</a:t>
            </a:r>
            <a:endParaRPr lang="ko-KR" altLang="en-US" sz="1100" b="1" dirty="0">
              <a:solidFill>
                <a:srgbClr val="00B05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F89AE8E-1A7A-CEF1-D25A-B12F9946FA25}"/>
              </a:ext>
            </a:extLst>
          </p:cNvPr>
          <p:cNvSpPr txBox="1"/>
          <p:nvPr/>
        </p:nvSpPr>
        <p:spPr>
          <a:xfrm>
            <a:off x="4146986" y="4668653"/>
            <a:ext cx="1158104" cy="241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err="1">
                <a:solidFill>
                  <a:srgbClr val="00B050"/>
                </a:solidFill>
              </a:rPr>
              <a:t>IoU</a:t>
            </a:r>
            <a:r>
              <a:rPr lang="en-US" altLang="ko-KR" sz="1100" b="1" dirty="0">
                <a:solidFill>
                  <a:srgbClr val="00B050"/>
                </a:solidFill>
              </a:rPr>
              <a:t> : 0.9264</a:t>
            </a:r>
            <a:endParaRPr lang="ko-KR" altLang="en-US" sz="1100" b="1" dirty="0">
              <a:solidFill>
                <a:srgbClr val="00B05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66306E-5A1C-C796-9D66-F74E59DE6410}"/>
              </a:ext>
            </a:extLst>
          </p:cNvPr>
          <p:cNvSpPr txBox="1"/>
          <p:nvPr/>
        </p:nvSpPr>
        <p:spPr>
          <a:xfrm>
            <a:off x="742711" y="6011658"/>
            <a:ext cx="1158104" cy="255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Poor</a:t>
            </a:r>
            <a:endParaRPr lang="ko-KR" altLang="en-US" sz="12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9A9D90D-842E-5989-9034-8E53F5785D06}"/>
              </a:ext>
            </a:extLst>
          </p:cNvPr>
          <p:cNvSpPr txBox="1"/>
          <p:nvPr/>
        </p:nvSpPr>
        <p:spPr>
          <a:xfrm>
            <a:off x="2385133" y="6011658"/>
            <a:ext cx="1158104" cy="255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Good</a:t>
            </a:r>
            <a:endParaRPr lang="ko-KR" altLang="en-US" sz="12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2AB144-439E-EA7D-616E-2056A3E4BECD}"/>
              </a:ext>
            </a:extLst>
          </p:cNvPr>
          <p:cNvSpPr txBox="1"/>
          <p:nvPr/>
        </p:nvSpPr>
        <p:spPr>
          <a:xfrm>
            <a:off x="4064348" y="6011658"/>
            <a:ext cx="1158104" cy="255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Excellent</a:t>
            </a:r>
            <a:endParaRPr lang="ko-KR" altLang="en-US" sz="1200" b="1" dirty="0"/>
          </a:p>
        </p:txBody>
      </p:sp>
      <p:pic>
        <p:nvPicPr>
          <p:cNvPr id="2050" name="Picture 2" descr="스트리트 고양이 모델, 성수동 무신사 촬영중 만난 길 고양이">
            <a:extLst>
              <a:ext uri="{FF2B5EF4-FFF2-40B4-BE49-F238E27FC236}">
                <a16:creationId xmlns:a16="http://schemas.microsoft.com/office/drawing/2014/main" id="{8516D220-2A31-0988-9BAA-FD9346E1C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097" y="2283020"/>
            <a:ext cx="4163371" cy="2776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BC26ADE8-4FDE-7609-DA92-6D1F1EA388EA}"/>
              </a:ext>
            </a:extLst>
          </p:cNvPr>
          <p:cNvSpPr/>
          <p:nvPr/>
        </p:nvSpPr>
        <p:spPr>
          <a:xfrm>
            <a:off x="8532019" y="2541402"/>
            <a:ext cx="1162049" cy="222824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C5A54EB-4EBE-CE3F-1516-13A590045B34}"/>
              </a:ext>
            </a:extLst>
          </p:cNvPr>
          <p:cNvSpPr/>
          <p:nvPr/>
        </p:nvSpPr>
        <p:spPr>
          <a:xfrm>
            <a:off x="8422481" y="2522818"/>
            <a:ext cx="1216630" cy="231634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BD899064-C28C-74D3-E8BD-2B2ABAD7625D}"/>
              </a:ext>
            </a:extLst>
          </p:cNvPr>
          <p:cNvCxnSpPr/>
          <p:nvPr/>
        </p:nvCxnSpPr>
        <p:spPr>
          <a:xfrm flipV="1">
            <a:off x="8422481" y="1900238"/>
            <a:ext cx="669132" cy="622580"/>
          </a:xfrm>
          <a:prstGeom prst="bentConnector3">
            <a:avLst>
              <a:gd name="adj1" fmla="val 178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E9EA2831-B3B0-566F-ADCC-90EC01D3A869}"/>
              </a:ext>
            </a:extLst>
          </p:cNvPr>
          <p:cNvCxnSpPr>
            <a:cxnSpLocks/>
          </p:cNvCxnSpPr>
          <p:nvPr/>
        </p:nvCxnSpPr>
        <p:spPr>
          <a:xfrm>
            <a:off x="8635236" y="4783427"/>
            <a:ext cx="569120" cy="568349"/>
          </a:xfrm>
          <a:prstGeom prst="bentConnector3">
            <a:avLst>
              <a:gd name="adj1" fmla="val 628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899C475-251B-46B4-D311-484820488FD0}"/>
              </a:ext>
            </a:extLst>
          </p:cNvPr>
          <p:cNvSpPr txBox="1"/>
          <p:nvPr/>
        </p:nvSpPr>
        <p:spPr>
          <a:xfrm>
            <a:off x="9113042" y="1766888"/>
            <a:ext cx="2286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00B050"/>
                </a:solidFill>
              </a:rPr>
              <a:t>Ground-truth bounding box</a:t>
            </a:r>
            <a:endParaRPr lang="ko-KR" altLang="en-US" sz="1100" b="1" dirty="0">
              <a:solidFill>
                <a:srgbClr val="00B05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FD5F71F-2DF5-D434-7160-2C5F39B7948F}"/>
              </a:ext>
            </a:extLst>
          </p:cNvPr>
          <p:cNvSpPr txBox="1"/>
          <p:nvPr/>
        </p:nvSpPr>
        <p:spPr>
          <a:xfrm>
            <a:off x="9204356" y="5220971"/>
            <a:ext cx="2286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Predicted bounding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933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B79066C-E608-1DAE-AC43-B75A6400A6A6}"/>
              </a:ext>
            </a:extLst>
          </p:cNvPr>
          <p:cNvSpPr/>
          <p:nvPr/>
        </p:nvSpPr>
        <p:spPr>
          <a:xfrm flipV="1">
            <a:off x="0" y="5882640"/>
            <a:ext cx="12192000" cy="97536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2A94728-53E5-AC0B-5567-C479EB1CC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1676" y="2366010"/>
            <a:ext cx="10408648" cy="1158240"/>
          </a:xfrm>
        </p:spPr>
        <p:txBody>
          <a:bodyPr>
            <a:normAutofit/>
          </a:bodyPr>
          <a:lstStyle/>
          <a:p>
            <a:r>
              <a:rPr lang="en-US" altLang="ko-KR" sz="7200" b="1" dirty="0">
                <a:solidFill>
                  <a:srgbClr val="222A35"/>
                </a:solidFill>
              </a:rPr>
              <a:t>NMS</a:t>
            </a: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44AA7072-F46A-13E1-C03A-DF279439C6C2}"/>
              </a:ext>
            </a:extLst>
          </p:cNvPr>
          <p:cNvSpPr txBox="1">
            <a:spLocks/>
          </p:cNvSpPr>
          <p:nvPr/>
        </p:nvSpPr>
        <p:spPr>
          <a:xfrm>
            <a:off x="1524000" y="6236970"/>
            <a:ext cx="9144000" cy="308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schemeClr val="bg1"/>
                </a:solidFill>
              </a:rPr>
              <a:t>Network Security and Privacy Lab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24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AC5647-32C4-4D81-06DE-CD0EBFD0C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" y="-1"/>
            <a:ext cx="11841480" cy="1010201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solidFill>
                  <a:srgbClr val="222A35"/>
                </a:solidFill>
              </a:rPr>
              <a:t>NMS(Non-Maximum Suppression, </a:t>
            </a:r>
            <a:r>
              <a:rPr lang="ko-KR" altLang="en-US" sz="3200" b="1" dirty="0" err="1">
                <a:solidFill>
                  <a:srgbClr val="222A35"/>
                </a:solidFill>
              </a:rPr>
              <a:t>비최대값</a:t>
            </a:r>
            <a:r>
              <a:rPr lang="ko-KR" altLang="en-US" sz="3200" b="1" dirty="0">
                <a:solidFill>
                  <a:srgbClr val="222A35"/>
                </a:solidFill>
              </a:rPr>
              <a:t> 억제</a:t>
            </a:r>
            <a:r>
              <a:rPr lang="en-US" altLang="ko-KR" b="1" dirty="0">
                <a:solidFill>
                  <a:srgbClr val="222A35"/>
                </a:solidFill>
              </a:rPr>
              <a:t>)</a:t>
            </a:r>
            <a:endParaRPr lang="ko-KR" altLang="en-US" sz="3200" b="1" dirty="0">
              <a:solidFill>
                <a:srgbClr val="222A35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8609CB5-608C-91E9-FC12-B275076B51E8}"/>
              </a:ext>
            </a:extLst>
          </p:cNvPr>
          <p:cNvSpPr/>
          <p:nvPr/>
        </p:nvSpPr>
        <p:spPr>
          <a:xfrm>
            <a:off x="-7620" y="6629399"/>
            <a:ext cx="12199620" cy="22516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988F8C0-1823-A626-9978-9F0D57417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995" y="914399"/>
            <a:ext cx="10788805" cy="5262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ko-KR" altLang="en-US" sz="1200" dirty="0"/>
              <a:t>확률이 가장 높은 상자와 겹치는 상자들을 제거하는 과정</a:t>
            </a:r>
            <a:endParaRPr lang="en-US" altLang="ko-KR" sz="1200" dirty="0"/>
          </a:p>
          <a:p>
            <a:r>
              <a:rPr lang="ko-KR" altLang="en-US" sz="1200" dirty="0"/>
              <a:t>최대값을 갖지 않는 상자들을 제거</a:t>
            </a:r>
            <a:endParaRPr lang="en-US" altLang="ko-KR" sz="1200" dirty="0"/>
          </a:p>
          <a:p>
            <a:r>
              <a:rPr lang="ko-KR" altLang="en-US" sz="1200" dirty="0"/>
              <a:t>과정</a:t>
            </a:r>
            <a:endParaRPr lang="en-US" altLang="ko-KR" sz="1200" dirty="0"/>
          </a:p>
          <a:p>
            <a:pPr lvl="1">
              <a:buAutoNum type="arabicPeriod"/>
            </a:pPr>
            <a:r>
              <a:rPr lang="ko-KR" altLang="en-US" sz="1200" dirty="0"/>
              <a:t>확률 기준으로 모든 상자를 정렬하고 먼저 가장 확률이 높은 상자를 취함</a:t>
            </a:r>
            <a:endParaRPr lang="en-US" altLang="ko-KR" sz="1200" dirty="0"/>
          </a:p>
          <a:p>
            <a:pPr lvl="1">
              <a:buAutoNum type="arabicPeriod"/>
            </a:pPr>
            <a:r>
              <a:rPr lang="ko-KR" altLang="en-US" sz="1200" dirty="0"/>
              <a:t>각 상자에 대해 다른 모든 상자와의 </a:t>
            </a:r>
            <a:r>
              <a:rPr lang="en-US" altLang="ko-KR" sz="1200" dirty="0"/>
              <a:t>IOU</a:t>
            </a:r>
            <a:r>
              <a:rPr lang="ko-KR" altLang="en-US" sz="1200" dirty="0"/>
              <a:t>를 계산</a:t>
            </a:r>
            <a:endParaRPr lang="en-US" altLang="ko-KR" sz="1200" dirty="0"/>
          </a:p>
          <a:p>
            <a:pPr lvl="1">
              <a:buAutoNum type="arabicPeriod"/>
            </a:pPr>
            <a:r>
              <a:rPr lang="ko-KR" altLang="en-US" sz="1200" dirty="0"/>
              <a:t>특정 </a:t>
            </a:r>
            <a:r>
              <a:rPr lang="ko-KR" altLang="en-US" sz="1200" dirty="0" err="1"/>
              <a:t>임계값을</a:t>
            </a:r>
            <a:r>
              <a:rPr lang="ko-KR" altLang="en-US" sz="1200" dirty="0"/>
              <a:t> 넘는 상자는 제거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42332D-3836-5DFB-56E2-5C3AF4518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4C32A-0111-4A38-8E2D-7340AC04155B}" type="slidenum">
              <a:rPr lang="en-US" altLang="ko-KR" smtClean="0"/>
              <a:pPr/>
              <a:t>8</a:t>
            </a:fld>
            <a:r>
              <a:rPr lang="en-US" altLang="ko-KR"/>
              <a:t>/14</a:t>
            </a:r>
            <a:endParaRPr lang="ko-KR" altLang="en-US" dirty="0"/>
          </a:p>
        </p:txBody>
      </p:sp>
      <p:pic>
        <p:nvPicPr>
          <p:cNvPr id="3" name="Picture 2" descr="스트리트 고양이 모델, 성수동 무신사 촬영중 만난 길 고양이">
            <a:extLst>
              <a:ext uri="{FF2B5EF4-FFF2-40B4-BE49-F238E27FC236}">
                <a16:creationId xmlns:a16="http://schemas.microsoft.com/office/drawing/2014/main" id="{DFE4F983-CFCF-3C89-70EB-5FACBB867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997" y="2765620"/>
            <a:ext cx="4881703" cy="3256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스트리트 고양이 모델, 성수동 무신사 촬영중 만난 길 고양이">
            <a:extLst>
              <a:ext uri="{FF2B5EF4-FFF2-40B4-BE49-F238E27FC236}">
                <a16:creationId xmlns:a16="http://schemas.microsoft.com/office/drawing/2014/main" id="{5542DE91-196E-BD8D-BD94-6D7B06EF8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055" y="2765620"/>
            <a:ext cx="4881703" cy="3256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B96101C-4123-E00E-163E-F8FDE1F3241F}"/>
              </a:ext>
            </a:extLst>
          </p:cNvPr>
          <p:cNvSpPr/>
          <p:nvPr/>
        </p:nvSpPr>
        <p:spPr>
          <a:xfrm>
            <a:off x="3090069" y="3038657"/>
            <a:ext cx="916781" cy="96184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F00587E-9F70-D3E2-A643-7B14C4CCA279}"/>
              </a:ext>
            </a:extLst>
          </p:cNvPr>
          <p:cNvSpPr/>
          <p:nvPr/>
        </p:nvSpPr>
        <p:spPr>
          <a:xfrm>
            <a:off x="8361515" y="3038657"/>
            <a:ext cx="916781" cy="961843"/>
          </a:xfrm>
          <a:prstGeom prst="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751FA5-F73E-8995-6002-4F86AB480A60}"/>
              </a:ext>
            </a:extLst>
          </p:cNvPr>
          <p:cNvSpPr/>
          <p:nvPr/>
        </p:nvSpPr>
        <p:spPr>
          <a:xfrm>
            <a:off x="2997027" y="2948170"/>
            <a:ext cx="916781" cy="96184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156C364-A71B-6ABE-62E0-358C5F1BC7D3}"/>
              </a:ext>
            </a:extLst>
          </p:cNvPr>
          <p:cNvSpPr/>
          <p:nvPr/>
        </p:nvSpPr>
        <p:spPr>
          <a:xfrm>
            <a:off x="3091982" y="2948170"/>
            <a:ext cx="916781" cy="96184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61D7CF7-1C4E-ED6B-D885-7966C836DCC5}"/>
              </a:ext>
            </a:extLst>
          </p:cNvPr>
          <p:cNvSpPr/>
          <p:nvPr/>
        </p:nvSpPr>
        <p:spPr>
          <a:xfrm>
            <a:off x="3082457" y="3124236"/>
            <a:ext cx="916781" cy="96184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38B025B-DEE9-0481-1F20-469F391306A5}"/>
              </a:ext>
            </a:extLst>
          </p:cNvPr>
          <p:cNvSpPr/>
          <p:nvPr/>
        </p:nvSpPr>
        <p:spPr>
          <a:xfrm>
            <a:off x="3004639" y="3038657"/>
            <a:ext cx="916781" cy="96184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739DB0-26D1-EB1F-12AB-0394D73B2201}"/>
              </a:ext>
            </a:extLst>
          </p:cNvPr>
          <p:cNvSpPr/>
          <p:nvPr/>
        </p:nvSpPr>
        <p:spPr>
          <a:xfrm>
            <a:off x="2997027" y="3124236"/>
            <a:ext cx="916781" cy="96184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80BD1278-B1CF-B288-3B7C-CFA871BEAB6E}"/>
              </a:ext>
            </a:extLst>
          </p:cNvPr>
          <p:cNvSpPr/>
          <p:nvPr/>
        </p:nvSpPr>
        <p:spPr>
          <a:xfrm>
            <a:off x="5709608" y="4253719"/>
            <a:ext cx="990600" cy="37242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935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B79066C-E608-1DAE-AC43-B75A6400A6A6}"/>
              </a:ext>
            </a:extLst>
          </p:cNvPr>
          <p:cNvSpPr/>
          <p:nvPr/>
        </p:nvSpPr>
        <p:spPr>
          <a:xfrm flipV="1">
            <a:off x="0" y="5882640"/>
            <a:ext cx="12192000" cy="97536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2A94728-53E5-AC0B-5567-C479EB1CC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1676" y="2366010"/>
            <a:ext cx="10408648" cy="1158240"/>
          </a:xfrm>
        </p:spPr>
        <p:txBody>
          <a:bodyPr>
            <a:normAutofit/>
          </a:bodyPr>
          <a:lstStyle/>
          <a:p>
            <a:r>
              <a:rPr lang="ko-KR" altLang="en-US" sz="7200" b="1" dirty="0">
                <a:solidFill>
                  <a:srgbClr val="222A35"/>
                </a:solidFill>
              </a:rPr>
              <a:t>모델 성능 평가</a:t>
            </a:r>
            <a:endParaRPr lang="en-US" altLang="ko-KR" sz="7200" b="1" dirty="0">
              <a:solidFill>
                <a:srgbClr val="222A35"/>
              </a:solidFill>
            </a:endParaRP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44AA7072-F46A-13E1-C03A-DF279439C6C2}"/>
              </a:ext>
            </a:extLst>
          </p:cNvPr>
          <p:cNvSpPr txBox="1">
            <a:spLocks/>
          </p:cNvSpPr>
          <p:nvPr/>
        </p:nvSpPr>
        <p:spPr>
          <a:xfrm>
            <a:off x="1524000" y="6236970"/>
            <a:ext cx="9144000" cy="308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schemeClr val="bg1"/>
                </a:solidFill>
              </a:rPr>
              <a:t>Network Security and Privacy Lab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117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11948</TotalTime>
  <Words>992</Words>
  <Application>Microsoft Office PowerPoint</Application>
  <PresentationFormat>와이드스크린</PresentationFormat>
  <Paragraphs>173</Paragraphs>
  <Slides>21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맑은 고딕</vt:lpstr>
      <vt:lpstr>Arial</vt:lpstr>
      <vt:lpstr>Cambria Math</vt:lpstr>
      <vt:lpstr>Office 테마</vt:lpstr>
      <vt:lpstr>YOLO</vt:lpstr>
      <vt:lpstr>목차</vt:lpstr>
      <vt:lpstr>객체 탐지</vt:lpstr>
      <vt:lpstr>객체 탐지(Object Detection)</vt:lpstr>
      <vt:lpstr>IoU</vt:lpstr>
      <vt:lpstr>IOU(Intersection Over Union)</vt:lpstr>
      <vt:lpstr>NMS</vt:lpstr>
      <vt:lpstr>NMS(Non-Maximum Suppression, 비최대값 억제)</vt:lpstr>
      <vt:lpstr>모델 성능 평가</vt:lpstr>
      <vt:lpstr>모델 성능 평가</vt:lpstr>
      <vt:lpstr>모델 성능 평가</vt:lpstr>
      <vt:lpstr>모델 성능 평가</vt:lpstr>
      <vt:lpstr>모델 성능 평가</vt:lpstr>
      <vt:lpstr>데이터셋</vt:lpstr>
      <vt:lpstr>데이터셋(Dataset)</vt:lpstr>
      <vt:lpstr>YOLO</vt:lpstr>
      <vt:lpstr>YOLO(You Only Look Once)</vt:lpstr>
      <vt:lpstr>YOLO(You Only Look Once)</vt:lpstr>
      <vt:lpstr>YOLO(You Only Look Once)</vt:lpstr>
      <vt:lpstr>YOLO(You Only Look Once)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장비 Survey</dc:title>
  <dc:creator>서영재</dc:creator>
  <cp:lastModifiedBy>서영재</cp:lastModifiedBy>
  <cp:revision>296</cp:revision>
  <dcterms:created xsi:type="dcterms:W3CDTF">2023-03-09T06:20:42Z</dcterms:created>
  <dcterms:modified xsi:type="dcterms:W3CDTF">2023-04-13T04:56:00Z</dcterms:modified>
</cp:coreProperties>
</file>