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1" r:id="rId8"/>
    <p:sldId id="263" r:id="rId9"/>
    <p:sldId id="264" r:id="rId10"/>
    <p:sldId id="259" r:id="rId11"/>
    <p:sldId id="267" r:id="rId12"/>
    <p:sldId id="260" r:id="rId13"/>
    <p:sldId id="262" r:id="rId14"/>
    <p:sldId id="265" r:id="rId15"/>
    <p:sldId id="266" r:id="rId16"/>
    <p:sldId id="271" r:id="rId17"/>
    <p:sldId id="272" r:id="rId18"/>
    <p:sldId id="273" r:id="rId19"/>
    <p:sldId id="275" r:id="rId20"/>
    <p:sldId id="276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128" d="100"/>
          <a:sy n="128" d="100"/>
        </p:scale>
        <p:origin x="-192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5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6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2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6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0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9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4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0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3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18" y="2514600"/>
            <a:ext cx="6400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Understanding Driver Behavior</a:t>
            </a:r>
          </a:p>
          <a:p>
            <a:r>
              <a:rPr lang="en-US" sz="2400" b="1" dirty="0" smtClean="0"/>
              <a:t>Studies on NYC Taxi Data</a:t>
            </a:r>
          </a:p>
          <a:p>
            <a:endParaRPr lang="en-US" sz="2400" b="1" dirty="0"/>
          </a:p>
          <a:p>
            <a:r>
              <a:rPr lang="en-US" dirty="0" smtClean="0"/>
              <a:t>Daniel Abramson</a:t>
            </a:r>
          </a:p>
          <a:p>
            <a:r>
              <a:rPr lang="en-US" dirty="0" smtClean="0"/>
              <a:t>Yoon Kim</a:t>
            </a:r>
          </a:p>
          <a:p>
            <a:r>
              <a:rPr lang="en-US" dirty="0" smtClean="0"/>
              <a:t>Sylvia 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9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396836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previous earnings affect driver behavior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/>
              <a:t>Is there some sort of ’hot-hand’ </a:t>
            </a:r>
            <a:r>
              <a:rPr lang="en-US" sz="2400" dirty="0" smtClean="0"/>
              <a:t>with respect </a:t>
            </a:r>
            <a:r>
              <a:rPr lang="en-US" sz="2400" dirty="0"/>
              <a:t>to </a:t>
            </a:r>
            <a:r>
              <a:rPr lang="en-US" sz="2400" dirty="0" smtClean="0"/>
              <a:t>tips—i.e., if </a:t>
            </a:r>
            <a:r>
              <a:rPr lang="en-US" sz="2400" dirty="0"/>
              <a:t>a driver receives </a:t>
            </a:r>
            <a:r>
              <a:rPr lang="en-US" sz="2400" dirty="0" smtClean="0"/>
              <a:t>an above-median tip, is he/she more likely to receive and above-median tip the next ride?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Q4: Driver Tip Hot-Hand</a:t>
            </a:r>
          </a:p>
        </p:txBody>
      </p:sp>
    </p:spTree>
    <p:extLst>
      <p:ext uri="{BB962C8B-B14F-4D97-AF65-F5344CB8AC3E}">
        <p14:creationId xmlns:p14="http://schemas.microsoft.com/office/powerpoint/2010/main" val="262804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Q4: Driver Tip Hot-Hand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267200"/>
            <a:ext cx="755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form the tip statistic and aggregate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691520" cy="132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Q4: Driver Tip Hot-Hand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56" y="1219200"/>
            <a:ext cx="5689607" cy="42672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636" y="5791200"/>
            <a:ext cx="7552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Distribution seems weakly bimodal: some drivers are more motivated, some drivers are less motivated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906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396836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does income affect the tip %?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Q5: Income Effect on Tip</a:t>
            </a:r>
          </a:p>
        </p:txBody>
      </p:sp>
    </p:spTree>
    <p:extLst>
      <p:ext uri="{BB962C8B-B14F-4D97-AF65-F5344CB8AC3E}">
        <p14:creationId xmlns:p14="http://schemas.microsoft.com/office/powerpoint/2010/main" val="316080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396836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Construct grid of zip codes from </a:t>
            </a:r>
            <a:r>
              <a:rPr lang="en-US" sz="2400" dirty="0" err="1" smtClean="0"/>
              <a:t>Lat</a:t>
            </a:r>
            <a:r>
              <a:rPr lang="en-US" sz="2400" dirty="0" smtClean="0"/>
              <a:t>-Long via geocoding</a:t>
            </a:r>
          </a:p>
          <a:p>
            <a:r>
              <a:rPr lang="en-US" sz="2400" dirty="0" smtClean="0"/>
              <a:t>2. Get </a:t>
            </a:r>
            <a:r>
              <a:rPr lang="en-US" sz="2400" dirty="0" err="1" smtClean="0"/>
              <a:t>dropoff</a:t>
            </a:r>
            <a:r>
              <a:rPr lang="en-US" sz="2400" dirty="0" smtClean="0"/>
              <a:t> zip code for each trip (assume going home)</a:t>
            </a:r>
          </a:p>
          <a:p>
            <a:r>
              <a:rPr lang="en-US" sz="2400" dirty="0" smtClean="0"/>
              <a:t>3. Match zip code data to census data to get median income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Q5: </a:t>
            </a:r>
            <a:r>
              <a:rPr lang="en-US" sz="3000" b="1" dirty="0"/>
              <a:t>Income Effect on Tip</a:t>
            </a:r>
          </a:p>
        </p:txBody>
      </p:sp>
    </p:spTree>
    <p:extLst>
      <p:ext uri="{BB962C8B-B14F-4D97-AF65-F5344CB8AC3E}">
        <p14:creationId xmlns:p14="http://schemas.microsoft.com/office/powerpoint/2010/main" val="245118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Q5: </a:t>
            </a:r>
            <a:r>
              <a:rPr lang="en-US" sz="3000" b="1" dirty="0"/>
              <a:t>Income Effect on Tip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778625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6600" y="5997723"/>
            <a:ext cx="270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Weak relationship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48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396836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passengers tip more with respect to payment type and number of riders?</a:t>
            </a:r>
          </a:p>
          <a:p>
            <a:endParaRPr lang="en-US" sz="2400" dirty="0"/>
          </a:p>
          <a:p>
            <a:r>
              <a:rPr lang="en-US" sz="2400" dirty="0" smtClean="0"/>
              <a:t>Is driver behavior affected by tipping trends?</a:t>
            </a:r>
          </a:p>
          <a:p>
            <a:endParaRPr lang="en-US" sz="2400" dirty="0"/>
          </a:p>
          <a:p>
            <a:r>
              <a:rPr lang="en-US" sz="2400" dirty="0" smtClean="0"/>
              <a:t>How do number of passengers, tips, payment type, and day of week interact?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Q6: Aggregate Trends</a:t>
            </a: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354951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Q6: Aggregate Trends</a:t>
            </a:r>
            <a:endParaRPr lang="en-US" sz="3000" b="1" dirty="0"/>
          </a:p>
        </p:txBody>
      </p:sp>
      <p:pic>
        <p:nvPicPr>
          <p:cNvPr id="2" name="Picture 1" descr="pct_pc0_pcno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430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5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Q6: Aggregate Trends</a:t>
            </a:r>
            <a:endParaRPr lang="en-US" sz="3000" b="1" dirty="0"/>
          </a:p>
        </p:txBody>
      </p:sp>
      <p:pic>
        <p:nvPicPr>
          <p:cNvPr id="2" name="Picture 1" descr="tip_passeng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4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Q6: Aggregate Trends</a:t>
            </a:r>
            <a:endParaRPr lang="en-US" sz="3000" b="1" dirty="0"/>
          </a:p>
        </p:txBody>
      </p:sp>
      <p:pic>
        <p:nvPicPr>
          <p:cNvPr id="4" name="Picture 3" descr="total_ti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1"/>
            <a:ext cx="4648200" cy="3486150"/>
          </a:xfrm>
          <a:prstGeom prst="rect">
            <a:avLst/>
          </a:prstGeom>
        </p:spPr>
      </p:pic>
      <p:pic>
        <p:nvPicPr>
          <p:cNvPr id="5" name="Picture 4" descr="total_taxi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55" y="1981200"/>
            <a:ext cx="4673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8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621340"/>
            <a:ext cx="6650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Are there productivity differences </a:t>
            </a:r>
            <a:r>
              <a:rPr lang="en-US" sz="2400" dirty="0" smtClean="0"/>
              <a:t>among drivers?</a:t>
            </a:r>
          </a:p>
          <a:p>
            <a:endParaRPr lang="en-US" sz="2400" dirty="0"/>
          </a:p>
          <a:p>
            <a:r>
              <a:rPr lang="en-US" sz="2400" dirty="0" smtClean="0"/>
              <a:t>Do </a:t>
            </a:r>
            <a:r>
              <a:rPr lang="en-US" sz="2400" dirty="0"/>
              <a:t>some drivers </a:t>
            </a:r>
            <a:r>
              <a:rPr lang="en-US" sz="2400" dirty="0" smtClean="0"/>
              <a:t>consistently make </a:t>
            </a:r>
            <a:r>
              <a:rPr lang="en-US" sz="2400" dirty="0"/>
              <a:t>more revenue per unit time </a:t>
            </a:r>
            <a:r>
              <a:rPr lang="en-US" sz="2400" dirty="0" smtClean="0"/>
              <a:t>worked than </a:t>
            </a:r>
            <a:r>
              <a:rPr lang="en-US" sz="2400" dirty="0"/>
              <a:t>others?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Q1: Driver Productivity</a:t>
            </a:r>
          </a:p>
        </p:txBody>
      </p:sp>
    </p:spTree>
    <p:extLst>
      <p:ext uri="{BB962C8B-B14F-4D97-AF65-F5344CB8AC3E}">
        <p14:creationId xmlns:p14="http://schemas.microsoft.com/office/powerpoint/2010/main" val="268022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Q6: Aggregate Trends</a:t>
            </a:r>
            <a:endParaRPr lang="en-US" sz="3000" b="1" dirty="0"/>
          </a:p>
        </p:txBody>
      </p:sp>
      <p:pic>
        <p:nvPicPr>
          <p:cNvPr id="4" name="Picture 3" descr="tips_per_taxi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8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5146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Q&amp;A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4656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Q1: Driver Productivity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780401"/>
            <a:ext cx="5638808" cy="422910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1026" idx="3"/>
          </p:cNvCxnSpPr>
          <p:nvPr/>
        </p:nvCxnSpPr>
        <p:spPr>
          <a:xfrm>
            <a:off x="2244436" y="2116975"/>
            <a:ext cx="2725880" cy="74537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41.media.tumblr.com/9c2e077ebc071d116d3a2419dd96aa54/tumblr_mfbo9d1z7n1s12cqro1_12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1863436" cy="149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 rot="702884">
            <a:off x="4843374" y="2325289"/>
            <a:ext cx="460419" cy="121920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5636" y="6009507"/>
            <a:ext cx="755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some outliers, but trend is largely linear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6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3622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factors like day of the week, month, hour affect revenues?</a:t>
            </a:r>
          </a:p>
          <a:p>
            <a:endParaRPr lang="en-US" sz="2400" dirty="0"/>
          </a:p>
          <a:p>
            <a:r>
              <a:rPr lang="en-US" sz="2400" dirty="0" smtClean="0"/>
              <a:t>How do these factors affect them?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Q2: Fare Sensitivities</a:t>
            </a:r>
          </a:p>
        </p:txBody>
      </p:sp>
    </p:spTree>
    <p:extLst>
      <p:ext uri="{BB962C8B-B14F-4D97-AF65-F5344CB8AC3E}">
        <p14:creationId xmlns:p14="http://schemas.microsoft.com/office/powerpoint/2010/main" val="198842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Q2: </a:t>
            </a:r>
            <a:r>
              <a:rPr lang="en-US" sz="3000" b="1" dirty="0"/>
              <a:t>Fare Sensitivities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5954945" cy="176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276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Are these sensitivities the same for 2010 and 2013?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800600"/>
            <a:ext cx="2755900" cy="54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4800600"/>
            <a:ext cx="2387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4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Q2: </a:t>
            </a:r>
            <a:r>
              <a:rPr lang="en-US" sz="3000" b="1" dirty="0"/>
              <a:t>Fare </a:t>
            </a:r>
            <a:r>
              <a:rPr lang="en-US" sz="3000" b="1" dirty="0" smtClean="0"/>
              <a:t>Sensitivities</a:t>
            </a:r>
            <a:endParaRPr lang="en-US" sz="3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2832100" cy="4082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600200"/>
            <a:ext cx="3151481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4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396836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some drivers consistently overcharge?</a:t>
            </a:r>
          </a:p>
          <a:p>
            <a:endParaRPr lang="en-US" sz="2400" dirty="0"/>
          </a:p>
          <a:p>
            <a:r>
              <a:rPr lang="en-US" sz="2400" dirty="0" smtClean="0"/>
              <a:t>Do customers notice this, and thus give less tip on trips on which they feel like they were overcharged?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Q3: Overcharging Drivers</a:t>
            </a:r>
          </a:p>
        </p:txBody>
      </p:sp>
    </p:spTree>
    <p:extLst>
      <p:ext uri="{BB962C8B-B14F-4D97-AF65-F5344CB8AC3E}">
        <p14:creationId xmlns:p14="http://schemas.microsoft.com/office/powerpoint/2010/main" val="288091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Q3: Overcharging Drivers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59" y="2133600"/>
            <a:ext cx="4953007" cy="3696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5600" y="25908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Plot of Actual - Predicted</a:t>
            </a:r>
            <a:endParaRPr lang="en-US" sz="1400" b="1" dirty="0"/>
          </a:p>
        </p:txBody>
      </p:sp>
      <p:sp>
        <p:nvSpPr>
          <p:cNvPr id="7" name="Oval 6"/>
          <p:cNvSpPr/>
          <p:nvPr/>
        </p:nvSpPr>
        <p:spPr>
          <a:xfrm rot="5671987">
            <a:off x="5154600" y="4605552"/>
            <a:ext cx="596230" cy="146474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62602" y="3899322"/>
            <a:ext cx="994064" cy="118945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hangthebankers.com/wp-content/uploads/2014/11/Bankers-laughing-cigar-mone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1" y="2443385"/>
            <a:ext cx="2082799" cy="145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924300" y="5651876"/>
            <a:ext cx="33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$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35235" y="3745434"/>
            <a:ext cx="33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%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161811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Fare (excluding tip) = </a:t>
            </a:r>
            <a:r>
              <a:rPr lang="en-US" b="1" i="1" dirty="0" smtClean="0"/>
              <a:t>f</a:t>
            </a:r>
            <a:r>
              <a:rPr lang="en-US" b="1" dirty="0" smtClean="0"/>
              <a:t>(Distance , Time, Day of the week, Month, …)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9750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Q3: Overcharging Drivers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19" y="1600200"/>
            <a:ext cx="4550160" cy="3395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3057573"/>
            <a:ext cx="626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Tip %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74919" y="4873823"/>
            <a:ext cx="209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Actual – Predicted ($)</a:t>
            </a:r>
            <a:endParaRPr lang="en-US" sz="1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132119" y="2438400"/>
            <a:ext cx="1119369" cy="1676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36883" y="5259936"/>
            <a:ext cx="7443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Weak relationship between residual (actual – predicted) and tip 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409</Words>
  <Application>Microsoft Macintosh PowerPoint</Application>
  <PresentationFormat>On-screen Show (4:3)</PresentationFormat>
  <Paragraphs>59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American International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Yoon</dc:creator>
  <cp:lastModifiedBy>Student</cp:lastModifiedBy>
  <cp:revision>36</cp:revision>
  <dcterms:created xsi:type="dcterms:W3CDTF">2015-05-10T14:29:04Z</dcterms:created>
  <dcterms:modified xsi:type="dcterms:W3CDTF">2015-05-11T19:07:26Z</dcterms:modified>
</cp:coreProperties>
</file>