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90" r:id="rId8"/>
    <p:sldId id="261" r:id="rId9"/>
    <p:sldId id="307" r:id="rId10"/>
    <p:sldId id="262" r:id="rId11"/>
    <p:sldId id="264" r:id="rId12"/>
    <p:sldId id="311" r:id="rId13"/>
    <p:sldId id="265" r:id="rId14"/>
    <p:sldId id="310" r:id="rId15"/>
    <p:sldId id="260" r:id="rId16"/>
    <p:sldId id="291" r:id="rId17"/>
    <p:sldId id="293" r:id="rId18"/>
    <p:sldId id="294" r:id="rId19"/>
    <p:sldId id="266" r:id="rId20"/>
    <p:sldId id="267" r:id="rId21"/>
    <p:sldId id="268" r:id="rId22"/>
    <p:sldId id="269" r:id="rId23"/>
    <p:sldId id="277" r:id="rId24"/>
    <p:sldId id="309" r:id="rId25"/>
    <p:sldId id="308" r:id="rId26"/>
    <p:sldId id="283" r:id="rId2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>
        <p:scale>
          <a:sx n="75" d="100"/>
          <a:sy n="75" d="100"/>
        </p:scale>
        <p:origin x="-258" y="-1290"/>
      </p:cViewPr>
      <p:guideLst>
        <p:guide orient="horz" pos="180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292080" y="451368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2" y="0"/>
            <a:ext cx="9143795" cy="57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836000" y="499763"/>
            <a:ext cx="7308000" cy="193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5377780"/>
            <a:ext cx="9144000" cy="337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66700" y="5396830"/>
            <a:ext cx="255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400" b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在此输入论文题目 </a:t>
            </a:r>
            <a:r>
              <a:rPr lang="en-US" altLang="zh-CN" sz="1400" b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endParaRPr lang="zh-CN" altLang="en-US" sz="1400" b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>
          <a:blip r:embed="rId14" cstate="screen"/>
          <a:stretch>
            <a:fillRect/>
          </a:stretch>
        </p:blipFill>
        <p:spPr bwMode="auto">
          <a:xfrm>
            <a:off x="983030" y="115457"/>
            <a:ext cx="749153" cy="74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 userDrawn="1"/>
        </p:nvSpPr>
        <p:spPr>
          <a:xfrm>
            <a:off x="0" y="499763"/>
            <a:ext cx="878976" cy="193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jpe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23.jpeg"/><Relationship Id="rId3" Type="http://schemas.openxmlformats.org/officeDocument/2006/relationships/hyperlink" Target="https://www.baidu.com/s?wd=%E6%8E%A5%E8%A7%A6%E5%99%A8&amp;tn=SE_PcZhidaonwhc_ngpagmjz&amp;rsv_dl=gh_pc_zhidao" TargetMode="External"/><Relationship Id="rId2" Type="http://schemas.openxmlformats.org/officeDocument/2006/relationships/hyperlink" Target="https://www.baidu.com/s?wd=%E4%B8%AD%E9%97%B4%E7%BB%A7%E7%94%B5%E5%99%A8&amp;tn=SE_PcZhidaonwhc_ngpagmjz&amp;rsv_dl=gh_pc_zhidao" TargetMode="Externa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jpeg"/><Relationship Id="rId2" Type="http://schemas.openxmlformats.org/officeDocument/2006/relationships/image" Target="../media/image19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.jpeg"/><Relationship Id="rId3" Type="http://schemas.openxmlformats.org/officeDocument/2006/relationships/hyperlink" Target="https://baike.baidu.com/item/%E5%BA%A7%E8%88%B1" TargetMode="External"/><Relationship Id="rId2" Type="http://schemas.openxmlformats.org/officeDocument/2006/relationships/image" Target="../media/image19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4.jpeg"/><Relationship Id="rId6" Type="http://schemas.openxmlformats.org/officeDocument/2006/relationships/hyperlink" Target="https://baike.baidu.com/item/%E5%BA%A7%E6%A4%85" TargetMode="External"/><Relationship Id="rId5" Type="http://schemas.openxmlformats.org/officeDocument/2006/relationships/hyperlink" Target="https://baike.baidu.com/item/%E4%BB%AA%E8%A1%A8%E6%9D%BF" TargetMode="External"/><Relationship Id="rId4" Type="http://schemas.openxmlformats.org/officeDocument/2006/relationships/hyperlink" Target="https://baike.baidu.com/item/%E8%BD%AC%E5%90%91%E7%9B%98" TargetMode="External"/><Relationship Id="rId3" Type="http://schemas.openxmlformats.org/officeDocument/2006/relationships/hyperlink" Target="https://baike.baidu.com/item/%E5%86%85%E9%A5%B0" TargetMode="External"/><Relationship Id="rId2" Type="http://schemas.openxmlformats.org/officeDocument/2006/relationships/image" Target="../media/image19.jpe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microsoft.com/office/2007/relationships/hdphoto" Target="../media/image25.wdp"/><Relationship Id="rId2" Type="http://schemas.openxmlformats.org/officeDocument/2006/relationships/image" Target="../media/image24.jpe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jpe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screen"/>
          <a:stretch>
            <a:fillRect/>
          </a:stretch>
        </p:blipFill>
        <p:spPr bwMode="auto">
          <a:xfrm>
            <a:off x="-3354" y="-7972"/>
            <a:ext cx="9143796" cy="57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-3578291" y="1993404"/>
            <a:ext cx="2493965" cy="162798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3852936" y="2425452"/>
            <a:ext cx="3017697" cy="29280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3283929" y="2782318"/>
            <a:ext cx="2743361" cy="47156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799283" y="1200584"/>
            <a:ext cx="1290703" cy="235751"/>
            <a:chOff x="8971447" y="2172617"/>
            <a:chExt cx="759125" cy="568897"/>
          </a:xfrm>
        </p:grpSpPr>
        <p:sp>
          <p:nvSpPr>
            <p:cNvPr id="23" name="矩形 22"/>
            <p:cNvSpPr/>
            <p:nvPr/>
          </p:nvSpPr>
          <p:spPr>
            <a:xfrm>
              <a:off x="8971447" y="2172617"/>
              <a:ext cx="238791" cy="56889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312857" y="2172617"/>
              <a:ext cx="107228" cy="568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522704" y="2172617"/>
              <a:ext cx="67464" cy="5688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692788" y="2172617"/>
              <a:ext cx="37784" cy="568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42"/>
          <p:cNvSpPr txBox="1"/>
          <p:nvPr/>
        </p:nvSpPr>
        <p:spPr>
          <a:xfrm>
            <a:off x="-3175" y="1748155"/>
            <a:ext cx="90754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5000" dirty="0">
                <a:solidFill>
                  <a:srgbClr val="17375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单片机太阳能电池</a:t>
            </a:r>
            <a:endParaRPr lang="zh-CN" altLang="zh-CN" sz="5000" dirty="0">
              <a:solidFill>
                <a:srgbClr val="17375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5000" dirty="0">
                <a:solidFill>
                  <a:srgbClr val="17375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实现多手段</a:t>
            </a:r>
            <a:r>
              <a:rPr lang="zh-CN" altLang="zh-CN" sz="5000" dirty="0">
                <a:solidFill>
                  <a:srgbClr val="17375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汽车降温</a:t>
            </a:r>
            <a:endParaRPr lang="zh-CN" altLang="zh-CN" sz="5000" dirty="0">
              <a:solidFill>
                <a:srgbClr val="17375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8" name="TextBox 250"/>
          <p:cNvSpPr txBox="1"/>
          <p:nvPr/>
        </p:nvSpPr>
        <p:spPr>
          <a:xfrm>
            <a:off x="155910" y="3378369"/>
            <a:ext cx="5110784" cy="368300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endParaRPr lang="zh-CN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42"/>
          <p:cNvSpPr txBox="1"/>
          <p:nvPr/>
        </p:nvSpPr>
        <p:spPr>
          <a:xfrm>
            <a:off x="-3175" y="1073150"/>
            <a:ext cx="37795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华北电力大学创新创业训练计划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156340" y="3939695"/>
            <a:ext cx="446061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汇报人：杨贺伦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组员：   孔令行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刘光宇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40552" y="3599950"/>
            <a:ext cx="2493965" cy="162798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265907" y="4031998"/>
            <a:ext cx="3017697" cy="29280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834914" y="4388864"/>
            <a:ext cx="2743361" cy="47156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华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-8255"/>
            <a:ext cx="1163320" cy="117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14:doors dir="vert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repeatCount="3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repeatCount="300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repeatCount="3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99"/>
                            </p:stCondLst>
                            <p:childTnLst>
                              <p:par>
                                <p:cTn id="4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49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949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49"/>
                            </p:stCondLst>
                            <p:childTnLst>
                              <p:par>
                                <p:cTn id="6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50"/>
                            </p:stCondLst>
                            <p:childTnLst>
                              <p:par>
                                <p:cTn id="6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7" grpId="0"/>
      <p:bldP spid="28" grpId="0" bldLvl="0" animBg="1"/>
      <p:bldP spid="29" grpId="0"/>
      <p:bldP spid="30" grpId="0"/>
      <p:bldP spid="32" grpId="0" animBg="1"/>
      <p:bldP spid="33" grpId="0" animBg="1"/>
      <p:bldP spid="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964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设计理论</a:t>
            </a:r>
            <a:endParaRPr lang="zh-CN" altLang="zh-CN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297378" y="2559943"/>
            <a:ext cx="665655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7450" y="2658110"/>
            <a:ext cx="187960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光伏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</a:t>
            </a:r>
            <a:endParaRPr lang="zh-CN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3080606"/>
            <a:ext cx="6912768" cy="138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太阳能电池又称光伏电池，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伏板组件是一种暴露在阳光下便会产生直流电的发电装置，由几乎全部以半导体物料（例如硅）制成的固体光伏电池组成。简单的光伏电池可为手表以及计算机提供能源，较复杂的光伏系统可为房屋提供照明以及交通信号灯和监控系统，并入电网供电。它的基本原理是将太阳辐射能收集起来，通过与物质的相互作用转换成热能加以利用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1026795"/>
            <a:ext cx="2395220" cy="1451610"/>
          </a:xfrm>
          <a:prstGeom prst="rect">
            <a:avLst/>
          </a:prstGeom>
        </p:spPr>
      </p:pic>
      <p:pic>
        <p:nvPicPr>
          <p:cNvPr id="2" name="图片 1" descr="华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5080"/>
            <a:ext cx="1015365" cy="1021715"/>
          </a:xfrm>
          <a:prstGeom prst="rect">
            <a:avLst/>
          </a:prstGeom>
        </p:spPr>
      </p:pic>
      <p:pic>
        <p:nvPicPr>
          <p:cNvPr id="7" name="图片 6" descr="u=769900196,438311812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20" y="1026795"/>
            <a:ext cx="1995170" cy="1451610"/>
          </a:xfrm>
          <a:prstGeom prst="rect">
            <a:avLst/>
          </a:prstGeom>
        </p:spPr>
      </p:pic>
      <p:pic>
        <p:nvPicPr>
          <p:cNvPr id="8" name="图片 7" descr="u=2853933594,1904467489&amp;fm=11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855" y="1035050"/>
            <a:ext cx="2021205" cy="144335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3"/>
          <p:cNvSpPr>
            <a:spLocks noChangeArrowheads="1"/>
          </p:cNvSpPr>
          <p:nvPr/>
        </p:nvSpPr>
        <p:spPr bwMode="auto">
          <a:xfrm>
            <a:off x="0" y="1750527"/>
            <a:ext cx="3995936" cy="10801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22" name="Rektangel 3"/>
          <p:cNvSpPr>
            <a:spLocks noChangeArrowheads="1"/>
          </p:cNvSpPr>
          <p:nvPr/>
        </p:nvSpPr>
        <p:spPr bwMode="auto">
          <a:xfrm>
            <a:off x="3851920" y="1750527"/>
            <a:ext cx="5292080" cy="1080120"/>
          </a:xfrm>
          <a:prstGeom prst="rect">
            <a:avLst/>
          </a:prstGeom>
          <a:solidFill>
            <a:srgbClr val="00B0F0">
              <a:alpha val="35000"/>
            </a:srgb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71302" y="2238375"/>
            <a:ext cx="241356" cy="241356"/>
          </a:xfrm>
          <a:prstGeom prst="ellipse">
            <a:avLst/>
          </a:prstGeom>
          <a:solidFill>
            <a:srgbClr val="00B0F0">
              <a:alpha val="97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H="1">
            <a:off x="4391978" y="2359053"/>
            <a:ext cx="3405821" cy="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Rektangel 3"/>
          <p:cNvSpPr>
            <a:spLocks noChangeArrowheads="1"/>
          </p:cNvSpPr>
          <p:nvPr/>
        </p:nvSpPr>
        <p:spPr bwMode="auto">
          <a:xfrm>
            <a:off x="7956376" y="1750527"/>
            <a:ext cx="1187624" cy="1080120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392295" y="1943735"/>
            <a:ext cx="343217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太阳能电池提供能源供多手段降温设备工作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9648" y="145579"/>
            <a:ext cx="208823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设计理论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280" y="3068955"/>
            <a:ext cx="75774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ym typeface="+mn-ea"/>
              </a:rPr>
              <a:t>喷洒酒精溶液</a:t>
            </a:r>
            <a:r>
              <a:rPr lang="en-US" altLang="zh-CN" sz="2000" b="1" dirty="0">
                <a:sym typeface="+mn-ea"/>
              </a:rPr>
              <a:t>+</a:t>
            </a:r>
            <a:r>
              <a:rPr lang="zh-CN" altLang="en-US" sz="2000" b="1" dirty="0">
                <a:sym typeface="+mn-ea"/>
              </a:rPr>
              <a:t>空气对流</a:t>
            </a:r>
            <a:r>
              <a:rPr lang="zh-CN" altLang="en-US" sz="2000" b="1" dirty="0" smtClean="0">
                <a:sym typeface="+mn-ea"/>
              </a:rPr>
              <a:t>法（</a:t>
            </a:r>
            <a:r>
              <a:rPr lang="en-US" altLang="zh-CN" sz="2000" b="1" dirty="0" smtClean="0">
                <a:sym typeface="+mn-ea"/>
              </a:rPr>
              <a:t>+</a:t>
            </a:r>
            <a:r>
              <a:rPr lang="zh-CN" altLang="en-US" sz="2000" b="1" dirty="0" smtClean="0">
                <a:sym typeface="+mn-ea"/>
              </a:rPr>
              <a:t>风扇吹风）：</a:t>
            </a:r>
            <a:r>
              <a:rPr lang="zh-CN" altLang="en-US" sz="2000" b="1" dirty="0">
                <a:sym typeface="+mn-ea"/>
              </a:rPr>
              <a:t>将医用酒精和纯净水按照</a:t>
            </a:r>
            <a:r>
              <a:rPr lang="en-US" altLang="zh-CN" sz="2000" b="1" dirty="0">
                <a:sym typeface="+mn-ea"/>
              </a:rPr>
              <a:t>1</a:t>
            </a:r>
            <a:r>
              <a:rPr lang="zh-CN" altLang="en-US" sz="2000" b="1" dirty="0">
                <a:sym typeface="+mn-ea"/>
              </a:rPr>
              <a:t>：</a:t>
            </a:r>
            <a:r>
              <a:rPr lang="en-US" altLang="zh-CN" sz="2000" b="1" dirty="0">
                <a:sym typeface="+mn-ea"/>
              </a:rPr>
              <a:t>10</a:t>
            </a:r>
            <a:r>
              <a:rPr lang="zh-CN" altLang="en-US" sz="2000" b="1" dirty="0">
                <a:sym typeface="+mn-ea"/>
              </a:rPr>
              <a:t>的比例配好放在喷水装置中</a:t>
            </a:r>
            <a:r>
              <a:rPr lang="zh-CN" altLang="en-US" sz="2000" b="1" dirty="0" smtClean="0">
                <a:sym typeface="+mn-ea"/>
              </a:rPr>
              <a:t>，以太阳能电池为能源，控制</a:t>
            </a:r>
            <a:r>
              <a:rPr lang="zh-CN" altLang="en-US" sz="2000" b="1" dirty="0">
                <a:sym typeface="+mn-ea"/>
              </a:rPr>
              <a:t>喷水装置</a:t>
            </a:r>
            <a:r>
              <a:rPr lang="zh-CN" altLang="en-US" sz="2000" b="1" dirty="0" smtClean="0">
                <a:sym typeface="+mn-ea"/>
              </a:rPr>
              <a:t>将酒精溶液雾化喷</a:t>
            </a:r>
            <a:r>
              <a:rPr lang="zh-CN" altLang="en-US" sz="2000" b="1" dirty="0">
                <a:sym typeface="+mn-ea"/>
              </a:rPr>
              <a:t>在车座上，</a:t>
            </a:r>
            <a:r>
              <a:rPr lang="zh-CN" altLang="en-US" sz="2000" b="1" dirty="0" smtClean="0">
                <a:sym typeface="+mn-ea"/>
              </a:rPr>
              <a:t>同时</a:t>
            </a:r>
            <a:r>
              <a:rPr lang="zh-CN" altLang="en-US" sz="2000" b="1" dirty="0">
                <a:sym typeface="+mn-ea"/>
              </a:rPr>
              <a:t>摇</a:t>
            </a:r>
            <a:r>
              <a:rPr lang="zh-CN" altLang="en-US" sz="2000" b="1" dirty="0" smtClean="0">
                <a:sym typeface="+mn-ea"/>
              </a:rPr>
              <a:t>下对角车窗，打开天窗，开启太阳能风扇</a:t>
            </a:r>
            <a:r>
              <a:rPr lang="zh-CN" altLang="en-US" sz="2000" b="1" dirty="0">
                <a:sym typeface="+mn-ea"/>
              </a:rPr>
              <a:t>吹风实现空气对流。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flip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7" grpId="0" animBg="1"/>
      <p:bldP spid="3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964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设计理论</a:t>
            </a:r>
            <a:endParaRPr lang="zh-CN" altLang="zh-CN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297378" y="2559943"/>
            <a:ext cx="665655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7140" y="2658368"/>
            <a:ext cx="1305289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单片机</a:t>
            </a:r>
            <a:endParaRPr lang="zh-CN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3080606"/>
            <a:ext cx="6912768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单片机（Single-Chip Microcomputer）是一种集成电路芯片，是采用超大规模集成电路技术把具有数据处理能力的中央处理器CPU、随机存储器RAM、只读存储器ROM、多种I/O口和中断系统、定时器/计数器等功能（可能还包括显示驱动电路、脉宽调制电路、模拟多路转换器、A/D转换器等电路）集成到一块硅片上构成的一个小而完善的微型计算机系统，在工业控制领域广泛应用。从上世纪80年代，由当时的4位、8位单片机，发展到现在的300M的高速单片机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830" y="922655"/>
            <a:ext cx="2187575" cy="1553845"/>
          </a:xfrm>
          <a:prstGeom prst="rect">
            <a:avLst/>
          </a:prstGeom>
        </p:spPr>
      </p:pic>
      <p:pic>
        <p:nvPicPr>
          <p:cNvPr id="3" name="图片 2" descr="u=2278417973,3995559327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20" y="956945"/>
            <a:ext cx="1685925" cy="1519555"/>
          </a:xfrm>
          <a:prstGeom prst="rect">
            <a:avLst/>
          </a:prstGeom>
        </p:spPr>
      </p:pic>
      <p:pic>
        <p:nvPicPr>
          <p:cNvPr id="5" name="图片 4" descr="u=412673416,145744758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10" y="956945"/>
            <a:ext cx="1464945" cy="1464945"/>
          </a:xfrm>
          <a:prstGeom prst="rect">
            <a:avLst/>
          </a:prstGeom>
        </p:spPr>
      </p:pic>
      <p:pic>
        <p:nvPicPr>
          <p:cNvPr id="6" name="图片 5" descr="华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5" y="5080"/>
            <a:ext cx="1015365" cy="102171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2458709" y="3216099"/>
            <a:ext cx="2222434" cy="1611646"/>
            <a:chOff x="2688610" y="4300762"/>
            <a:chExt cx="2889164" cy="2148861"/>
          </a:xfrm>
        </p:grpSpPr>
        <p:sp>
          <p:nvSpPr>
            <p:cNvPr id="5" name="Rounded Rectangle 11"/>
            <p:cNvSpPr/>
            <p:nvPr/>
          </p:nvSpPr>
          <p:spPr bwMode="auto">
            <a:xfrm>
              <a:off x="2688610" y="4300762"/>
              <a:ext cx="2889164" cy="214886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bIns="91440" anchor="b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Rectangle 41"/>
            <p:cNvSpPr/>
            <p:nvPr/>
          </p:nvSpPr>
          <p:spPr>
            <a:xfrm>
              <a:off x="3103722" y="4946613"/>
              <a:ext cx="2149854" cy="613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Rounded Rectangle 10"/>
          <p:cNvSpPr/>
          <p:nvPr/>
        </p:nvSpPr>
        <p:spPr bwMode="auto">
          <a:xfrm>
            <a:off x="2477135" y="1432560"/>
            <a:ext cx="2222500" cy="161163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bIns="91440" anchor="b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2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14" name="Straight Arrow Connector 70"/>
          <p:cNvCxnSpPr/>
          <p:nvPr/>
        </p:nvCxnSpPr>
        <p:spPr>
          <a:xfrm>
            <a:off x="4691938" y="4022222"/>
            <a:ext cx="633046" cy="0"/>
          </a:xfrm>
          <a:prstGeom prst="straightConnector1">
            <a:avLst/>
          </a:prstGeom>
          <a:noFill/>
          <a:ln w="38100" cap="rnd" cmpd="sng" algn="ctr">
            <a:solidFill>
              <a:srgbClr val="002060"/>
            </a:solidFill>
            <a:prstDash val="sysDot"/>
            <a:tailEnd type="oval"/>
          </a:ln>
          <a:effectLst/>
        </p:spPr>
      </p:cxnSp>
      <p:cxnSp>
        <p:nvCxnSpPr>
          <p:cNvPr id="15" name="Straight Arrow Connector 75"/>
          <p:cNvCxnSpPr/>
          <p:nvPr/>
        </p:nvCxnSpPr>
        <p:spPr>
          <a:xfrm flipV="1">
            <a:off x="4691938" y="2238540"/>
            <a:ext cx="633046" cy="1"/>
          </a:xfrm>
          <a:prstGeom prst="straightConnector1">
            <a:avLst/>
          </a:prstGeom>
          <a:noFill/>
          <a:ln w="38100" cap="rnd" cmpd="sng" algn="ctr">
            <a:solidFill>
              <a:srgbClr val="002060"/>
            </a:solidFill>
            <a:prstDash val="sysDot"/>
            <a:tailEnd type="oval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762033" y="820068"/>
            <a:ext cx="146706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研究的意义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4033" y="1915959"/>
            <a:ext cx="2088232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b="1" dirty="0">
                <a:solidFill>
                  <a:schemeClr val="bg1"/>
                </a:solidFill>
                <a:sym typeface="+mn-ea"/>
              </a:rPr>
              <a:t>单片机控制喷水装置对车座喷</a:t>
            </a:r>
            <a:r>
              <a:rPr lang="zh-CN" altLang="en-US" b="1" dirty="0" smtClean="0">
                <a:solidFill>
                  <a:schemeClr val="bg1"/>
                </a:solidFill>
                <a:sym typeface="+mn-ea"/>
              </a:rPr>
              <a:t>水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6705" y="870585"/>
            <a:ext cx="3040380" cy="2416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b="1" dirty="0">
                <a:sym typeface="+mn-ea"/>
              </a:rPr>
              <a:t>利用单片机的</a:t>
            </a:r>
            <a:r>
              <a:rPr lang="en-US" altLang="zh-CN" b="1" dirty="0">
                <a:sym typeface="+mn-ea"/>
              </a:rPr>
              <a:t>I/O</a:t>
            </a:r>
            <a:r>
              <a:rPr lang="zh-CN" altLang="en-US" b="1" dirty="0">
                <a:sym typeface="+mn-ea"/>
              </a:rPr>
              <a:t>口输出做控制，单片机的</a:t>
            </a:r>
            <a:r>
              <a:rPr lang="en-US" altLang="zh-CN" b="1" dirty="0">
                <a:sym typeface="+mn-ea"/>
              </a:rPr>
              <a:t>I/O</a:t>
            </a:r>
            <a:r>
              <a:rPr lang="zh-CN" altLang="en-US" b="1" dirty="0">
                <a:sym typeface="+mn-ea"/>
              </a:rPr>
              <a:t>口输出的是</a:t>
            </a:r>
            <a:r>
              <a:rPr lang="en-US" altLang="zh-CN" b="1" dirty="0">
                <a:sym typeface="+mn-ea"/>
              </a:rPr>
              <a:t>5V</a:t>
            </a:r>
            <a:r>
              <a:rPr lang="zh-CN" altLang="en-US" b="1" dirty="0">
                <a:sym typeface="+mn-ea"/>
              </a:rPr>
              <a:t>电压，加</a:t>
            </a:r>
            <a:r>
              <a:rPr lang="zh-CN" altLang="en-US" b="1" dirty="0">
                <a:sym typeface="+mn-ea"/>
                <a:hlinkClick r:id="rId2"/>
              </a:rPr>
              <a:t>中间继电器</a:t>
            </a:r>
            <a:r>
              <a:rPr lang="zh-CN" altLang="en-US" b="1" dirty="0">
                <a:sym typeface="+mn-ea"/>
              </a:rPr>
              <a:t>，由</a:t>
            </a:r>
            <a:r>
              <a:rPr lang="zh-CN" altLang="en-US" b="1" dirty="0">
                <a:sym typeface="+mn-ea"/>
                <a:hlinkClick r:id="rId2"/>
              </a:rPr>
              <a:t>中间继电器</a:t>
            </a:r>
            <a:r>
              <a:rPr lang="zh-CN" altLang="en-US" b="1" dirty="0">
                <a:sym typeface="+mn-ea"/>
              </a:rPr>
              <a:t>控制</a:t>
            </a:r>
            <a:r>
              <a:rPr lang="zh-CN" altLang="en-US" b="1" dirty="0">
                <a:sym typeface="+mn-ea"/>
                <a:hlinkClick r:id="rId3"/>
              </a:rPr>
              <a:t>接触器</a:t>
            </a:r>
            <a:r>
              <a:rPr lang="zh-CN" altLang="en-US" b="1" dirty="0">
                <a:sym typeface="+mn-ea"/>
              </a:rPr>
              <a:t>来控制水泵的开与</a:t>
            </a:r>
            <a:r>
              <a:rPr lang="zh-CN" altLang="en-US" b="1" dirty="0" smtClean="0">
                <a:sym typeface="+mn-ea"/>
              </a:rPr>
              <a:t>关，由与水泵连接的喷水口喷出酒精溶液到车座上挥发实现快速降温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77490" y="3747135"/>
            <a:ext cx="1654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chemeClr val="bg1"/>
                </a:solidFill>
                <a:sym typeface="+mn-ea"/>
              </a:rPr>
              <a:t>单片机控制</a:t>
            </a:r>
            <a:r>
              <a:rPr lang="zh-CN" altLang="zh-CN" b="1" dirty="0" smtClean="0">
                <a:solidFill>
                  <a:schemeClr val="bg1"/>
                </a:solidFill>
                <a:sym typeface="+mn-ea"/>
              </a:rPr>
              <a:t>风扇</a:t>
            </a:r>
            <a:r>
              <a:rPr lang="zh-CN" altLang="zh-CN" b="1" dirty="0">
                <a:solidFill>
                  <a:schemeClr val="bg1"/>
                </a:solidFill>
                <a:sym typeface="+mn-ea"/>
              </a:rPr>
              <a:t>系统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工作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86705" y="3474085"/>
            <a:ext cx="25469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 smtClean="0">
                <a:sym typeface="+mn-ea"/>
              </a:rPr>
              <a:t>手动摇下对角车窗，打开汽车天窗，用单片机连接风扇，利用</a:t>
            </a:r>
            <a:r>
              <a:rPr lang="zh-CN" altLang="en-US" b="1" dirty="0">
                <a:sym typeface="+mn-ea"/>
              </a:rPr>
              <a:t>单片机的</a:t>
            </a:r>
            <a:r>
              <a:rPr lang="en-US" altLang="zh-CN" b="1" dirty="0">
                <a:sym typeface="+mn-ea"/>
              </a:rPr>
              <a:t>I/O</a:t>
            </a:r>
            <a:r>
              <a:rPr lang="zh-CN" altLang="en-US" b="1" dirty="0">
                <a:sym typeface="+mn-ea"/>
              </a:rPr>
              <a:t>口输出做</a:t>
            </a:r>
            <a:r>
              <a:rPr lang="zh-CN" altLang="en-US" b="1" dirty="0" smtClean="0">
                <a:sym typeface="+mn-ea"/>
              </a:rPr>
              <a:t>控制风扇开关，打开后实现车内风循环快速降温。</a:t>
            </a:r>
            <a:endParaRPr lang="zh-CN" altLang="en-US" b="1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" y="1431925"/>
            <a:ext cx="2148840" cy="16122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" y="3211830"/>
            <a:ext cx="2148840" cy="161607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3"/>
          <p:cNvSpPr>
            <a:spLocks noChangeArrowheads="1"/>
          </p:cNvSpPr>
          <p:nvPr/>
        </p:nvSpPr>
        <p:spPr bwMode="auto">
          <a:xfrm>
            <a:off x="0" y="1750527"/>
            <a:ext cx="3995936" cy="10801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22" name="Rektangel 3"/>
          <p:cNvSpPr>
            <a:spLocks noChangeArrowheads="1"/>
          </p:cNvSpPr>
          <p:nvPr/>
        </p:nvSpPr>
        <p:spPr bwMode="auto">
          <a:xfrm>
            <a:off x="3851920" y="1750527"/>
            <a:ext cx="5292080" cy="1080120"/>
          </a:xfrm>
          <a:prstGeom prst="rect">
            <a:avLst/>
          </a:prstGeom>
          <a:solidFill>
            <a:srgbClr val="00B0F0">
              <a:alpha val="35000"/>
            </a:srgb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71302" y="2238375"/>
            <a:ext cx="241356" cy="241356"/>
          </a:xfrm>
          <a:prstGeom prst="ellipse">
            <a:avLst/>
          </a:prstGeom>
          <a:solidFill>
            <a:srgbClr val="00B0F0">
              <a:alpha val="97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H="1">
            <a:off x="4391978" y="2359053"/>
            <a:ext cx="3405821" cy="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Rektangel 3"/>
          <p:cNvSpPr>
            <a:spLocks noChangeArrowheads="1"/>
          </p:cNvSpPr>
          <p:nvPr/>
        </p:nvSpPr>
        <p:spPr bwMode="auto">
          <a:xfrm>
            <a:off x="7956376" y="1750527"/>
            <a:ext cx="1187624" cy="1080120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392295" y="1943735"/>
            <a:ext cx="3432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汽车安全性 装置合理性</a:t>
            </a:r>
            <a:r>
              <a:rPr lang="zh-CN" altLang="en-US" sz="2000" b="1" dirty="0" smtClean="0">
                <a:solidFill>
                  <a:schemeClr val="bg1"/>
                </a:solidFill>
                <a:sym typeface="+mn-ea"/>
              </a:rPr>
              <a:t>考虑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9648" y="145579"/>
            <a:ext cx="208823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设计理论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280" y="3068955"/>
            <a:ext cx="7577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lvl="0" indent="-514350">
              <a:buFont typeface="+mj-lt"/>
              <a:buAutoNum type="arabicPeriod"/>
            </a:pPr>
            <a:r>
              <a:rPr lang="zh-CN" altLang="en-US" sz="2000" b="1" dirty="0">
                <a:sym typeface="+mn-ea"/>
              </a:rPr>
              <a:t>汽车</a:t>
            </a:r>
            <a:r>
              <a:rPr lang="zh-CN" altLang="en-US" sz="2000" b="1" dirty="0" smtClean="0">
                <a:sym typeface="+mn-ea"/>
              </a:rPr>
              <a:t>主动安全性：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>
                <a:sym typeface="+mn-ea"/>
              </a:rPr>
              <a:t>①</a:t>
            </a:r>
            <a:r>
              <a:rPr lang="zh-CN" altLang="en-US" sz="2000" b="1" dirty="0">
                <a:sym typeface="+mn-ea"/>
              </a:rPr>
              <a:t>视认</a:t>
            </a:r>
            <a:r>
              <a:rPr lang="zh-CN" altLang="en-US" sz="2000" b="1" dirty="0" smtClean="0">
                <a:sym typeface="+mn-ea"/>
              </a:rPr>
              <a:t>性：是</a:t>
            </a:r>
            <a:r>
              <a:rPr lang="zh-CN" altLang="en-US" sz="2000" b="1" dirty="0">
                <a:sym typeface="+mn-ea"/>
              </a:rPr>
              <a:t>指可以看见和看清道路、其他车辆、</a:t>
            </a:r>
            <a:r>
              <a:rPr lang="zh-CN" altLang="en-US" sz="2000" b="1" dirty="0" smtClean="0">
                <a:sym typeface="+mn-ea"/>
              </a:rPr>
              <a:t>交通信号</a:t>
            </a:r>
            <a:r>
              <a:rPr lang="zh-CN" altLang="en-US" sz="2000" b="1" dirty="0">
                <a:sym typeface="+mn-ea"/>
              </a:rPr>
              <a:t>及仪表的程度</a:t>
            </a:r>
            <a:r>
              <a:rPr lang="zh-CN" altLang="en-US" sz="2000" b="1" dirty="0" smtClean="0">
                <a:sym typeface="+mn-ea"/>
              </a:rPr>
              <a:t>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>
                <a:sym typeface="+mn-ea"/>
              </a:rPr>
              <a:t>要求：</a:t>
            </a:r>
            <a:r>
              <a:rPr lang="zh-CN" altLang="en-US" sz="2000" b="1" dirty="0">
                <a:sym typeface="+mn-ea"/>
              </a:rPr>
              <a:t>喷水</a:t>
            </a:r>
            <a:r>
              <a:rPr lang="zh-CN" altLang="en-US" sz="2000" b="1" dirty="0" smtClean="0">
                <a:sym typeface="+mn-ea"/>
              </a:rPr>
              <a:t>装置不能遮挡驾驶员视线，最好能隐藏在车体内或位于汽车内部上棚顶，仅保留一个喷射口在</a:t>
            </a:r>
            <a:r>
              <a:rPr lang="zh-CN" altLang="en-US" sz="2000" b="1" dirty="0">
                <a:sym typeface="+mn-ea"/>
              </a:rPr>
              <a:t>外面</a:t>
            </a:r>
            <a:r>
              <a:rPr lang="zh-CN" altLang="en-US" sz="2000" b="1" dirty="0" smtClean="0">
                <a:sym typeface="+mn-ea"/>
              </a:rPr>
              <a:t>。</a:t>
            </a:r>
            <a:endParaRPr lang="zh-CN" altLang="en-US" sz="2000" b="1"/>
          </a:p>
        </p:txBody>
      </p:sp>
      <p:pic>
        <p:nvPicPr>
          <p:cNvPr id="2" name="图片 1" descr="华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11430"/>
            <a:ext cx="1002030" cy="100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flip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4" grpId="0" bldLvl="0" animBg="1"/>
      <p:bldP spid="25" grpId="0" bldLvl="0" animBg="1"/>
      <p:bldP spid="27" grpId="0" bldLvl="0" animBg="1"/>
      <p:bldP spid="3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3"/>
          <p:cNvSpPr>
            <a:spLocks noChangeArrowheads="1"/>
          </p:cNvSpPr>
          <p:nvPr/>
        </p:nvSpPr>
        <p:spPr bwMode="auto">
          <a:xfrm>
            <a:off x="0" y="1750527"/>
            <a:ext cx="3995936" cy="10801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22" name="Rektangel 3"/>
          <p:cNvSpPr>
            <a:spLocks noChangeArrowheads="1"/>
          </p:cNvSpPr>
          <p:nvPr/>
        </p:nvSpPr>
        <p:spPr bwMode="auto">
          <a:xfrm>
            <a:off x="3851920" y="1750527"/>
            <a:ext cx="5292080" cy="1080120"/>
          </a:xfrm>
          <a:prstGeom prst="rect">
            <a:avLst/>
          </a:prstGeom>
          <a:solidFill>
            <a:srgbClr val="00B0F0">
              <a:alpha val="35000"/>
            </a:srgb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71302" y="2238375"/>
            <a:ext cx="241356" cy="241356"/>
          </a:xfrm>
          <a:prstGeom prst="ellipse">
            <a:avLst/>
          </a:prstGeom>
          <a:solidFill>
            <a:srgbClr val="00B0F0">
              <a:alpha val="97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H="1">
            <a:off x="4391978" y="2359053"/>
            <a:ext cx="3405821" cy="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Rektangel 3"/>
          <p:cNvSpPr>
            <a:spLocks noChangeArrowheads="1"/>
          </p:cNvSpPr>
          <p:nvPr/>
        </p:nvSpPr>
        <p:spPr bwMode="auto">
          <a:xfrm>
            <a:off x="7956376" y="1750527"/>
            <a:ext cx="1187624" cy="1080120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392295" y="1943735"/>
            <a:ext cx="3432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汽车安全性 装置合理性</a:t>
            </a:r>
            <a:r>
              <a:rPr lang="zh-CN" altLang="en-US" sz="2000" b="1" dirty="0" smtClean="0">
                <a:solidFill>
                  <a:schemeClr val="bg1"/>
                </a:solidFill>
                <a:sym typeface="+mn-ea"/>
              </a:rPr>
              <a:t>考虑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9648" y="145579"/>
            <a:ext cx="208823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设计理论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435" y="2830830"/>
            <a:ext cx="75774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+mj-lt"/>
              <a:buAutoNum type="arabicPeriod" startAt="2"/>
            </a:pPr>
            <a:r>
              <a:rPr lang="zh-CN" altLang="en-US" sz="2000" b="1" dirty="0">
                <a:sym typeface="+mn-ea"/>
              </a:rPr>
              <a:t>汽车</a:t>
            </a:r>
            <a:r>
              <a:rPr lang="zh-CN" altLang="en-US" sz="2000" b="1" dirty="0" smtClean="0">
                <a:sym typeface="+mn-ea"/>
              </a:rPr>
              <a:t>被动安全性：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>
                <a:sym typeface="+mn-ea"/>
              </a:rPr>
              <a:t>①</a:t>
            </a:r>
            <a:r>
              <a:rPr lang="zh-CN" altLang="en-US" sz="2000" b="1" dirty="0">
                <a:sym typeface="+mn-ea"/>
              </a:rPr>
              <a:t>结构吸能性。是指汽车在发生碰撞时，汽车结构吸收大部分冲击能量，从而保证</a:t>
            </a:r>
            <a:r>
              <a:rPr lang="zh-CN" altLang="en-US" sz="2000" b="1" dirty="0">
                <a:sym typeface="+mn-ea"/>
                <a:hlinkClick r:id="rId3"/>
              </a:rPr>
              <a:t>座舱</a:t>
            </a:r>
            <a:r>
              <a:rPr lang="zh-CN" altLang="en-US" sz="2000" b="1" dirty="0">
                <a:sym typeface="+mn-ea"/>
              </a:rPr>
              <a:t>变形最小，不挤伤乘员的</a:t>
            </a:r>
            <a:r>
              <a:rPr lang="zh-CN" altLang="en-US" sz="2000" b="1" dirty="0" smtClean="0">
                <a:sym typeface="+mn-ea"/>
              </a:rPr>
              <a:t>能力。</a:t>
            </a:r>
            <a:r>
              <a:rPr lang="zh-CN" altLang="en-US" sz="2000" b="1" dirty="0">
                <a:sym typeface="+mn-ea"/>
              </a:rPr>
              <a:t>要求汽车以</a:t>
            </a:r>
            <a:r>
              <a:rPr lang="en-US" altLang="zh-CN" sz="2000" b="1" dirty="0">
                <a:sym typeface="+mn-ea"/>
              </a:rPr>
              <a:t>48 km/h</a:t>
            </a:r>
            <a:r>
              <a:rPr lang="zh-CN" altLang="en-US" sz="2000" b="1" dirty="0">
                <a:sym typeface="+mn-ea"/>
              </a:rPr>
              <a:t>的速度与固定障碍物正面碰撞时，乘员不致危及生命。为了满足这一要求，汽车应当有一个可变形而吸收能量的车头结构，并有一个有足够刚性而且形状稳定的座舱。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>
                <a:sym typeface="+mn-ea"/>
              </a:rPr>
              <a:t>要求：安装在车顶部的太阳能电池要具有足够刚性且形状稳定，不易被撞击变形。</a:t>
            </a:r>
            <a:endParaRPr lang="zh-CN" altLang="en-US" sz="2000" b="1"/>
          </a:p>
        </p:txBody>
      </p:sp>
      <p:pic>
        <p:nvPicPr>
          <p:cNvPr id="2" name="图片 1" descr="华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0" y="11430"/>
            <a:ext cx="1002030" cy="100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flip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4" grpId="0" bldLvl="0" animBg="1"/>
      <p:bldP spid="25" grpId="0" bldLvl="0" animBg="1"/>
      <p:bldP spid="27" grpId="0" bldLvl="0" animBg="1"/>
      <p:bldP spid="3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3"/>
          <p:cNvSpPr>
            <a:spLocks noChangeArrowheads="1"/>
          </p:cNvSpPr>
          <p:nvPr/>
        </p:nvSpPr>
        <p:spPr bwMode="auto">
          <a:xfrm>
            <a:off x="0" y="1750527"/>
            <a:ext cx="3995936" cy="10801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22" name="Rektangel 3"/>
          <p:cNvSpPr>
            <a:spLocks noChangeArrowheads="1"/>
          </p:cNvSpPr>
          <p:nvPr/>
        </p:nvSpPr>
        <p:spPr bwMode="auto">
          <a:xfrm>
            <a:off x="3851920" y="1750527"/>
            <a:ext cx="5292080" cy="1080120"/>
          </a:xfrm>
          <a:prstGeom prst="rect">
            <a:avLst/>
          </a:prstGeom>
          <a:solidFill>
            <a:srgbClr val="00B0F0">
              <a:alpha val="35000"/>
            </a:srgb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71302" y="2238375"/>
            <a:ext cx="241356" cy="241356"/>
          </a:xfrm>
          <a:prstGeom prst="ellipse">
            <a:avLst/>
          </a:prstGeom>
          <a:solidFill>
            <a:srgbClr val="00B0F0">
              <a:alpha val="97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H="1">
            <a:off x="4391978" y="2359053"/>
            <a:ext cx="3405821" cy="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Rektangel 3"/>
          <p:cNvSpPr>
            <a:spLocks noChangeArrowheads="1"/>
          </p:cNvSpPr>
          <p:nvPr/>
        </p:nvSpPr>
        <p:spPr bwMode="auto">
          <a:xfrm>
            <a:off x="7956376" y="1750527"/>
            <a:ext cx="1187624" cy="1080120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392295" y="1943735"/>
            <a:ext cx="3432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汽车安全性 装置合理性</a:t>
            </a:r>
            <a:r>
              <a:rPr lang="zh-CN" altLang="en-US" sz="2000" b="1" dirty="0" smtClean="0">
                <a:solidFill>
                  <a:schemeClr val="bg1"/>
                </a:solidFill>
                <a:sym typeface="+mn-ea"/>
              </a:rPr>
              <a:t>考虑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9648" y="145579"/>
            <a:ext cx="208823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设计理论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435" y="2830830"/>
            <a:ext cx="75774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+mj-lt"/>
              <a:buAutoNum type="arabicPeriod" startAt="2"/>
            </a:pPr>
            <a:r>
              <a:rPr lang="zh-CN" altLang="en-US" sz="2000" b="1" dirty="0">
                <a:sym typeface="+mn-ea"/>
              </a:rPr>
              <a:t>汽车被动安全性</a:t>
            </a:r>
            <a:r>
              <a:rPr lang="zh-CN" altLang="en-US" sz="2000" b="1" dirty="0" smtClean="0">
                <a:sym typeface="+mn-ea"/>
              </a:rPr>
              <a:t>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>
                <a:sym typeface="+mn-ea"/>
              </a:rPr>
              <a:t>②</a:t>
            </a:r>
            <a:r>
              <a:rPr lang="zh-CN" altLang="en-US" sz="2000" b="1" dirty="0">
                <a:sym typeface="+mn-ea"/>
              </a:rPr>
              <a:t>内饰软化。汽车座舱内部的各种器件表面无凸起，材质柔软有弹性，尽可能减少尖角、突棱和突出的零件，在发生碰撞时能减少乘员所受的伤害。</a:t>
            </a:r>
            <a:r>
              <a:rPr lang="zh-CN" altLang="en-US" sz="2000" b="1" dirty="0">
                <a:sym typeface="+mn-ea"/>
                <a:hlinkClick r:id="rId3"/>
              </a:rPr>
              <a:t>内饰</a:t>
            </a:r>
            <a:r>
              <a:rPr lang="zh-CN" altLang="en-US" sz="2000" b="1" dirty="0">
                <a:sym typeface="+mn-ea"/>
              </a:rPr>
              <a:t>软化的范围包括</a:t>
            </a:r>
            <a:r>
              <a:rPr lang="zh-CN" altLang="en-US" sz="2000" b="1" dirty="0">
                <a:sym typeface="+mn-ea"/>
                <a:hlinkClick r:id="rId4"/>
              </a:rPr>
              <a:t>转向盘</a:t>
            </a:r>
            <a:r>
              <a:rPr lang="zh-CN" altLang="en-US" sz="2000" b="1" dirty="0">
                <a:sym typeface="+mn-ea"/>
              </a:rPr>
              <a:t>、</a:t>
            </a:r>
            <a:r>
              <a:rPr lang="zh-CN" altLang="en-US" sz="2000" b="1" dirty="0">
                <a:sym typeface="+mn-ea"/>
                <a:hlinkClick r:id="rId5"/>
              </a:rPr>
              <a:t>仪表板</a:t>
            </a:r>
            <a:r>
              <a:rPr lang="zh-CN" altLang="en-US" sz="2000" b="1" dirty="0">
                <a:sym typeface="+mn-ea"/>
              </a:rPr>
              <a:t>、侧围、顶篷、</a:t>
            </a:r>
            <a:r>
              <a:rPr lang="zh-CN" altLang="en-US" sz="2000" b="1" dirty="0">
                <a:sym typeface="+mn-ea"/>
                <a:hlinkClick r:id="rId6"/>
              </a:rPr>
              <a:t>座椅</a:t>
            </a:r>
            <a:r>
              <a:rPr lang="zh-CN" altLang="en-US" sz="2000" b="1" dirty="0">
                <a:sym typeface="+mn-ea"/>
              </a:rPr>
              <a:t>、地板以及遮阳板等突出的附件</a:t>
            </a:r>
            <a:r>
              <a:rPr lang="zh-CN" altLang="en-US" sz="2000" b="1" dirty="0" smtClean="0">
                <a:sym typeface="+mn-ea"/>
              </a:rPr>
              <a:t>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>
                <a:sym typeface="+mn-ea"/>
              </a:rPr>
              <a:t>要求：喷水装置喷水孔必须内置或用填充物包裹，仅保留一个小孔在外面，其他车载设备开车时应放入后备箱，</a:t>
            </a:r>
            <a:r>
              <a:rPr lang="zh-CN" altLang="en-US" sz="2000" b="1" dirty="0">
                <a:sym typeface="+mn-ea"/>
              </a:rPr>
              <a:t>连接</a:t>
            </a:r>
            <a:r>
              <a:rPr lang="zh-CN" altLang="en-US" sz="2000" b="1" dirty="0" smtClean="0">
                <a:sym typeface="+mn-ea"/>
              </a:rPr>
              <a:t>线应妥善固定避免在碰撞时发生危险。</a:t>
            </a:r>
            <a:endParaRPr lang="zh-CN" altLang="en-US" sz="2000" b="1"/>
          </a:p>
        </p:txBody>
      </p:sp>
      <p:pic>
        <p:nvPicPr>
          <p:cNvPr id="2" name="图片 1" descr="华电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50" y="11430"/>
            <a:ext cx="1002030" cy="100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flip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4" grpId="0" bldLvl="0" animBg="1"/>
      <p:bldP spid="25" grpId="0" bldLvl="0" animBg="1"/>
      <p:bldP spid="27" grpId="0" bldLvl="0" animBg="1"/>
      <p:bldP spid="3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1800" y="2118370"/>
            <a:ext cx="5019248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预期成果及设施</a:t>
            </a:r>
            <a:endParaRPr lang="zh-CN" altLang="en-US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 dir="u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pc\appdata\roaming\360se6\USERDA~1\Temp\HE091_~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71600" y="1129308"/>
            <a:ext cx="2357637" cy="167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6410960" y="2747645"/>
            <a:ext cx="2415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已有知识基础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411128" y="2902789"/>
            <a:ext cx="91935" cy="150807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192242" y="2902789"/>
            <a:ext cx="91935" cy="150807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3707904" y="1816174"/>
            <a:ext cx="1284433" cy="802770"/>
          </a:xfrm>
          <a:prstGeom prst="roundRect">
            <a:avLst>
              <a:gd name="adj" fmla="val 8594"/>
            </a:avLst>
          </a:prstGeom>
          <a:blipFill>
            <a:blip r:embed="rId5" cstate="screen"/>
            <a:stretch>
              <a:fillRect/>
            </a:stretch>
          </a:blipFill>
          <a:ln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683726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预期成果及设施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0305" y="3282315"/>
            <a:ext cx="3675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 smtClean="0">
                <a:sym typeface="+mn-ea"/>
              </a:rPr>
              <a:t>1.C</a:t>
            </a:r>
            <a:r>
              <a:rPr lang="zh-CN" altLang="en-US" sz="2000" b="1" dirty="0">
                <a:sym typeface="+mn-ea"/>
              </a:rPr>
              <a:t>语言</a:t>
            </a:r>
            <a:r>
              <a:rPr lang="zh-CN" altLang="en-US" sz="2000" b="1" dirty="0" smtClean="0">
                <a:sym typeface="+mn-ea"/>
              </a:rPr>
              <a:t>编程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ym typeface="+mn-ea"/>
              </a:rPr>
              <a:t>2.</a:t>
            </a:r>
            <a:r>
              <a:rPr lang="zh-CN" altLang="en-US" sz="2000" b="1" dirty="0" smtClean="0">
                <a:sym typeface="+mn-ea"/>
              </a:rPr>
              <a:t>电路的初步知识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ym typeface="+mn-ea"/>
              </a:rPr>
              <a:t>3.</a:t>
            </a:r>
            <a:r>
              <a:rPr lang="zh-CN" altLang="en-US" sz="2000" b="1" dirty="0" smtClean="0">
                <a:sym typeface="+mn-ea"/>
              </a:rPr>
              <a:t>太阳能电池基础</a:t>
            </a:r>
            <a:endParaRPr lang="zh-CN" altLang="en-US" sz="2000" b="1"/>
          </a:p>
        </p:txBody>
      </p:sp>
    </p:spTree>
  </p:cSld>
  <p:clrMapOvr>
    <a:masterClrMapping/>
  </p:clrMapOvr>
  <p:transition spd="slow" advClick="0" advTm="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9" grpId="0" bldLvl="0" animBg="1"/>
      <p:bldP spid="9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1486995" y="3043934"/>
            <a:ext cx="6153411" cy="216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504133" y="3213939"/>
            <a:ext cx="1314598" cy="14729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sp>
        <p:nvSpPr>
          <p:cNvPr id="67" name="TextBox 66"/>
          <p:cNvSpPr txBox="1"/>
          <p:nvPr/>
        </p:nvSpPr>
        <p:spPr>
          <a:xfrm>
            <a:off x="2917780" y="3065886"/>
            <a:ext cx="4791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ym typeface="+mn-ea"/>
              </a:rPr>
              <a:t>1.</a:t>
            </a:r>
            <a:r>
              <a:rPr lang="zh-CN" altLang="en-US" sz="2000" dirty="0" smtClean="0">
                <a:sym typeface="+mn-ea"/>
              </a:rPr>
              <a:t>实现以太阳能电池为能源的喷水装置和风扇工作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ym typeface="+mn-ea"/>
              </a:rPr>
              <a:t>2.</a:t>
            </a:r>
            <a:r>
              <a:rPr lang="zh-CN" altLang="en-US" sz="2000" dirty="0" smtClean="0">
                <a:sym typeface="+mn-ea"/>
              </a:rPr>
              <a:t>实现基于单片机的控制编码与结构连接</a:t>
            </a:r>
            <a:endParaRPr lang="zh-CN" altLang="en-US" sz="2000" dirty="0">
              <a:solidFill>
                <a:prstClr val="black">
                  <a:lumMod val="95000"/>
                  <a:lumOff val="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2964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预期成果及设施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7170" y="167132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 dirty="0" smtClean="0">
                <a:sym typeface="+mn-ea"/>
              </a:rPr>
              <a:t>预期成果</a:t>
            </a:r>
            <a:endParaRPr lang="zh-CN" altLang="en-US" sz="4400" dirty="0" smtClean="0">
              <a:sym typeface="+mn-ea"/>
            </a:endParaRPr>
          </a:p>
        </p:txBody>
      </p:sp>
    </p:spTree>
  </p:cSld>
  <p:clrMapOvr>
    <a:masterClrMapping/>
  </p:clrMapOvr>
  <p:transition spd="slow" advClick="0" advTm="5000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1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1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1381" y="1273324"/>
            <a:ext cx="67710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783105" y="1339602"/>
            <a:ext cx="0" cy="324036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67544" y="2512318"/>
            <a:ext cx="169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1621" y="1670168"/>
            <a:ext cx="279459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"/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及意义</a:t>
            </a:r>
            <a:endParaRPr lang="zh-CN" altLang="zh-CN" sz="2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泪滴形 12"/>
          <p:cNvSpPr/>
          <p:nvPr/>
        </p:nvSpPr>
        <p:spPr>
          <a:xfrm>
            <a:off x="2866101" y="1719103"/>
            <a:ext cx="486905" cy="48690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泪滴形 13"/>
          <p:cNvSpPr/>
          <p:nvPr/>
        </p:nvSpPr>
        <p:spPr>
          <a:xfrm>
            <a:off x="2866101" y="2376006"/>
            <a:ext cx="486905" cy="48690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泪滴形 14"/>
          <p:cNvSpPr/>
          <p:nvPr/>
        </p:nvSpPr>
        <p:spPr>
          <a:xfrm>
            <a:off x="2866101" y="3032909"/>
            <a:ext cx="486905" cy="48690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2866101" y="3689812"/>
            <a:ext cx="486905" cy="48690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21735" y="3641090"/>
            <a:ext cx="2794635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"/>
            <a:r>
              <a: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升级空间与展望</a:t>
            </a:r>
            <a:endParaRPr lang="zh-CN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21621" y="2327071"/>
            <a:ext cx="216024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"/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设计理论</a:t>
            </a:r>
            <a:endParaRPr lang="zh-CN" altLang="zh-CN" sz="2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21621" y="2983974"/>
            <a:ext cx="345638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"/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研究方法及过程</a:t>
            </a:r>
            <a:endParaRPr lang="zh-CN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"/>
          <p:cNvSpPr/>
          <p:nvPr/>
        </p:nvSpPr>
        <p:spPr>
          <a:xfrm>
            <a:off x="2745740" y="1103206"/>
            <a:ext cx="1379217" cy="1378283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"/>
          <p:cNvSpPr/>
          <p:nvPr/>
        </p:nvSpPr>
        <p:spPr>
          <a:xfrm>
            <a:off x="2619637" y="2311859"/>
            <a:ext cx="692888" cy="1378283"/>
          </a:xfrm>
          <a:custGeom>
            <a:avLst/>
            <a:gdLst/>
            <a:ahLst/>
            <a:cxnLst/>
            <a:rect l="l" t="t" r="r" b="b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</a:endParaRPr>
          </a:p>
        </p:txBody>
      </p:sp>
      <p:sp>
        <p:nvSpPr>
          <p:cNvPr id="17" name="椭圆 1"/>
          <p:cNvSpPr/>
          <p:nvPr/>
        </p:nvSpPr>
        <p:spPr>
          <a:xfrm rot="5400000">
            <a:off x="2525588" y="3533490"/>
            <a:ext cx="1371760" cy="1385776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"/>
          <p:cNvSpPr/>
          <p:nvPr/>
        </p:nvSpPr>
        <p:spPr>
          <a:xfrm rot="10800000">
            <a:off x="1513034" y="913284"/>
            <a:ext cx="1379217" cy="1378283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椭圆 1"/>
          <p:cNvSpPr/>
          <p:nvPr/>
        </p:nvSpPr>
        <p:spPr>
          <a:xfrm rot="6199008">
            <a:off x="1773694" y="2995792"/>
            <a:ext cx="689141" cy="1305604"/>
          </a:xfrm>
          <a:custGeom>
            <a:avLst/>
            <a:gdLst/>
            <a:ahLst/>
            <a:cxnLst/>
            <a:rect l="l" t="t" r="r" b="b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" name="圆角矩形 14"/>
          <p:cNvSpPr/>
          <p:nvPr/>
        </p:nvSpPr>
        <p:spPr>
          <a:xfrm>
            <a:off x="3996653" y="1436588"/>
            <a:ext cx="3029565" cy="539328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sym typeface="+mn-ea"/>
              </a:rPr>
              <a:t>单片机焊接实验室</a:t>
            </a:r>
            <a:endParaRPr lang="zh-CN" altLang="en-US" sz="2000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圆角矩形 14"/>
          <p:cNvSpPr/>
          <p:nvPr/>
        </p:nvSpPr>
        <p:spPr>
          <a:xfrm>
            <a:off x="3743718" y="3775673"/>
            <a:ext cx="3085296" cy="539328"/>
          </a:xfrm>
          <a:custGeom>
            <a:avLst/>
            <a:gdLst>
              <a:gd name="connsiteX0" fmla="*/ 0 w 4033295"/>
              <a:gd name="connsiteY0" fmla="*/ 0 h 648072"/>
              <a:gd name="connsiteX1" fmla="*/ 3709259 w 4033295"/>
              <a:gd name="connsiteY1" fmla="*/ 0 h 648072"/>
              <a:gd name="connsiteX2" fmla="*/ 4033295 w 4033295"/>
              <a:gd name="connsiteY2" fmla="*/ 324036 h 648072"/>
              <a:gd name="connsiteX3" fmla="*/ 3709259 w 4033295"/>
              <a:gd name="connsiteY3" fmla="*/ 648072 h 648072"/>
              <a:gd name="connsiteX4" fmla="*/ 72855 w 4033295"/>
              <a:gd name="connsiteY4" fmla="*/ 648072 h 648072"/>
              <a:gd name="connsiteX5" fmla="*/ 0 w 4033295"/>
              <a:gd name="connsiteY5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bg1"/>
                </a:solidFill>
                <a:sym typeface="+mn-ea"/>
              </a:rPr>
              <a:t>太阳能电池实验室</a:t>
            </a:r>
            <a:endParaRPr lang="zh-CN" altLang="en-US" sz="2000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986" y="1455435"/>
            <a:ext cx="507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kern="0" dirty="0">
                <a:solidFill>
                  <a:prstClr val="white">
                    <a:lumMod val="50000"/>
                  </a:prst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A</a:t>
            </a:r>
            <a:endParaRPr lang="zh-CN" altLang="en-US" sz="4400" b="1" kern="0" dirty="0">
              <a:solidFill>
                <a:prstClr val="white">
                  <a:lumMod val="50000"/>
                </a:prst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2483" y="3906211"/>
            <a:ext cx="507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kern="0" dirty="0">
                <a:solidFill>
                  <a:prstClr val="white">
                    <a:lumMod val="50000"/>
                  </a:prst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B</a:t>
            </a:r>
            <a:endParaRPr lang="zh-CN" altLang="en-US" sz="4400" b="1" kern="0" dirty="0">
              <a:solidFill>
                <a:prstClr val="white">
                  <a:lumMod val="50000"/>
                </a:prst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" y="2356485"/>
            <a:ext cx="27184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其他配套设施</a:t>
            </a:r>
            <a:endParaRPr lang="zh-CN" altLang="en-US" sz="2800" kern="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964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预期成果及设施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bldLvl="0" animBg="1"/>
      <p:bldP spid="21" grpId="0" bldLvl="0" animBg="1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0611" y="0"/>
            <a:ext cx="1080120" cy="15613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b="1">
              <a:solidFill>
                <a:srgbClr val="4092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858032" y="1073098"/>
            <a:ext cx="1714512" cy="1726477"/>
            <a:chOff x="5643570" y="1058534"/>
            <a:chExt cx="1714512" cy="1745406"/>
          </a:xfrm>
        </p:grpSpPr>
        <p:sp>
          <p:nvSpPr>
            <p:cNvPr id="20" name="椭圆 19"/>
            <p:cNvSpPr/>
            <p:nvPr/>
          </p:nvSpPr>
          <p:spPr>
            <a:xfrm>
              <a:off x="5643570" y="1071552"/>
              <a:ext cx="1714512" cy="17323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rgbClr val="4092E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715880" y="1722558"/>
              <a:ext cx="1566002" cy="839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主要创新点与特色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250793" y="1142990"/>
              <a:ext cx="500066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rgbClr val="3366FF"/>
                </a:solidFill>
                <a:latin typeface="Goudy Stout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95132" y="1058534"/>
              <a:ext cx="354238" cy="6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rot="5400000">
            <a:off x="6801659" y="3690149"/>
            <a:ext cx="1825638" cy="158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7429520" y="4570296"/>
            <a:ext cx="500066" cy="500400"/>
            <a:chOff x="6286512" y="3857632"/>
            <a:chExt cx="500066" cy="500066"/>
          </a:xfrm>
        </p:grpSpPr>
        <p:sp>
          <p:nvSpPr>
            <p:cNvPr id="43" name="椭圆 42"/>
            <p:cNvSpPr/>
            <p:nvPr/>
          </p:nvSpPr>
          <p:spPr>
            <a:xfrm>
              <a:off x="6286512" y="3857632"/>
              <a:ext cx="500066" cy="5000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rgbClr val="3366FF"/>
                </a:solidFill>
                <a:latin typeface="Goudy Stout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357950" y="3929072"/>
              <a:ext cx="357190" cy="3571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rgbClr val="3366FF"/>
                </a:solidFill>
                <a:latin typeface="Goudy Stout" pitchFamily="18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 rot="10800000" flipV="1">
            <a:off x="2357422" y="4841890"/>
            <a:ext cx="5072098" cy="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1857356" y="4570298"/>
            <a:ext cx="500066" cy="500400"/>
            <a:chOff x="6286512" y="3857634"/>
            <a:chExt cx="500066" cy="500066"/>
          </a:xfrm>
        </p:grpSpPr>
        <p:sp>
          <p:nvSpPr>
            <p:cNvPr id="52" name="椭圆 51"/>
            <p:cNvSpPr/>
            <p:nvPr/>
          </p:nvSpPr>
          <p:spPr>
            <a:xfrm>
              <a:off x="6286512" y="3857634"/>
              <a:ext cx="500066" cy="5000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rgbClr val="3366FF"/>
                </a:solidFill>
                <a:latin typeface="Goudy Stout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357950" y="3929072"/>
              <a:ext cx="357190" cy="3571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rgbClr val="3366FF"/>
                </a:solidFill>
                <a:latin typeface="Goudy Stout" pitchFamily="18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2076435" y="5080015"/>
            <a:ext cx="0" cy="63498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651559" y="2147853"/>
            <a:ext cx="1714500" cy="1700967"/>
            <a:chOff x="6906720" y="2924944"/>
            <a:chExt cx="1814321" cy="1800000"/>
          </a:xfrm>
        </p:grpSpPr>
        <p:sp>
          <p:nvSpPr>
            <p:cNvPr id="28" name="椭圆 27"/>
            <p:cNvSpPr/>
            <p:nvPr/>
          </p:nvSpPr>
          <p:spPr>
            <a:xfrm>
              <a:off x="6920831" y="2924944"/>
              <a:ext cx="1800000" cy="1800000"/>
            </a:xfrm>
            <a:prstGeom prst="ellipse">
              <a:avLst/>
            </a:prstGeom>
            <a:solidFill>
              <a:srgbClr val="8BAB00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Box 17"/>
            <p:cNvSpPr txBox="1"/>
            <p:nvPr/>
          </p:nvSpPr>
          <p:spPr>
            <a:xfrm>
              <a:off x="6906720" y="3205828"/>
              <a:ext cx="1814321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+mn-ea"/>
                </a:rPr>
                <a:t>贴近生活，可操作性强，实用价值高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12093" y="769268"/>
            <a:ext cx="1700967" cy="1700967"/>
            <a:chOff x="8276886" y="3015660"/>
            <a:chExt cx="1800000" cy="1800000"/>
          </a:xfrm>
        </p:grpSpPr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8276886" y="3015660"/>
              <a:ext cx="1800000" cy="1800000"/>
            </a:xfrm>
            <a:prstGeom prst="ellipse">
              <a:avLst/>
            </a:prstGeom>
            <a:solidFill>
              <a:srgbClr val="FF8500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TextBox 17"/>
            <p:cNvSpPr txBox="1"/>
            <p:nvPr/>
          </p:nvSpPr>
          <p:spPr>
            <a:xfrm>
              <a:off x="8586437" y="3296463"/>
              <a:ext cx="1181577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sym typeface="+mn-ea"/>
                </a:rPr>
                <a:t>单片机控制</a:t>
              </a:r>
              <a:r>
                <a:rPr lang="zh-CN" altLang="en-US" b="1" dirty="0">
                  <a:solidFill>
                    <a:schemeClr val="bg1"/>
                  </a:solidFill>
                  <a:sym typeface="+mn-ea"/>
                </a:rPr>
                <a:t>实现多手段</a:t>
              </a:r>
              <a:r>
                <a:rPr lang="zh-CN" altLang="en-US" b="1" dirty="0" smtClean="0">
                  <a:solidFill>
                    <a:schemeClr val="bg1"/>
                  </a:solidFill>
                  <a:sym typeface="+mn-ea"/>
                </a:rPr>
                <a:t>降温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093906" y="2147456"/>
            <a:ext cx="1700967" cy="1700967"/>
            <a:chOff x="7590123" y="4077072"/>
            <a:chExt cx="1800000" cy="1800000"/>
          </a:xfrm>
        </p:grpSpPr>
        <p:sp>
          <p:nvSpPr>
            <p:cNvPr id="48" name="椭圆 47"/>
            <p:cNvSpPr/>
            <p:nvPr/>
          </p:nvSpPr>
          <p:spPr>
            <a:xfrm>
              <a:off x="7590123" y="4077072"/>
              <a:ext cx="1800000" cy="1800000"/>
            </a:xfrm>
            <a:prstGeom prst="ellipse">
              <a:avLst/>
            </a:prstGeom>
            <a:solidFill>
              <a:srgbClr val="0066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Box 17"/>
            <p:cNvSpPr txBox="1"/>
            <p:nvPr/>
          </p:nvSpPr>
          <p:spPr>
            <a:xfrm>
              <a:off x="7789027" y="4167788"/>
              <a:ext cx="1402403" cy="1618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sym typeface="+mn-ea"/>
                </a:rPr>
                <a:t>项目装置具有较大的升级优化空间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" name="图片 1" descr="华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0"/>
            <a:ext cx="1080770" cy="108712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286184" y="769268"/>
            <a:ext cx="1714500" cy="1701165"/>
            <a:chOff x="6906720" y="2924944"/>
            <a:chExt cx="1814321" cy="1800209"/>
          </a:xfrm>
        </p:grpSpPr>
        <p:sp>
          <p:nvSpPr>
            <p:cNvPr id="5" name="椭圆 4"/>
            <p:cNvSpPr/>
            <p:nvPr/>
          </p:nvSpPr>
          <p:spPr>
            <a:xfrm>
              <a:off x="6920831" y="2924944"/>
              <a:ext cx="1800000" cy="1800000"/>
            </a:xfrm>
            <a:prstGeom prst="ellipse">
              <a:avLst/>
            </a:prstGeom>
            <a:solidFill>
              <a:srgbClr val="8BAB00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Box 17"/>
            <p:cNvSpPr txBox="1"/>
            <p:nvPr/>
          </p:nvSpPr>
          <p:spPr>
            <a:xfrm>
              <a:off x="6906720" y="3106376"/>
              <a:ext cx="1814321" cy="1618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sym typeface="+mn-ea"/>
                </a:rPr>
                <a:t>太阳能电池用于</a:t>
              </a:r>
              <a:r>
                <a:rPr lang="zh-CN" altLang="en-US" b="1" dirty="0">
                  <a:solidFill>
                    <a:schemeClr val="bg1"/>
                  </a:solidFill>
                  <a:sym typeface="+mn-ea"/>
                </a:rPr>
                <a:t>驱动风扇</a:t>
              </a:r>
              <a:r>
                <a:rPr lang="zh-CN" altLang="en-US" b="1" dirty="0" smtClean="0">
                  <a:solidFill>
                    <a:schemeClr val="bg1"/>
                  </a:solidFill>
                  <a:sym typeface="+mn-ea"/>
                </a:rPr>
                <a:t>和</a:t>
              </a:r>
              <a:r>
                <a:rPr lang="zh-CN" altLang="en-US" b="1" dirty="0">
                  <a:solidFill>
                    <a:schemeClr val="bg1"/>
                  </a:solidFill>
                  <a:sym typeface="+mn-ea"/>
                </a:rPr>
                <a:t>喷水装置</a:t>
              </a:r>
              <a:r>
                <a:rPr lang="zh-CN" altLang="en-US" b="1" dirty="0" smtClean="0">
                  <a:solidFill>
                    <a:schemeClr val="bg1"/>
                  </a:solidFill>
                  <a:sym typeface="+mn-ea"/>
                </a:rPr>
                <a:t>等系统工作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 advClick="0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16555" y="2114550"/>
            <a:ext cx="489331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升级空间与展望</a:t>
            </a:r>
            <a:endParaRPr lang="zh-CN" altLang="en-US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华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0"/>
            <a:ext cx="1080770" cy="108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 dir="d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964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升级空间与展望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3"/>
          <p:cNvGrpSpPr/>
          <p:nvPr/>
        </p:nvGrpSpPr>
        <p:grpSpPr bwMode="auto">
          <a:xfrm>
            <a:off x="2013620" y="1314543"/>
            <a:ext cx="873946" cy="1998491"/>
            <a:chOff x="930" y="1979"/>
            <a:chExt cx="892" cy="2041"/>
          </a:xfrm>
        </p:grpSpPr>
        <p:sp>
          <p:nvSpPr>
            <p:cNvPr id="30" name="Freeform 4"/>
            <p:cNvSpPr/>
            <p:nvPr/>
          </p:nvSpPr>
          <p:spPr bwMode="auto">
            <a:xfrm>
              <a:off x="930" y="1979"/>
              <a:ext cx="654" cy="2041"/>
            </a:xfrm>
            <a:custGeom>
              <a:avLst/>
              <a:gdLst>
                <a:gd name="T0" fmla="*/ 64 w 175"/>
                <a:gd name="T1" fmla="*/ 38 h 547"/>
                <a:gd name="T2" fmla="*/ 65 w 175"/>
                <a:gd name="T3" fmla="*/ 63 h 547"/>
                <a:gd name="T4" fmla="*/ 50 w 175"/>
                <a:gd name="T5" fmla="*/ 80 h 547"/>
                <a:gd name="T6" fmla="*/ 13 w 175"/>
                <a:gd name="T7" fmla="*/ 94 h 547"/>
                <a:gd name="T8" fmla="*/ 0 w 175"/>
                <a:gd name="T9" fmla="*/ 156 h 547"/>
                <a:gd name="T10" fmla="*/ 15 w 175"/>
                <a:gd name="T11" fmla="*/ 217 h 547"/>
                <a:gd name="T12" fmla="*/ 26 w 175"/>
                <a:gd name="T13" fmla="*/ 258 h 547"/>
                <a:gd name="T14" fmla="*/ 34 w 175"/>
                <a:gd name="T15" fmla="*/ 316 h 547"/>
                <a:gd name="T16" fmla="*/ 32 w 175"/>
                <a:gd name="T17" fmla="*/ 369 h 547"/>
                <a:gd name="T18" fmla="*/ 28 w 175"/>
                <a:gd name="T19" fmla="*/ 425 h 547"/>
                <a:gd name="T20" fmla="*/ 32 w 175"/>
                <a:gd name="T21" fmla="*/ 511 h 547"/>
                <a:gd name="T22" fmla="*/ 42 w 175"/>
                <a:gd name="T23" fmla="*/ 524 h 547"/>
                <a:gd name="T24" fmla="*/ 78 w 175"/>
                <a:gd name="T25" fmla="*/ 546 h 547"/>
                <a:gd name="T26" fmla="*/ 73 w 175"/>
                <a:gd name="T27" fmla="*/ 521 h 547"/>
                <a:gd name="T28" fmla="*/ 72 w 175"/>
                <a:gd name="T29" fmla="*/ 512 h 547"/>
                <a:gd name="T30" fmla="*/ 73 w 175"/>
                <a:gd name="T31" fmla="*/ 492 h 547"/>
                <a:gd name="T32" fmla="*/ 70 w 175"/>
                <a:gd name="T33" fmla="*/ 435 h 547"/>
                <a:gd name="T34" fmla="*/ 76 w 175"/>
                <a:gd name="T35" fmla="*/ 381 h 547"/>
                <a:gd name="T36" fmla="*/ 86 w 175"/>
                <a:gd name="T37" fmla="*/ 375 h 547"/>
                <a:gd name="T38" fmla="*/ 86 w 175"/>
                <a:gd name="T39" fmla="*/ 445 h 547"/>
                <a:gd name="T40" fmla="*/ 93 w 175"/>
                <a:gd name="T41" fmla="*/ 499 h 547"/>
                <a:gd name="T42" fmla="*/ 108 w 175"/>
                <a:gd name="T43" fmla="*/ 511 h 547"/>
                <a:gd name="T44" fmla="*/ 121 w 175"/>
                <a:gd name="T45" fmla="*/ 514 h 547"/>
                <a:gd name="T46" fmla="*/ 162 w 175"/>
                <a:gd name="T47" fmla="*/ 521 h 547"/>
                <a:gd name="T48" fmla="*/ 147 w 175"/>
                <a:gd name="T49" fmla="*/ 500 h 547"/>
                <a:gd name="T50" fmla="*/ 132 w 175"/>
                <a:gd name="T51" fmla="*/ 486 h 547"/>
                <a:gd name="T52" fmla="*/ 127 w 175"/>
                <a:gd name="T53" fmla="*/ 435 h 547"/>
                <a:gd name="T54" fmla="*/ 133 w 175"/>
                <a:gd name="T55" fmla="*/ 360 h 547"/>
                <a:gd name="T56" fmla="*/ 141 w 175"/>
                <a:gd name="T57" fmla="*/ 306 h 547"/>
                <a:gd name="T58" fmla="*/ 137 w 175"/>
                <a:gd name="T59" fmla="*/ 241 h 547"/>
                <a:gd name="T60" fmla="*/ 161 w 175"/>
                <a:gd name="T61" fmla="*/ 176 h 547"/>
                <a:gd name="T62" fmla="*/ 150 w 175"/>
                <a:gd name="T63" fmla="*/ 158 h 547"/>
                <a:gd name="T64" fmla="*/ 141 w 175"/>
                <a:gd name="T65" fmla="*/ 134 h 547"/>
                <a:gd name="T66" fmla="*/ 132 w 175"/>
                <a:gd name="T67" fmla="*/ 94 h 547"/>
                <a:gd name="T68" fmla="*/ 108 w 175"/>
                <a:gd name="T69" fmla="*/ 86 h 547"/>
                <a:gd name="T70" fmla="*/ 111 w 175"/>
                <a:gd name="T71" fmla="*/ 81 h 547"/>
                <a:gd name="T72" fmla="*/ 114 w 175"/>
                <a:gd name="T73" fmla="*/ 74 h 547"/>
                <a:gd name="T74" fmla="*/ 118 w 175"/>
                <a:gd name="T75" fmla="*/ 62 h 547"/>
                <a:gd name="T76" fmla="*/ 124 w 175"/>
                <a:gd name="T77" fmla="*/ 45 h 547"/>
                <a:gd name="T78" fmla="*/ 128 w 175"/>
                <a:gd name="T79" fmla="*/ 31 h 547"/>
                <a:gd name="T80" fmla="*/ 105 w 175"/>
                <a:gd name="T81" fmla="*/ 5 h 547"/>
                <a:gd name="T82" fmla="*/ 68 w 175"/>
                <a:gd name="T83" fmla="*/ 2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5" h="547">
                  <a:moveTo>
                    <a:pt x="68" y="20"/>
                  </a:moveTo>
                  <a:cubicBezTo>
                    <a:pt x="66" y="25"/>
                    <a:pt x="65" y="34"/>
                    <a:pt x="64" y="38"/>
                  </a:cubicBezTo>
                  <a:cubicBezTo>
                    <a:pt x="64" y="45"/>
                    <a:pt x="65" y="50"/>
                    <a:pt x="67" y="55"/>
                  </a:cubicBezTo>
                  <a:cubicBezTo>
                    <a:pt x="66" y="58"/>
                    <a:pt x="66" y="61"/>
                    <a:pt x="65" y="63"/>
                  </a:cubicBezTo>
                  <a:cubicBezTo>
                    <a:pt x="63" y="64"/>
                    <a:pt x="61" y="66"/>
                    <a:pt x="59" y="67"/>
                  </a:cubicBezTo>
                  <a:cubicBezTo>
                    <a:pt x="56" y="72"/>
                    <a:pt x="53" y="75"/>
                    <a:pt x="50" y="80"/>
                  </a:cubicBezTo>
                  <a:cubicBezTo>
                    <a:pt x="48" y="81"/>
                    <a:pt x="45" y="82"/>
                    <a:pt x="42" y="83"/>
                  </a:cubicBezTo>
                  <a:cubicBezTo>
                    <a:pt x="32" y="87"/>
                    <a:pt x="23" y="91"/>
                    <a:pt x="13" y="94"/>
                  </a:cubicBezTo>
                  <a:cubicBezTo>
                    <a:pt x="5" y="97"/>
                    <a:pt x="3" y="113"/>
                    <a:pt x="1" y="120"/>
                  </a:cubicBezTo>
                  <a:cubicBezTo>
                    <a:pt x="0" y="132"/>
                    <a:pt x="0" y="143"/>
                    <a:pt x="0" y="156"/>
                  </a:cubicBezTo>
                  <a:cubicBezTo>
                    <a:pt x="1" y="166"/>
                    <a:pt x="2" y="175"/>
                    <a:pt x="3" y="185"/>
                  </a:cubicBezTo>
                  <a:cubicBezTo>
                    <a:pt x="2" y="197"/>
                    <a:pt x="7" y="209"/>
                    <a:pt x="15" y="217"/>
                  </a:cubicBezTo>
                  <a:cubicBezTo>
                    <a:pt x="18" y="219"/>
                    <a:pt x="22" y="219"/>
                    <a:pt x="26" y="220"/>
                  </a:cubicBezTo>
                  <a:cubicBezTo>
                    <a:pt x="27" y="233"/>
                    <a:pt x="26" y="245"/>
                    <a:pt x="26" y="258"/>
                  </a:cubicBezTo>
                  <a:cubicBezTo>
                    <a:pt x="27" y="275"/>
                    <a:pt x="26" y="292"/>
                    <a:pt x="25" y="309"/>
                  </a:cubicBezTo>
                  <a:cubicBezTo>
                    <a:pt x="28" y="311"/>
                    <a:pt x="31" y="314"/>
                    <a:pt x="34" y="316"/>
                  </a:cubicBezTo>
                  <a:cubicBezTo>
                    <a:pt x="34" y="320"/>
                    <a:pt x="35" y="324"/>
                    <a:pt x="36" y="328"/>
                  </a:cubicBezTo>
                  <a:cubicBezTo>
                    <a:pt x="33" y="342"/>
                    <a:pt x="33" y="355"/>
                    <a:pt x="32" y="369"/>
                  </a:cubicBezTo>
                  <a:cubicBezTo>
                    <a:pt x="32" y="374"/>
                    <a:pt x="31" y="378"/>
                    <a:pt x="31" y="382"/>
                  </a:cubicBezTo>
                  <a:cubicBezTo>
                    <a:pt x="30" y="397"/>
                    <a:pt x="28" y="411"/>
                    <a:pt x="28" y="425"/>
                  </a:cubicBezTo>
                  <a:cubicBezTo>
                    <a:pt x="28" y="445"/>
                    <a:pt x="30" y="464"/>
                    <a:pt x="32" y="483"/>
                  </a:cubicBezTo>
                  <a:cubicBezTo>
                    <a:pt x="31" y="492"/>
                    <a:pt x="30" y="503"/>
                    <a:pt x="32" y="511"/>
                  </a:cubicBezTo>
                  <a:cubicBezTo>
                    <a:pt x="34" y="513"/>
                    <a:pt x="38" y="516"/>
                    <a:pt x="39" y="518"/>
                  </a:cubicBezTo>
                  <a:cubicBezTo>
                    <a:pt x="40" y="520"/>
                    <a:pt x="41" y="522"/>
                    <a:pt x="42" y="524"/>
                  </a:cubicBezTo>
                  <a:cubicBezTo>
                    <a:pt x="45" y="528"/>
                    <a:pt x="47" y="532"/>
                    <a:pt x="51" y="536"/>
                  </a:cubicBezTo>
                  <a:cubicBezTo>
                    <a:pt x="58" y="542"/>
                    <a:pt x="69" y="547"/>
                    <a:pt x="78" y="546"/>
                  </a:cubicBezTo>
                  <a:cubicBezTo>
                    <a:pt x="85" y="545"/>
                    <a:pt x="85" y="540"/>
                    <a:pt x="82" y="535"/>
                  </a:cubicBezTo>
                  <a:cubicBezTo>
                    <a:pt x="80" y="530"/>
                    <a:pt x="76" y="525"/>
                    <a:pt x="73" y="521"/>
                  </a:cubicBezTo>
                  <a:cubicBezTo>
                    <a:pt x="71" y="518"/>
                    <a:pt x="70" y="516"/>
                    <a:pt x="68" y="513"/>
                  </a:cubicBezTo>
                  <a:cubicBezTo>
                    <a:pt x="69" y="513"/>
                    <a:pt x="70" y="513"/>
                    <a:pt x="72" y="512"/>
                  </a:cubicBezTo>
                  <a:cubicBezTo>
                    <a:pt x="71" y="511"/>
                    <a:pt x="72" y="509"/>
                    <a:pt x="72" y="507"/>
                  </a:cubicBezTo>
                  <a:cubicBezTo>
                    <a:pt x="72" y="503"/>
                    <a:pt x="72" y="497"/>
                    <a:pt x="73" y="492"/>
                  </a:cubicBezTo>
                  <a:cubicBezTo>
                    <a:pt x="71" y="483"/>
                    <a:pt x="69" y="474"/>
                    <a:pt x="69" y="465"/>
                  </a:cubicBezTo>
                  <a:cubicBezTo>
                    <a:pt x="69" y="455"/>
                    <a:pt x="70" y="445"/>
                    <a:pt x="70" y="435"/>
                  </a:cubicBezTo>
                  <a:cubicBezTo>
                    <a:pt x="70" y="420"/>
                    <a:pt x="69" y="408"/>
                    <a:pt x="73" y="393"/>
                  </a:cubicBezTo>
                  <a:cubicBezTo>
                    <a:pt x="74" y="389"/>
                    <a:pt x="75" y="385"/>
                    <a:pt x="76" y="381"/>
                  </a:cubicBezTo>
                  <a:cubicBezTo>
                    <a:pt x="78" y="367"/>
                    <a:pt x="81" y="354"/>
                    <a:pt x="83" y="340"/>
                  </a:cubicBezTo>
                  <a:cubicBezTo>
                    <a:pt x="84" y="351"/>
                    <a:pt x="85" y="363"/>
                    <a:pt x="86" y="375"/>
                  </a:cubicBezTo>
                  <a:cubicBezTo>
                    <a:pt x="86" y="381"/>
                    <a:pt x="87" y="388"/>
                    <a:pt x="87" y="394"/>
                  </a:cubicBezTo>
                  <a:cubicBezTo>
                    <a:pt x="85" y="408"/>
                    <a:pt x="84" y="426"/>
                    <a:pt x="86" y="445"/>
                  </a:cubicBezTo>
                  <a:cubicBezTo>
                    <a:pt x="87" y="461"/>
                    <a:pt x="87" y="478"/>
                    <a:pt x="89" y="494"/>
                  </a:cubicBezTo>
                  <a:cubicBezTo>
                    <a:pt x="90" y="496"/>
                    <a:pt x="92" y="497"/>
                    <a:pt x="93" y="499"/>
                  </a:cubicBezTo>
                  <a:cubicBezTo>
                    <a:pt x="93" y="503"/>
                    <a:pt x="93" y="505"/>
                    <a:pt x="95" y="509"/>
                  </a:cubicBezTo>
                  <a:cubicBezTo>
                    <a:pt x="99" y="509"/>
                    <a:pt x="105" y="510"/>
                    <a:pt x="108" y="511"/>
                  </a:cubicBezTo>
                  <a:cubicBezTo>
                    <a:pt x="111" y="511"/>
                    <a:pt x="111" y="509"/>
                    <a:pt x="114" y="510"/>
                  </a:cubicBezTo>
                  <a:cubicBezTo>
                    <a:pt x="116" y="511"/>
                    <a:pt x="119" y="513"/>
                    <a:pt x="121" y="514"/>
                  </a:cubicBezTo>
                  <a:cubicBezTo>
                    <a:pt x="130" y="519"/>
                    <a:pt x="137" y="523"/>
                    <a:pt x="148" y="523"/>
                  </a:cubicBezTo>
                  <a:cubicBezTo>
                    <a:pt x="152" y="523"/>
                    <a:pt x="158" y="523"/>
                    <a:pt x="162" y="521"/>
                  </a:cubicBezTo>
                  <a:cubicBezTo>
                    <a:pt x="175" y="517"/>
                    <a:pt x="164" y="509"/>
                    <a:pt x="159" y="505"/>
                  </a:cubicBezTo>
                  <a:cubicBezTo>
                    <a:pt x="155" y="503"/>
                    <a:pt x="151" y="501"/>
                    <a:pt x="147" y="500"/>
                  </a:cubicBezTo>
                  <a:cubicBezTo>
                    <a:pt x="143" y="498"/>
                    <a:pt x="135" y="492"/>
                    <a:pt x="131" y="491"/>
                  </a:cubicBezTo>
                  <a:cubicBezTo>
                    <a:pt x="130" y="490"/>
                    <a:pt x="133" y="488"/>
                    <a:pt x="132" y="486"/>
                  </a:cubicBezTo>
                  <a:cubicBezTo>
                    <a:pt x="129" y="473"/>
                    <a:pt x="127" y="465"/>
                    <a:pt x="127" y="452"/>
                  </a:cubicBezTo>
                  <a:cubicBezTo>
                    <a:pt x="127" y="446"/>
                    <a:pt x="127" y="441"/>
                    <a:pt x="127" y="435"/>
                  </a:cubicBezTo>
                  <a:cubicBezTo>
                    <a:pt x="128" y="427"/>
                    <a:pt x="128" y="419"/>
                    <a:pt x="129" y="411"/>
                  </a:cubicBezTo>
                  <a:cubicBezTo>
                    <a:pt x="130" y="394"/>
                    <a:pt x="132" y="377"/>
                    <a:pt x="133" y="360"/>
                  </a:cubicBezTo>
                  <a:cubicBezTo>
                    <a:pt x="134" y="343"/>
                    <a:pt x="133" y="326"/>
                    <a:pt x="133" y="309"/>
                  </a:cubicBezTo>
                  <a:cubicBezTo>
                    <a:pt x="136" y="308"/>
                    <a:pt x="139" y="307"/>
                    <a:pt x="141" y="306"/>
                  </a:cubicBezTo>
                  <a:cubicBezTo>
                    <a:pt x="140" y="291"/>
                    <a:pt x="139" y="276"/>
                    <a:pt x="138" y="261"/>
                  </a:cubicBezTo>
                  <a:cubicBezTo>
                    <a:pt x="137" y="254"/>
                    <a:pt x="137" y="247"/>
                    <a:pt x="137" y="241"/>
                  </a:cubicBezTo>
                  <a:cubicBezTo>
                    <a:pt x="170" y="182"/>
                    <a:pt x="170" y="182"/>
                    <a:pt x="170" y="182"/>
                  </a:cubicBezTo>
                  <a:cubicBezTo>
                    <a:pt x="167" y="180"/>
                    <a:pt x="164" y="178"/>
                    <a:pt x="161" y="176"/>
                  </a:cubicBezTo>
                  <a:cubicBezTo>
                    <a:pt x="159" y="173"/>
                    <a:pt x="157" y="170"/>
                    <a:pt x="154" y="167"/>
                  </a:cubicBezTo>
                  <a:cubicBezTo>
                    <a:pt x="148" y="161"/>
                    <a:pt x="152" y="164"/>
                    <a:pt x="150" y="158"/>
                  </a:cubicBezTo>
                  <a:cubicBezTo>
                    <a:pt x="149" y="153"/>
                    <a:pt x="147" y="150"/>
                    <a:pt x="146" y="145"/>
                  </a:cubicBezTo>
                  <a:cubicBezTo>
                    <a:pt x="144" y="141"/>
                    <a:pt x="142" y="138"/>
                    <a:pt x="141" y="134"/>
                  </a:cubicBezTo>
                  <a:cubicBezTo>
                    <a:pt x="138" y="124"/>
                    <a:pt x="140" y="113"/>
                    <a:pt x="137" y="102"/>
                  </a:cubicBezTo>
                  <a:cubicBezTo>
                    <a:pt x="136" y="98"/>
                    <a:pt x="136" y="96"/>
                    <a:pt x="132" y="94"/>
                  </a:cubicBezTo>
                  <a:cubicBezTo>
                    <a:pt x="127" y="92"/>
                    <a:pt x="121" y="90"/>
                    <a:pt x="115" y="88"/>
                  </a:cubicBezTo>
                  <a:cubicBezTo>
                    <a:pt x="113" y="88"/>
                    <a:pt x="110" y="87"/>
                    <a:pt x="108" y="86"/>
                  </a:cubicBezTo>
                  <a:cubicBezTo>
                    <a:pt x="108" y="85"/>
                    <a:pt x="109" y="84"/>
                    <a:pt x="109" y="83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79"/>
                    <a:pt x="112" y="78"/>
                    <a:pt x="113" y="76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7" y="74"/>
                    <a:pt x="118" y="72"/>
                  </a:cubicBezTo>
                  <a:cubicBezTo>
                    <a:pt x="118" y="69"/>
                    <a:pt x="118" y="66"/>
                    <a:pt x="118" y="62"/>
                  </a:cubicBezTo>
                  <a:cubicBezTo>
                    <a:pt x="118" y="62"/>
                    <a:pt x="118" y="60"/>
                    <a:pt x="119" y="59"/>
                  </a:cubicBezTo>
                  <a:cubicBezTo>
                    <a:pt x="123" y="54"/>
                    <a:pt x="122" y="50"/>
                    <a:pt x="124" y="45"/>
                  </a:cubicBezTo>
                  <a:cubicBezTo>
                    <a:pt x="125" y="43"/>
                    <a:pt x="127" y="43"/>
                    <a:pt x="128" y="42"/>
                  </a:cubicBezTo>
                  <a:cubicBezTo>
                    <a:pt x="131" y="38"/>
                    <a:pt x="129" y="36"/>
                    <a:pt x="128" y="31"/>
                  </a:cubicBezTo>
                  <a:cubicBezTo>
                    <a:pt x="127" y="28"/>
                    <a:pt x="126" y="25"/>
                    <a:pt x="125" y="21"/>
                  </a:cubicBezTo>
                  <a:cubicBezTo>
                    <a:pt x="121" y="14"/>
                    <a:pt x="112" y="7"/>
                    <a:pt x="105" y="5"/>
                  </a:cubicBezTo>
                  <a:cubicBezTo>
                    <a:pt x="98" y="2"/>
                    <a:pt x="87" y="0"/>
                    <a:pt x="81" y="4"/>
                  </a:cubicBezTo>
                  <a:cubicBezTo>
                    <a:pt x="76" y="7"/>
                    <a:pt x="71" y="14"/>
                    <a:pt x="68" y="2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1381" y="2614"/>
              <a:ext cx="441" cy="276"/>
            </a:xfrm>
            <a:custGeom>
              <a:avLst/>
              <a:gdLst>
                <a:gd name="T0" fmla="*/ 16 w 118"/>
                <a:gd name="T1" fmla="*/ 71 h 74"/>
                <a:gd name="T2" fmla="*/ 77 w 118"/>
                <a:gd name="T3" fmla="*/ 54 h 74"/>
                <a:gd name="T4" fmla="*/ 83 w 118"/>
                <a:gd name="T5" fmla="*/ 22 h 74"/>
                <a:gd name="T6" fmla="*/ 95 w 118"/>
                <a:gd name="T7" fmla="*/ 17 h 74"/>
                <a:gd name="T8" fmla="*/ 97 w 118"/>
                <a:gd name="T9" fmla="*/ 11 h 74"/>
                <a:gd name="T10" fmla="*/ 97 w 118"/>
                <a:gd name="T11" fmla="*/ 8 h 74"/>
                <a:gd name="T12" fmla="*/ 118 w 118"/>
                <a:gd name="T13" fmla="*/ 6 h 74"/>
                <a:gd name="T14" fmla="*/ 116 w 118"/>
                <a:gd name="T15" fmla="*/ 0 h 74"/>
                <a:gd name="T16" fmla="*/ 49 w 118"/>
                <a:gd name="T17" fmla="*/ 13 h 74"/>
                <a:gd name="T18" fmla="*/ 49 w 118"/>
                <a:gd name="T19" fmla="*/ 13 h 74"/>
                <a:gd name="T20" fmla="*/ 31 w 118"/>
                <a:gd name="T21" fmla="*/ 26 h 74"/>
                <a:gd name="T22" fmla="*/ 14 w 118"/>
                <a:gd name="T23" fmla="*/ 31 h 74"/>
                <a:gd name="T24" fmla="*/ 16 w 118"/>
                <a:gd name="T25" fmla="*/ 34 h 74"/>
                <a:gd name="T26" fmla="*/ 20 w 118"/>
                <a:gd name="T27" fmla="*/ 39 h 74"/>
                <a:gd name="T28" fmla="*/ 0 w 118"/>
                <a:gd name="T29" fmla="*/ 74 h 74"/>
                <a:gd name="T30" fmla="*/ 16 w 118"/>
                <a:gd name="T31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74">
                  <a:moveTo>
                    <a:pt x="16" y="71"/>
                  </a:moveTo>
                  <a:cubicBezTo>
                    <a:pt x="36" y="65"/>
                    <a:pt x="57" y="59"/>
                    <a:pt x="77" y="54"/>
                  </a:cubicBezTo>
                  <a:cubicBezTo>
                    <a:pt x="79" y="43"/>
                    <a:pt x="79" y="32"/>
                    <a:pt x="83" y="22"/>
                  </a:cubicBezTo>
                  <a:cubicBezTo>
                    <a:pt x="87" y="21"/>
                    <a:pt x="91" y="19"/>
                    <a:pt x="95" y="17"/>
                  </a:cubicBezTo>
                  <a:cubicBezTo>
                    <a:pt x="96" y="15"/>
                    <a:pt x="96" y="13"/>
                    <a:pt x="97" y="11"/>
                  </a:cubicBezTo>
                  <a:cubicBezTo>
                    <a:pt x="97" y="10"/>
                    <a:pt x="97" y="9"/>
                    <a:pt x="97" y="8"/>
                  </a:cubicBezTo>
                  <a:cubicBezTo>
                    <a:pt x="104" y="7"/>
                    <a:pt x="111" y="6"/>
                    <a:pt x="118" y="6"/>
                  </a:cubicBezTo>
                  <a:cubicBezTo>
                    <a:pt x="117" y="4"/>
                    <a:pt x="116" y="2"/>
                    <a:pt x="116" y="0"/>
                  </a:cubicBezTo>
                  <a:cubicBezTo>
                    <a:pt x="95" y="1"/>
                    <a:pt x="73" y="5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3" y="17"/>
                    <a:pt x="37" y="22"/>
                    <a:pt x="31" y="26"/>
                  </a:cubicBezTo>
                  <a:cubicBezTo>
                    <a:pt x="25" y="28"/>
                    <a:pt x="19" y="30"/>
                    <a:pt x="14" y="31"/>
                  </a:cubicBezTo>
                  <a:cubicBezTo>
                    <a:pt x="14" y="32"/>
                    <a:pt x="15" y="33"/>
                    <a:pt x="16" y="34"/>
                  </a:cubicBezTo>
                  <a:cubicBezTo>
                    <a:pt x="17" y="36"/>
                    <a:pt x="18" y="37"/>
                    <a:pt x="20" y="39"/>
                  </a:cubicBezTo>
                  <a:cubicBezTo>
                    <a:pt x="5" y="47"/>
                    <a:pt x="1" y="59"/>
                    <a:pt x="0" y="74"/>
                  </a:cubicBezTo>
                  <a:cubicBezTo>
                    <a:pt x="5" y="73"/>
                    <a:pt x="11" y="72"/>
                    <a:pt x="16" y="71"/>
                  </a:cubicBezTo>
                  <a:close/>
                </a:path>
              </a:pathLst>
            </a:custGeom>
            <a:solidFill>
              <a:srgbClr val="007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08036" y="1154614"/>
            <a:ext cx="2056417" cy="741720"/>
            <a:chOff x="1979613" y="1335723"/>
            <a:chExt cx="2592387" cy="935037"/>
          </a:xfrm>
        </p:grpSpPr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1979613" y="1337310"/>
              <a:ext cx="933450" cy="933450"/>
            </a:xfrm>
            <a:prstGeom prst="line">
              <a:avLst/>
            </a:prstGeom>
            <a:noFill/>
            <a:ln w="9525">
              <a:solidFill>
                <a:srgbClr val="007EEA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2916238" y="1335723"/>
              <a:ext cx="1655762" cy="0"/>
            </a:xfrm>
            <a:prstGeom prst="line">
              <a:avLst/>
            </a:prstGeom>
            <a:noFill/>
            <a:ln w="9525">
              <a:solidFill>
                <a:srgbClr val="007EEA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3031490" y="1779270"/>
            <a:ext cx="18180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通过升级单片机及程序加强智能化</a:t>
            </a:r>
            <a:endParaRPr lang="zh-CN" altLang="en-US" sz="1600" b="1" dirty="0">
              <a:solidFill>
                <a:srgbClr val="000000">
                  <a:lumMod val="95000"/>
                  <a:lumOff val="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auto">
          <a:xfrm>
            <a:off x="5034722" y="1298424"/>
            <a:ext cx="3591742" cy="1113714"/>
          </a:xfrm>
          <a:prstGeom prst="roundRect">
            <a:avLst>
              <a:gd name="adj" fmla="val 2872"/>
            </a:avLst>
          </a:prstGeom>
          <a:gradFill rotWithShape="1">
            <a:gsLst>
              <a:gs pos="0">
                <a:srgbClr val="FFFFFF"/>
              </a:gs>
              <a:gs pos="100000">
                <a:srgbClr val="7F7F7F">
                  <a:lumMod val="20000"/>
                  <a:lumOff val="80000"/>
                </a:srgbClr>
              </a:gs>
            </a:gsLst>
            <a:lin ang="5400000" scaled="1"/>
          </a:gradFill>
          <a:ln w="9525" algn="ctr">
            <a:solidFill>
              <a:srgbClr val="7F7F7F">
                <a:lumMod val="60000"/>
                <a:lumOff val="40000"/>
              </a:srgbClr>
            </a:solidFill>
            <a:round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algn="ctr">
              <a:lnSpc>
                <a:spcPct val="150000"/>
              </a:lnSpc>
              <a:buClr>
                <a:srgbClr val="007EEA"/>
              </a:buClr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通过对单片机和程序的升级，我们可以让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007EEA"/>
              </a:buClr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设备具有温度预警报警，根据不同温度使用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007EEA"/>
              </a:buClr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不同的降温手段，在车内有人时取消酒精降温，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007EEA"/>
              </a:buClr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实现智能化。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>
            <a:off x="5034973" y="985292"/>
            <a:ext cx="3591491" cy="2801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7EEA"/>
              </a:gs>
              <a:gs pos="100000">
                <a:srgbClr val="005EAC"/>
              </a:gs>
            </a:gsLst>
            <a:lin ang="2700000" scaled="1"/>
            <a:tileRect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智能化</a:t>
            </a:r>
            <a:endParaRPr lang="zh-CN" altLang="en-US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5034722" y="3022436"/>
            <a:ext cx="3591742" cy="1113714"/>
          </a:xfrm>
          <a:prstGeom prst="roundRect">
            <a:avLst>
              <a:gd name="adj" fmla="val 2872"/>
            </a:avLst>
          </a:prstGeom>
          <a:gradFill rotWithShape="1">
            <a:gsLst>
              <a:gs pos="0">
                <a:srgbClr val="FFFFFF"/>
              </a:gs>
              <a:gs pos="100000">
                <a:srgbClr val="7F7F7F">
                  <a:lumMod val="20000"/>
                  <a:lumOff val="80000"/>
                </a:srgbClr>
              </a:gs>
            </a:gsLst>
            <a:lin ang="5400000" scaled="1"/>
          </a:gradFill>
          <a:ln w="9525" algn="ctr">
            <a:solidFill>
              <a:srgbClr val="7F7F7F">
                <a:lumMod val="60000"/>
                <a:lumOff val="40000"/>
              </a:srgbClr>
            </a:solidFill>
            <a:round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algn="ctr">
              <a:lnSpc>
                <a:spcPct val="150000"/>
              </a:lnSpc>
              <a:buClr>
                <a:srgbClr val="007EEA"/>
              </a:buClr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将装置集成到汽车上，可以实现汽车中控台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007EEA"/>
              </a:buClr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作，当我们使用遥控钥匙打开车锁时，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007EEA"/>
              </a:buClr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汽车会根据直接温度进行降温处理，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007EEA"/>
              </a:buClr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开窗通风等动作一气呵成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5034973" y="2742323"/>
            <a:ext cx="3591491" cy="2801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一体化</a:t>
            </a:r>
            <a:endParaRPr lang="zh-CN" altLang="en-US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507877" y="2742576"/>
            <a:ext cx="877724" cy="2342276"/>
            <a:chOff x="1993420" y="2591619"/>
            <a:chExt cx="877724" cy="2342276"/>
          </a:xfrm>
        </p:grpSpPr>
        <p:sp>
          <p:nvSpPr>
            <p:cNvPr id="44" name="Freeform 6"/>
            <p:cNvSpPr/>
            <p:nvPr/>
          </p:nvSpPr>
          <p:spPr bwMode="auto">
            <a:xfrm>
              <a:off x="1993420" y="3451713"/>
              <a:ext cx="375268" cy="380305"/>
            </a:xfrm>
            <a:custGeom>
              <a:avLst/>
              <a:gdLst>
                <a:gd name="T0" fmla="*/ 87 w 87"/>
                <a:gd name="T1" fmla="*/ 26 h 88"/>
                <a:gd name="T2" fmla="*/ 65 w 87"/>
                <a:gd name="T3" fmla="*/ 88 h 88"/>
                <a:gd name="T4" fmla="*/ 42 w 87"/>
                <a:gd name="T5" fmla="*/ 81 h 88"/>
                <a:gd name="T6" fmla="*/ 42 w 87"/>
                <a:gd name="T7" fmla="*/ 81 h 88"/>
                <a:gd name="T8" fmla="*/ 22 w 87"/>
                <a:gd name="T9" fmla="*/ 71 h 88"/>
                <a:gd name="T10" fmla="*/ 22 w 87"/>
                <a:gd name="T11" fmla="*/ 72 h 88"/>
                <a:gd name="T12" fmla="*/ 12 w 87"/>
                <a:gd name="T13" fmla="*/ 67 h 88"/>
                <a:gd name="T14" fmla="*/ 1 w 87"/>
                <a:gd name="T15" fmla="*/ 61 h 88"/>
                <a:gd name="T16" fmla="*/ 1 w 87"/>
                <a:gd name="T17" fmla="*/ 61 h 88"/>
                <a:gd name="T18" fmla="*/ 0 w 87"/>
                <a:gd name="T19" fmla="*/ 60 h 88"/>
                <a:gd name="T20" fmla="*/ 17 w 87"/>
                <a:gd name="T21" fmla="*/ 15 h 88"/>
                <a:gd name="T22" fmla="*/ 22 w 87"/>
                <a:gd name="T23" fmla="*/ 0 h 88"/>
                <a:gd name="T24" fmla="*/ 87 w 87"/>
                <a:gd name="T2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8">
                  <a:moveTo>
                    <a:pt x="87" y="26"/>
                  </a:moveTo>
                  <a:cubicBezTo>
                    <a:pt x="65" y="88"/>
                    <a:pt x="65" y="88"/>
                    <a:pt x="65" y="88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8" y="12"/>
                    <a:pt x="61" y="15"/>
                    <a:pt x="87" y="26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Freeform 7"/>
            <p:cNvSpPr>
              <a:spLocks noEditPoints="1"/>
            </p:cNvSpPr>
            <p:nvPr/>
          </p:nvSpPr>
          <p:spPr bwMode="auto">
            <a:xfrm>
              <a:off x="2087867" y="2591619"/>
              <a:ext cx="783277" cy="2342276"/>
            </a:xfrm>
            <a:custGeom>
              <a:avLst/>
              <a:gdLst>
                <a:gd name="T0" fmla="*/ 46 w 181"/>
                <a:gd name="T1" fmla="*/ 181 h 542"/>
                <a:gd name="T2" fmla="*/ 35 w 181"/>
                <a:gd name="T3" fmla="*/ 217 h 542"/>
                <a:gd name="T4" fmla="*/ 16 w 181"/>
                <a:gd name="T5" fmla="*/ 258 h 542"/>
                <a:gd name="T6" fmla="*/ 22 w 181"/>
                <a:gd name="T7" fmla="*/ 268 h 542"/>
                <a:gd name="T8" fmla="*/ 28 w 181"/>
                <a:gd name="T9" fmla="*/ 282 h 542"/>
                <a:gd name="T10" fmla="*/ 23 w 181"/>
                <a:gd name="T11" fmla="*/ 286 h 542"/>
                <a:gd name="T12" fmla="*/ 18 w 181"/>
                <a:gd name="T13" fmla="*/ 281 h 542"/>
                <a:gd name="T14" fmla="*/ 15 w 181"/>
                <a:gd name="T15" fmla="*/ 283 h 542"/>
                <a:gd name="T16" fmla="*/ 8 w 181"/>
                <a:gd name="T17" fmla="*/ 282 h 542"/>
                <a:gd name="T18" fmla="*/ 5 w 181"/>
                <a:gd name="T19" fmla="*/ 277 h 542"/>
                <a:gd name="T20" fmla="*/ 0 w 181"/>
                <a:gd name="T21" fmla="*/ 261 h 542"/>
                <a:gd name="T22" fmla="*/ 8 w 181"/>
                <a:gd name="T23" fmla="*/ 209 h 542"/>
                <a:gd name="T24" fmla="*/ 15 w 181"/>
                <a:gd name="T25" fmla="*/ 187 h 542"/>
                <a:gd name="T26" fmla="*/ 19 w 181"/>
                <a:gd name="T27" fmla="*/ 164 h 542"/>
                <a:gd name="T28" fmla="*/ 40 w 181"/>
                <a:gd name="T29" fmla="*/ 103 h 542"/>
                <a:gd name="T30" fmla="*/ 88 w 181"/>
                <a:gd name="T31" fmla="*/ 77 h 542"/>
                <a:gd name="T32" fmla="*/ 71 w 181"/>
                <a:gd name="T33" fmla="*/ 70 h 542"/>
                <a:gd name="T34" fmla="*/ 73 w 181"/>
                <a:gd name="T35" fmla="*/ 39 h 542"/>
                <a:gd name="T36" fmla="*/ 100 w 181"/>
                <a:gd name="T37" fmla="*/ 7 h 542"/>
                <a:gd name="T38" fmla="*/ 131 w 181"/>
                <a:gd name="T39" fmla="*/ 65 h 542"/>
                <a:gd name="T40" fmla="*/ 127 w 181"/>
                <a:gd name="T41" fmla="*/ 73 h 542"/>
                <a:gd name="T42" fmla="*/ 115 w 181"/>
                <a:gd name="T43" fmla="*/ 77 h 542"/>
                <a:gd name="T44" fmla="*/ 123 w 181"/>
                <a:gd name="T45" fmla="*/ 89 h 542"/>
                <a:gd name="T46" fmla="*/ 163 w 181"/>
                <a:gd name="T47" fmla="*/ 117 h 542"/>
                <a:gd name="T48" fmla="*/ 145 w 181"/>
                <a:gd name="T49" fmla="*/ 232 h 542"/>
                <a:gd name="T50" fmla="*/ 148 w 181"/>
                <a:gd name="T51" fmla="*/ 294 h 542"/>
                <a:gd name="T52" fmla="*/ 135 w 181"/>
                <a:gd name="T53" fmla="*/ 375 h 542"/>
                <a:gd name="T54" fmla="*/ 125 w 181"/>
                <a:gd name="T55" fmla="*/ 492 h 542"/>
                <a:gd name="T56" fmla="*/ 138 w 181"/>
                <a:gd name="T57" fmla="*/ 537 h 542"/>
                <a:gd name="T58" fmla="*/ 108 w 181"/>
                <a:gd name="T59" fmla="*/ 522 h 542"/>
                <a:gd name="T60" fmla="*/ 102 w 181"/>
                <a:gd name="T61" fmla="*/ 511 h 542"/>
                <a:gd name="T62" fmla="*/ 102 w 181"/>
                <a:gd name="T63" fmla="*/ 416 h 542"/>
                <a:gd name="T64" fmla="*/ 95 w 181"/>
                <a:gd name="T65" fmla="*/ 379 h 542"/>
                <a:gd name="T66" fmla="*/ 94 w 181"/>
                <a:gd name="T67" fmla="*/ 497 h 542"/>
                <a:gd name="T68" fmla="*/ 88 w 181"/>
                <a:gd name="T69" fmla="*/ 540 h 542"/>
                <a:gd name="T70" fmla="*/ 76 w 181"/>
                <a:gd name="T71" fmla="*/ 482 h 542"/>
                <a:gd name="T72" fmla="*/ 62 w 181"/>
                <a:gd name="T73" fmla="*/ 378 h 542"/>
                <a:gd name="T74" fmla="*/ 48 w 181"/>
                <a:gd name="T75" fmla="*/ 295 h 542"/>
                <a:gd name="T76" fmla="*/ 36 w 181"/>
                <a:gd name="T77" fmla="*/ 285 h 542"/>
                <a:gd name="T78" fmla="*/ 65 w 181"/>
                <a:gd name="T79" fmla="*/ 225 h 542"/>
                <a:gd name="T80" fmla="*/ 51 w 181"/>
                <a:gd name="T81" fmla="*/ 154 h 542"/>
                <a:gd name="T82" fmla="*/ 137 w 181"/>
                <a:gd name="T83" fmla="*/ 203 h 542"/>
                <a:gd name="T84" fmla="*/ 150 w 181"/>
                <a:gd name="T85" fmla="*/ 184 h 542"/>
                <a:gd name="T86" fmla="*/ 142 w 181"/>
                <a:gd name="T87" fmla="*/ 15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542">
                  <a:moveTo>
                    <a:pt x="51" y="154"/>
                  </a:moveTo>
                  <a:cubicBezTo>
                    <a:pt x="50" y="161"/>
                    <a:pt x="48" y="174"/>
                    <a:pt x="46" y="181"/>
                  </a:cubicBezTo>
                  <a:cubicBezTo>
                    <a:pt x="44" y="186"/>
                    <a:pt x="43" y="192"/>
                    <a:pt x="41" y="198"/>
                  </a:cubicBezTo>
                  <a:cubicBezTo>
                    <a:pt x="35" y="208"/>
                    <a:pt x="41" y="203"/>
                    <a:pt x="35" y="217"/>
                  </a:cubicBezTo>
                  <a:cubicBezTo>
                    <a:pt x="37" y="230"/>
                    <a:pt x="28" y="244"/>
                    <a:pt x="27" y="255"/>
                  </a:cubicBezTo>
                  <a:cubicBezTo>
                    <a:pt x="25" y="257"/>
                    <a:pt x="19" y="256"/>
                    <a:pt x="16" y="258"/>
                  </a:cubicBezTo>
                  <a:cubicBezTo>
                    <a:pt x="17" y="259"/>
                    <a:pt x="18" y="261"/>
                    <a:pt x="19" y="262"/>
                  </a:cubicBezTo>
                  <a:cubicBezTo>
                    <a:pt x="20" y="264"/>
                    <a:pt x="21" y="266"/>
                    <a:pt x="22" y="268"/>
                  </a:cubicBezTo>
                  <a:cubicBezTo>
                    <a:pt x="24" y="272"/>
                    <a:pt x="23" y="275"/>
                    <a:pt x="23" y="279"/>
                  </a:cubicBezTo>
                  <a:cubicBezTo>
                    <a:pt x="25" y="280"/>
                    <a:pt x="26" y="281"/>
                    <a:pt x="28" y="282"/>
                  </a:cubicBezTo>
                  <a:cubicBezTo>
                    <a:pt x="26" y="281"/>
                    <a:pt x="25" y="281"/>
                    <a:pt x="24" y="280"/>
                  </a:cubicBezTo>
                  <a:cubicBezTo>
                    <a:pt x="23" y="283"/>
                    <a:pt x="24" y="283"/>
                    <a:pt x="23" y="286"/>
                  </a:cubicBezTo>
                  <a:cubicBezTo>
                    <a:pt x="23" y="287"/>
                    <a:pt x="22" y="287"/>
                    <a:pt x="19" y="286"/>
                  </a:cubicBezTo>
                  <a:cubicBezTo>
                    <a:pt x="19" y="283"/>
                    <a:pt x="19" y="284"/>
                    <a:pt x="18" y="281"/>
                  </a:cubicBezTo>
                  <a:cubicBezTo>
                    <a:pt x="18" y="280"/>
                    <a:pt x="17" y="279"/>
                    <a:pt x="16" y="277"/>
                  </a:cubicBezTo>
                  <a:cubicBezTo>
                    <a:pt x="15" y="280"/>
                    <a:pt x="16" y="281"/>
                    <a:pt x="15" y="283"/>
                  </a:cubicBezTo>
                  <a:cubicBezTo>
                    <a:pt x="15" y="284"/>
                    <a:pt x="13" y="285"/>
                    <a:pt x="12" y="285"/>
                  </a:cubicBezTo>
                  <a:cubicBezTo>
                    <a:pt x="11" y="283"/>
                    <a:pt x="9" y="283"/>
                    <a:pt x="8" y="282"/>
                  </a:cubicBezTo>
                  <a:cubicBezTo>
                    <a:pt x="7" y="281"/>
                    <a:pt x="7" y="280"/>
                    <a:pt x="6" y="279"/>
                  </a:cubicBezTo>
                  <a:cubicBezTo>
                    <a:pt x="6" y="278"/>
                    <a:pt x="5" y="278"/>
                    <a:pt x="5" y="277"/>
                  </a:cubicBezTo>
                  <a:cubicBezTo>
                    <a:pt x="2" y="272"/>
                    <a:pt x="3" y="268"/>
                    <a:pt x="4" y="262"/>
                  </a:cubicBezTo>
                  <a:cubicBezTo>
                    <a:pt x="3" y="262"/>
                    <a:pt x="1" y="261"/>
                    <a:pt x="0" y="261"/>
                  </a:cubicBezTo>
                  <a:cubicBezTo>
                    <a:pt x="0" y="257"/>
                    <a:pt x="0" y="248"/>
                    <a:pt x="0" y="244"/>
                  </a:cubicBezTo>
                  <a:cubicBezTo>
                    <a:pt x="2" y="225"/>
                    <a:pt x="4" y="227"/>
                    <a:pt x="8" y="209"/>
                  </a:cubicBezTo>
                  <a:cubicBezTo>
                    <a:pt x="8" y="205"/>
                    <a:pt x="13" y="197"/>
                    <a:pt x="11" y="192"/>
                  </a:cubicBezTo>
                  <a:cubicBezTo>
                    <a:pt x="10" y="189"/>
                    <a:pt x="12" y="188"/>
                    <a:pt x="15" y="187"/>
                  </a:cubicBezTo>
                  <a:cubicBezTo>
                    <a:pt x="14" y="183"/>
                    <a:pt x="13" y="178"/>
                    <a:pt x="15" y="176"/>
                  </a:cubicBezTo>
                  <a:cubicBezTo>
                    <a:pt x="19" y="172"/>
                    <a:pt x="18" y="168"/>
                    <a:pt x="19" y="164"/>
                  </a:cubicBezTo>
                  <a:cubicBezTo>
                    <a:pt x="23" y="152"/>
                    <a:pt x="26" y="138"/>
                    <a:pt x="31" y="126"/>
                  </a:cubicBezTo>
                  <a:cubicBezTo>
                    <a:pt x="35" y="117"/>
                    <a:pt x="35" y="111"/>
                    <a:pt x="40" y="103"/>
                  </a:cubicBezTo>
                  <a:cubicBezTo>
                    <a:pt x="50" y="91"/>
                    <a:pt x="66" y="91"/>
                    <a:pt x="80" y="86"/>
                  </a:cubicBezTo>
                  <a:cubicBezTo>
                    <a:pt x="84" y="83"/>
                    <a:pt x="88" y="82"/>
                    <a:pt x="88" y="77"/>
                  </a:cubicBezTo>
                  <a:cubicBezTo>
                    <a:pt x="84" y="80"/>
                    <a:pt x="70" y="79"/>
                    <a:pt x="68" y="72"/>
                  </a:cubicBezTo>
                  <a:cubicBezTo>
                    <a:pt x="68" y="73"/>
                    <a:pt x="69" y="74"/>
                    <a:pt x="71" y="70"/>
                  </a:cubicBezTo>
                  <a:cubicBezTo>
                    <a:pt x="67" y="68"/>
                    <a:pt x="67" y="68"/>
                    <a:pt x="66" y="64"/>
                  </a:cubicBezTo>
                  <a:cubicBezTo>
                    <a:pt x="74" y="59"/>
                    <a:pt x="75" y="48"/>
                    <a:pt x="73" y="39"/>
                  </a:cubicBezTo>
                  <a:cubicBezTo>
                    <a:pt x="72" y="31"/>
                    <a:pt x="72" y="27"/>
                    <a:pt x="75" y="20"/>
                  </a:cubicBezTo>
                  <a:cubicBezTo>
                    <a:pt x="78" y="11"/>
                    <a:pt x="90" y="3"/>
                    <a:pt x="100" y="7"/>
                  </a:cubicBezTo>
                  <a:cubicBezTo>
                    <a:pt x="116" y="0"/>
                    <a:pt x="124" y="12"/>
                    <a:pt x="128" y="22"/>
                  </a:cubicBezTo>
                  <a:cubicBezTo>
                    <a:pt x="135" y="36"/>
                    <a:pt x="130" y="49"/>
                    <a:pt x="131" y="65"/>
                  </a:cubicBezTo>
                  <a:cubicBezTo>
                    <a:pt x="131" y="68"/>
                    <a:pt x="136" y="69"/>
                    <a:pt x="136" y="69"/>
                  </a:cubicBezTo>
                  <a:cubicBezTo>
                    <a:pt x="135" y="72"/>
                    <a:pt x="131" y="73"/>
                    <a:pt x="127" y="73"/>
                  </a:cubicBezTo>
                  <a:cubicBezTo>
                    <a:pt x="129" y="74"/>
                    <a:pt x="131" y="76"/>
                    <a:pt x="132" y="78"/>
                  </a:cubicBezTo>
                  <a:cubicBezTo>
                    <a:pt x="128" y="81"/>
                    <a:pt x="118" y="77"/>
                    <a:pt x="115" y="77"/>
                  </a:cubicBezTo>
                  <a:cubicBezTo>
                    <a:pt x="114" y="78"/>
                    <a:pt x="116" y="80"/>
                    <a:pt x="116" y="81"/>
                  </a:cubicBezTo>
                  <a:cubicBezTo>
                    <a:pt x="120" y="85"/>
                    <a:pt x="119" y="85"/>
                    <a:pt x="123" y="89"/>
                  </a:cubicBezTo>
                  <a:cubicBezTo>
                    <a:pt x="135" y="94"/>
                    <a:pt x="145" y="98"/>
                    <a:pt x="153" y="102"/>
                  </a:cubicBezTo>
                  <a:cubicBezTo>
                    <a:pt x="158" y="106"/>
                    <a:pt x="159" y="107"/>
                    <a:pt x="163" y="117"/>
                  </a:cubicBezTo>
                  <a:cubicBezTo>
                    <a:pt x="163" y="125"/>
                    <a:pt x="177" y="165"/>
                    <a:pt x="181" y="186"/>
                  </a:cubicBezTo>
                  <a:cubicBezTo>
                    <a:pt x="180" y="206"/>
                    <a:pt x="160" y="222"/>
                    <a:pt x="145" y="232"/>
                  </a:cubicBezTo>
                  <a:cubicBezTo>
                    <a:pt x="150" y="251"/>
                    <a:pt x="157" y="268"/>
                    <a:pt x="162" y="287"/>
                  </a:cubicBezTo>
                  <a:cubicBezTo>
                    <a:pt x="157" y="291"/>
                    <a:pt x="154" y="293"/>
                    <a:pt x="148" y="294"/>
                  </a:cubicBezTo>
                  <a:cubicBezTo>
                    <a:pt x="144" y="320"/>
                    <a:pt x="141" y="347"/>
                    <a:pt x="139" y="373"/>
                  </a:cubicBezTo>
                  <a:cubicBezTo>
                    <a:pt x="138" y="374"/>
                    <a:pt x="136" y="374"/>
                    <a:pt x="135" y="375"/>
                  </a:cubicBezTo>
                  <a:cubicBezTo>
                    <a:pt x="135" y="396"/>
                    <a:pt x="135" y="417"/>
                    <a:pt x="133" y="438"/>
                  </a:cubicBezTo>
                  <a:cubicBezTo>
                    <a:pt x="130" y="459"/>
                    <a:pt x="127" y="472"/>
                    <a:pt x="125" y="492"/>
                  </a:cubicBezTo>
                  <a:cubicBezTo>
                    <a:pt x="124" y="505"/>
                    <a:pt x="128" y="517"/>
                    <a:pt x="137" y="527"/>
                  </a:cubicBezTo>
                  <a:cubicBezTo>
                    <a:pt x="139" y="530"/>
                    <a:pt x="139" y="533"/>
                    <a:pt x="138" y="537"/>
                  </a:cubicBezTo>
                  <a:cubicBezTo>
                    <a:pt x="136" y="540"/>
                    <a:pt x="116" y="540"/>
                    <a:pt x="111" y="528"/>
                  </a:cubicBezTo>
                  <a:cubicBezTo>
                    <a:pt x="111" y="526"/>
                    <a:pt x="107" y="515"/>
                    <a:pt x="108" y="522"/>
                  </a:cubicBezTo>
                  <a:cubicBezTo>
                    <a:pt x="105" y="522"/>
                    <a:pt x="105" y="522"/>
                    <a:pt x="105" y="522"/>
                  </a:cubicBezTo>
                  <a:cubicBezTo>
                    <a:pt x="105" y="522"/>
                    <a:pt x="103" y="513"/>
                    <a:pt x="102" y="511"/>
                  </a:cubicBezTo>
                  <a:cubicBezTo>
                    <a:pt x="103" y="507"/>
                    <a:pt x="103" y="502"/>
                    <a:pt x="105" y="498"/>
                  </a:cubicBezTo>
                  <a:cubicBezTo>
                    <a:pt x="112" y="466"/>
                    <a:pt x="100" y="448"/>
                    <a:pt x="102" y="416"/>
                  </a:cubicBezTo>
                  <a:cubicBezTo>
                    <a:pt x="102" y="407"/>
                    <a:pt x="100" y="388"/>
                    <a:pt x="99" y="379"/>
                  </a:cubicBezTo>
                  <a:cubicBezTo>
                    <a:pt x="98" y="379"/>
                    <a:pt x="97" y="379"/>
                    <a:pt x="95" y="379"/>
                  </a:cubicBezTo>
                  <a:cubicBezTo>
                    <a:pt x="93" y="407"/>
                    <a:pt x="93" y="442"/>
                    <a:pt x="92" y="471"/>
                  </a:cubicBezTo>
                  <a:cubicBezTo>
                    <a:pt x="91" y="481"/>
                    <a:pt x="93" y="489"/>
                    <a:pt x="94" y="497"/>
                  </a:cubicBezTo>
                  <a:cubicBezTo>
                    <a:pt x="95" y="502"/>
                    <a:pt x="95" y="507"/>
                    <a:pt x="94" y="513"/>
                  </a:cubicBezTo>
                  <a:cubicBezTo>
                    <a:pt x="95" y="523"/>
                    <a:pt x="96" y="534"/>
                    <a:pt x="88" y="540"/>
                  </a:cubicBezTo>
                  <a:cubicBezTo>
                    <a:pt x="62" y="542"/>
                    <a:pt x="74" y="522"/>
                    <a:pt x="78" y="505"/>
                  </a:cubicBezTo>
                  <a:cubicBezTo>
                    <a:pt x="80" y="497"/>
                    <a:pt x="78" y="489"/>
                    <a:pt x="76" y="482"/>
                  </a:cubicBezTo>
                  <a:cubicBezTo>
                    <a:pt x="70" y="457"/>
                    <a:pt x="65" y="439"/>
                    <a:pt x="63" y="414"/>
                  </a:cubicBezTo>
                  <a:cubicBezTo>
                    <a:pt x="63" y="402"/>
                    <a:pt x="63" y="389"/>
                    <a:pt x="62" y="378"/>
                  </a:cubicBezTo>
                  <a:cubicBezTo>
                    <a:pt x="61" y="377"/>
                    <a:pt x="59" y="378"/>
                    <a:pt x="58" y="376"/>
                  </a:cubicBezTo>
                  <a:cubicBezTo>
                    <a:pt x="58" y="337"/>
                    <a:pt x="51" y="321"/>
                    <a:pt x="48" y="295"/>
                  </a:cubicBezTo>
                  <a:cubicBezTo>
                    <a:pt x="45" y="293"/>
                    <a:pt x="39" y="292"/>
                    <a:pt x="35" y="290"/>
                  </a:cubicBezTo>
                  <a:cubicBezTo>
                    <a:pt x="35" y="289"/>
                    <a:pt x="36" y="287"/>
                    <a:pt x="36" y="285"/>
                  </a:cubicBezTo>
                  <a:cubicBezTo>
                    <a:pt x="43" y="287"/>
                    <a:pt x="43" y="287"/>
                    <a:pt x="43" y="28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0" y="223"/>
                    <a:pt x="55" y="221"/>
                    <a:pt x="51" y="219"/>
                  </a:cubicBezTo>
                  <a:cubicBezTo>
                    <a:pt x="55" y="199"/>
                    <a:pt x="56" y="175"/>
                    <a:pt x="51" y="154"/>
                  </a:cubicBezTo>
                  <a:close/>
                  <a:moveTo>
                    <a:pt x="142" y="157"/>
                  </a:moveTo>
                  <a:cubicBezTo>
                    <a:pt x="138" y="173"/>
                    <a:pt x="135" y="187"/>
                    <a:pt x="137" y="203"/>
                  </a:cubicBezTo>
                  <a:cubicBezTo>
                    <a:pt x="143" y="198"/>
                    <a:pt x="145" y="194"/>
                    <a:pt x="149" y="188"/>
                  </a:cubicBezTo>
                  <a:cubicBezTo>
                    <a:pt x="150" y="188"/>
                    <a:pt x="149" y="185"/>
                    <a:pt x="150" y="184"/>
                  </a:cubicBezTo>
                  <a:cubicBezTo>
                    <a:pt x="151" y="184"/>
                    <a:pt x="153" y="184"/>
                    <a:pt x="153" y="182"/>
                  </a:cubicBezTo>
                  <a:cubicBezTo>
                    <a:pt x="149" y="174"/>
                    <a:pt x="146" y="166"/>
                    <a:pt x="142" y="1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31446" y="2928951"/>
            <a:ext cx="1941822" cy="914243"/>
            <a:chOff x="2402689" y="2777994"/>
            <a:chExt cx="1941822" cy="914243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 flipV="1">
              <a:off x="2402689" y="2777994"/>
              <a:ext cx="914243" cy="91424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3316932" y="2779253"/>
              <a:ext cx="102757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9" name="Rektangel 3"/>
          <p:cNvSpPr>
            <a:spLocks noChangeArrowheads="1"/>
          </p:cNvSpPr>
          <p:nvPr/>
        </p:nvSpPr>
        <p:spPr bwMode="auto">
          <a:xfrm>
            <a:off x="0" y="1256487"/>
            <a:ext cx="899592" cy="3209378"/>
          </a:xfrm>
          <a:prstGeom prst="rect">
            <a:avLst/>
          </a:prstGeom>
          <a:solidFill>
            <a:schemeClr val="tx2">
              <a:lumMod val="60000"/>
              <a:lumOff val="40000"/>
              <a:alpha val="53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50" name="Rektangel 3"/>
          <p:cNvSpPr>
            <a:spLocks noChangeArrowheads="1"/>
          </p:cNvSpPr>
          <p:nvPr/>
        </p:nvSpPr>
        <p:spPr bwMode="auto">
          <a:xfrm>
            <a:off x="214600" y="1256487"/>
            <a:ext cx="1333064" cy="320937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FFFFFF"/>
              </a:solidFill>
              <a:latin typeface="Arial Narrow" pitchFamily="-97" charset="0"/>
              <a:ea typeface="MS PGothic" panose="020B0600070205080204" pitchFamily="-97" charset="-128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943326" y="1406928"/>
            <a:ext cx="613410" cy="258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pPr defTabSz="1028700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空间与展望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Circle Arrow"/>
          <p:cNvSpPr>
            <a:spLocks noEditPoints="1"/>
          </p:cNvSpPr>
          <p:nvPr/>
        </p:nvSpPr>
        <p:spPr bwMode="auto">
          <a:xfrm rot="16200000" flipH="1">
            <a:off x="299295" y="1323931"/>
            <a:ext cx="572136" cy="572288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marL="0" marR="0" lvl="0" indent="0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1345" y="3500755"/>
            <a:ext cx="1823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将装置集成到汽车中实现一体化</a:t>
            </a:r>
            <a:endParaRPr lang="zh-CN" altLang="en-US" sz="1600" b="1"/>
          </a:p>
        </p:txBody>
      </p:sp>
      <p:pic>
        <p:nvPicPr>
          <p:cNvPr id="3" name="图片 2" descr="华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-7620"/>
            <a:ext cx="1080770" cy="108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:blinds dir="vert"/>
      </p:transition>
    </mc:Choice>
    <mc:Fallback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99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99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99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99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99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799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9" grpId="0" bldLvl="0" animBg="1"/>
      <p:bldP spid="50" grpId="0" bldLvl="0" animBg="1"/>
      <p:bldP spid="51" grpId="0"/>
      <p:bldP spid="52" grpId="0" bldLvl="0" animBg="1"/>
      <p:bldP spid="52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screen"/>
          <a:stretch>
            <a:fillRect/>
          </a:stretch>
        </p:blipFill>
        <p:spPr bwMode="auto">
          <a:xfrm>
            <a:off x="102" y="0"/>
            <a:ext cx="9143796" cy="57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3578291" y="1993404"/>
            <a:ext cx="2493965" cy="162798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3852936" y="2425452"/>
            <a:ext cx="3017697" cy="29280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3283929" y="2782318"/>
            <a:ext cx="2743361" cy="47156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310333" y="1199949"/>
            <a:ext cx="1290703" cy="235751"/>
            <a:chOff x="8971447" y="2172617"/>
            <a:chExt cx="759125" cy="568897"/>
          </a:xfrm>
        </p:grpSpPr>
        <p:sp>
          <p:nvSpPr>
            <p:cNvPr id="7" name="矩形 6"/>
            <p:cNvSpPr/>
            <p:nvPr/>
          </p:nvSpPr>
          <p:spPr>
            <a:xfrm>
              <a:off x="8971447" y="2172617"/>
              <a:ext cx="238791" cy="56889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312857" y="2172617"/>
              <a:ext cx="107228" cy="568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522704" y="2172617"/>
              <a:ext cx="67464" cy="5688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692788" y="2172617"/>
              <a:ext cx="37784" cy="568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42"/>
          <p:cNvSpPr txBox="1"/>
          <p:nvPr/>
        </p:nvSpPr>
        <p:spPr>
          <a:xfrm>
            <a:off x="65740" y="1563678"/>
            <a:ext cx="6558584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srgbClr val="17375E"/>
                </a:solidFill>
                <a:latin typeface="迷你简综艺" panose="03000509000000000000" pitchFamily="65" charset="-122"/>
                <a:ea typeface="迷你简综艺" panose="03000509000000000000" pitchFamily="65" charset="-122"/>
              </a:rPr>
              <a:t>感</a:t>
            </a:r>
            <a:r>
              <a:rPr lang="zh-CN" altLang="en-US" sz="5000" dirty="0" smtClean="0">
                <a:solidFill>
                  <a:srgbClr val="17375E"/>
                </a:solidFill>
                <a:latin typeface="迷你简综艺" panose="03000509000000000000" pitchFamily="65" charset="-122"/>
                <a:ea typeface="迷你简综艺" panose="03000509000000000000" pitchFamily="65" charset="-122"/>
              </a:rPr>
              <a:t>谢各位老师指导</a:t>
            </a:r>
            <a:endParaRPr lang="zh-CN" altLang="zh-CN" sz="5000" dirty="0">
              <a:solidFill>
                <a:srgbClr val="17375E"/>
              </a:solidFill>
              <a:latin typeface="迷你简综艺" panose="03000509000000000000" pitchFamily="65" charset="-122"/>
              <a:ea typeface="迷你简综艺" panose="03000509000000000000" pitchFamily="65" charset="-122"/>
            </a:endParaRPr>
          </a:p>
        </p:txBody>
      </p:sp>
      <p:sp>
        <p:nvSpPr>
          <p:cNvPr id="12" name="TextBox 250"/>
          <p:cNvSpPr txBox="1"/>
          <p:nvPr/>
        </p:nvSpPr>
        <p:spPr>
          <a:xfrm>
            <a:off x="218140" y="2524929"/>
            <a:ext cx="5110784" cy="368300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endParaRPr lang="zh-CN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2"/>
          <p:cNvSpPr txBox="1"/>
          <p:nvPr/>
        </p:nvSpPr>
        <p:spPr>
          <a:xfrm>
            <a:off x="107504" y="1129308"/>
            <a:ext cx="337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 BUSENESS  PLAN</a:t>
            </a:r>
            <a:endParaRPr lang="zh-CN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255400" y="3342795"/>
            <a:ext cx="446061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汇报人：杨贺伦           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   孔令行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刘光宇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40552" y="3599950"/>
            <a:ext cx="2493965" cy="162798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265907" y="4031998"/>
            <a:ext cx="3017697" cy="29280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834914" y="4388864"/>
            <a:ext cx="2743361" cy="47156"/>
          </a:xfrm>
          <a:prstGeom prst="rect">
            <a:avLst/>
          </a:prstGeom>
          <a:pattFill prst="smCheck">
            <a:fgClr>
              <a:schemeClr val="tx2">
                <a:lumMod val="75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repeatCount="3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repeatCount="300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repeatCount="3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"/>
                            </p:stCondLst>
                            <p:childTnLst>
                              <p:par>
                                <p:cTn id="4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49"/>
                            </p:stCondLst>
                            <p:childTnLst>
                              <p:par>
                                <p:cTn id="6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/>
      <p:bldP spid="12" grpId="0" bldLvl="0" animBg="1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40050" y="2118370"/>
            <a:ext cx="505961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选题背景及意义</a:t>
            </a:r>
            <a:endParaRPr lang="zh-CN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9648" y="145579"/>
            <a:ext cx="208823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及意义</a:t>
            </a:r>
            <a:endParaRPr lang="zh-CN" altLang="zh-CN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075"/>
          <p:cNvSpPr/>
          <p:nvPr/>
        </p:nvSpPr>
        <p:spPr bwMode="auto">
          <a:xfrm>
            <a:off x="1297378" y="1056127"/>
            <a:ext cx="2101410" cy="1436792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blipFill dpi="0" rotWithShape="1">
            <a:blip r:embed="rId2" cstate="screen"/>
            <a:srcRect/>
            <a:stretch>
              <a:fillRect/>
            </a:stretch>
          </a:blipFill>
          <a:ln w="9525">
            <a:noFill/>
            <a:round/>
          </a:ln>
        </p:spPr>
        <p:txBody>
          <a:bodyPr/>
          <a:lstStyle/>
          <a:p>
            <a:pPr defTabSz="457200">
              <a:defRPr/>
            </a:pPr>
            <a:endParaRPr lang="da-DK">
              <a:ea typeface="MS PGothic" panose="020B0600070205080204" pitchFamily="-97" charset="-128"/>
            </a:endParaRPr>
          </a:p>
        </p:txBody>
      </p:sp>
      <p:pic>
        <p:nvPicPr>
          <p:cNvPr id="8" name="Gruppe 122"/>
          <p:cNvPicPr>
            <a:picLocks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737813" y="1056127"/>
            <a:ext cx="2216124" cy="144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uppe 122"/>
          <p:cNvPicPr>
            <a:picLocks noChangeArrowheads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 bwMode="auto">
          <a:xfrm>
            <a:off x="3491880" y="1056159"/>
            <a:ext cx="2179258" cy="14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1297378" y="2559943"/>
            <a:ext cx="665655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1895" y="2636143"/>
            <a:ext cx="1305289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zh-CN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3080606"/>
            <a:ext cx="691276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私家车越来越普遍的时候，私家车安全越发显得重要，想必大家在夏季都有过这样体验，因为没有停车位，被迫把车停在烈日下，时间一长，车内的温度会达到40多度，更有甚者，曾有过孩子在车内被闷死的悲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826287" y="3216098"/>
            <a:ext cx="3869460" cy="1612249"/>
            <a:chOff x="556555" y="4300761"/>
            <a:chExt cx="5030298" cy="2149665"/>
          </a:xfrm>
        </p:grpSpPr>
        <p:sp>
          <p:nvSpPr>
            <p:cNvPr id="5" name="Rounded Rectangle 11"/>
            <p:cNvSpPr/>
            <p:nvPr/>
          </p:nvSpPr>
          <p:spPr bwMode="auto">
            <a:xfrm>
              <a:off x="2697689" y="4300761"/>
              <a:ext cx="2889164" cy="214886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bIns="91440" anchor="b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Rectangle 41"/>
            <p:cNvSpPr/>
            <p:nvPr/>
          </p:nvSpPr>
          <p:spPr>
            <a:xfrm>
              <a:off x="3103722" y="4946613"/>
              <a:ext cx="2149854" cy="613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Picture 34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556555" y="4300761"/>
              <a:ext cx="2145893" cy="21496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7"/>
          <p:cNvGrpSpPr/>
          <p:nvPr/>
        </p:nvGrpSpPr>
        <p:grpSpPr>
          <a:xfrm>
            <a:off x="820212" y="1423933"/>
            <a:ext cx="3871727" cy="1611646"/>
            <a:chOff x="553608" y="1877341"/>
            <a:chExt cx="5033245" cy="2148861"/>
          </a:xfrm>
        </p:grpSpPr>
        <p:pic>
          <p:nvPicPr>
            <p:cNvPr id="11" name="Picture 3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553608" y="1877341"/>
              <a:ext cx="2148840" cy="21488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ounded Rectangle 10"/>
            <p:cNvSpPr/>
            <p:nvPr/>
          </p:nvSpPr>
          <p:spPr bwMode="auto">
            <a:xfrm>
              <a:off x="2697689" y="1877341"/>
              <a:ext cx="2889164" cy="2148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bIns="91440" anchor="b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3" name="Rectangle 73"/>
            <p:cNvSpPr/>
            <p:nvPr/>
          </p:nvSpPr>
          <p:spPr>
            <a:xfrm>
              <a:off x="3092166" y="2563634"/>
              <a:ext cx="2085866" cy="613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Straight Arrow Connector 70"/>
          <p:cNvCxnSpPr/>
          <p:nvPr/>
        </p:nvCxnSpPr>
        <p:spPr>
          <a:xfrm>
            <a:off x="4691938" y="4022222"/>
            <a:ext cx="633046" cy="0"/>
          </a:xfrm>
          <a:prstGeom prst="straightConnector1">
            <a:avLst/>
          </a:prstGeom>
          <a:noFill/>
          <a:ln w="38100" cap="rnd" cmpd="sng" algn="ctr">
            <a:solidFill>
              <a:srgbClr val="002060"/>
            </a:solidFill>
            <a:prstDash val="sysDot"/>
            <a:tailEnd type="oval"/>
          </a:ln>
          <a:effectLst/>
        </p:spPr>
      </p:cxnSp>
      <p:cxnSp>
        <p:nvCxnSpPr>
          <p:cNvPr id="15" name="Straight Arrow Connector 75"/>
          <p:cNvCxnSpPr/>
          <p:nvPr/>
        </p:nvCxnSpPr>
        <p:spPr>
          <a:xfrm flipV="1">
            <a:off x="4691938" y="2238540"/>
            <a:ext cx="633046" cy="1"/>
          </a:xfrm>
          <a:prstGeom prst="straightConnector1">
            <a:avLst/>
          </a:prstGeom>
          <a:noFill/>
          <a:ln w="38100" cap="rnd" cmpd="sng" algn="ctr">
            <a:solidFill>
              <a:srgbClr val="002060"/>
            </a:solidFill>
            <a:prstDash val="sysDot"/>
            <a:tailEnd type="oval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1841533" y="945798"/>
            <a:ext cx="146706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研究的意义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9648" y="145579"/>
            <a:ext cx="208823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及意义</a:t>
            </a:r>
            <a:endParaRPr lang="zh-CN" altLang="zh-CN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4800" y="1842135"/>
            <a:ext cx="3040380" cy="2416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b="1"/>
              <a:t>在大学的学习中我们逐渐掌握了太阳能基础知识，c语言编程，电路的知识等。我们想可不可以通过太阳能发电进行车内降温，这样既不会损耗汽油又能实现对车内的降温，避免事故发生。</a:t>
            </a:r>
            <a:endParaRPr lang="zh-CN" altLang="en-US" b="1"/>
          </a:p>
        </p:txBody>
      </p:sp>
      <p:pic>
        <p:nvPicPr>
          <p:cNvPr id="3" name="图片 2" descr="华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5" y="5080"/>
            <a:ext cx="1015365" cy="102171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69176" y="2118370"/>
            <a:ext cx="3801359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设计理论</a:t>
            </a:r>
            <a:endParaRPr lang="zh-CN" altLang="en-US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 dir="r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3218180" y="1482090"/>
            <a:ext cx="36112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ea typeface="微软雅黑" panose="020B0503020204020204" pitchFamily="34" charset="-122"/>
              </a:rPr>
              <a:t>传统的汽车降温方法</a:t>
            </a:r>
            <a:endParaRPr lang="zh-CN" altLang="en-US" sz="2800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486995" y="3043934"/>
            <a:ext cx="6153411" cy="216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33020" y="3087476"/>
            <a:ext cx="47916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ea typeface="微软雅黑" panose="020B0503020204020204" pitchFamily="34" charset="-122"/>
              </a:rPr>
              <a:t>由</a:t>
            </a:r>
            <a:r>
              <a: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ea typeface="微软雅黑" panose="020B0503020204020204" pitchFamily="34" charset="-122"/>
              </a:rPr>
              <a:t>于需要耗电，空调需要汽车打开发动机后，通过燃烧汽油产生能量提供给空调才可以使用。这不可避免的让一部分把车辆放在阳光直射下一段时间的人们，感受到了汽车桑拿的深深恐惧。并且，也让一部分在车上等待的人汗流浃背。</a:t>
            </a:r>
            <a:endParaRPr lang="zh-CN" altLang="en-US" sz="1400" dirty="0">
              <a:solidFill>
                <a:prstClr val="black">
                  <a:lumMod val="95000"/>
                  <a:lumOff val="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2964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设计理论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华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5080"/>
            <a:ext cx="1015365" cy="1021715"/>
          </a:xfrm>
          <a:prstGeom prst="rect">
            <a:avLst/>
          </a:prstGeom>
        </p:spPr>
      </p:pic>
      <p:pic>
        <p:nvPicPr>
          <p:cNvPr id="2" name="图片 1" descr="u=3377761885,3420127591&amp;fm=85&amp;s=AAA3D44DEC56A6C68809A4260300A0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30" y="3373755"/>
            <a:ext cx="1536700" cy="952500"/>
          </a:xfrm>
          <a:prstGeom prst="rect">
            <a:avLst/>
          </a:prstGeom>
        </p:spPr>
      </p:pic>
      <p:pic>
        <p:nvPicPr>
          <p:cNvPr id="4" name="图片 3" descr="u=3689128925,427552735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" y="1352550"/>
            <a:ext cx="2399665" cy="159829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1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1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/>
          <p:bldP spid="65" grpId="0" bldLvl="0" animBg="1"/>
          <p:bldP spid="6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/>
          <p:bldP spid="65" grpId="0" bldLvl="0" animBg="1"/>
          <p:bldP spid="6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 bwMode="auto">
          <a:xfrm>
            <a:off x="6497837" y="1715351"/>
            <a:ext cx="2322635" cy="220876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1458" tIns="25729" rIns="51458" bIns="25729" numCol="1" rtlCol="0" anchor="t" anchorCtr="0" compatLnSpc="1"/>
          <a:lstStyle/>
          <a:p>
            <a:pPr defTabSz="514350"/>
            <a:r>
              <a:rPr lang="en-US" altLang="zh-CN" sz="6000" b="1" kern="0" dirty="0" smtClean="0">
                <a:solidFill>
                  <a:srgbClr val="FFC000"/>
                </a:solidFill>
                <a:latin typeface="Segoe UI Light" panose="020B0502040204020203" pitchFamily="34" charset="0"/>
                <a:ea typeface="+mn-ea"/>
              </a:rPr>
              <a:t> </a:t>
            </a:r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</p:txBody>
      </p:sp>
      <p:sp>
        <p:nvSpPr>
          <p:cNvPr id="5" name="Rectangle 3"/>
          <p:cNvSpPr/>
          <p:nvPr/>
        </p:nvSpPr>
        <p:spPr bwMode="auto">
          <a:xfrm>
            <a:off x="3561997" y="1715351"/>
            <a:ext cx="2322635" cy="2208761"/>
          </a:xfrm>
          <a:prstGeom prst="rect">
            <a:avLst/>
          </a:prstGeom>
          <a:solidFill>
            <a:srgbClr val="ED532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1458" tIns="25729" rIns="51458" bIns="25729" numCol="1" rtlCol="0" anchor="t" anchorCtr="0" compatLnSpc="1"/>
          <a:lstStyle/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250" y="1854738"/>
            <a:ext cx="179012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sym typeface="+mn-ea"/>
              </a:rPr>
              <a:t>单片机实现控制</a:t>
            </a:r>
            <a:endParaRPr lang="zh-CN" altLang="en-US" sz="16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9298" y="1854738"/>
            <a:ext cx="1639713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sym typeface="+mn-ea"/>
              </a:rPr>
              <a:t>多种</a:t>
            </a:r>
            <a:r>
              <a:rPr lang="zh-CN" altLang="en-US" sz="1600" b="1" dirty="0" smtClean="0">
                <a:solidFill>
                  <a:schemeClr val="bg1"/>
                </a:solidFill>
                <a:sym typeface="+mn-ea"/>
              </a:rPr>
              <a:t>手段降温设备工作降温</a:t>
            </a:r>
            <a:endParaRPr lang="zh-CN" altLang="en-US" sz="16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2685" y="1715351"/>
            <a:ext cx="2372171" cy="220876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1458" tIns="25729" rIns="51458" bIns="25729" numCol="1" rtlCol="0" anchor="t" anchorCtr="0" compatLnSpc="1"/>
          <a:lstStyle/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706" y="1854738"/>
            <a:ext cx="1790129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sym typeface="+mn-ea"/>
              </a:rPr>
              <a:t>太阳能电池提供能源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手杖形箭头 9"/>
          <p:cNvSpPr/>
          <p:nvPr/>
        </p:nvSpPr>
        <p:spPr>
          <a:xfrm flipH="1">
            <a:off x="1477702" y="984340"/>
            <a:ext cx="3245611" cy="649024"/>
          </a:xfrm>
          <a:prstGeom prst="uturnArrow">
            <a:avLst>
              <a:gd name="adj1" fmla="val 23277"/>
              <a:gd name="adj2" fmla="val 25000"/>
              <a:gd name="adj3" fmla="val 28448"/>
              <a:gd name="adj4" fmla="val 37717"/>
              <a:gd name="adj5" fmla="val 99132"/>
            </a:avLst>
          </a:prstGeom>
          <a:solidFill>
            <a:srgbClr val="ED5326"/>
          </a:solidFill>
          <a:ln w="25400" cap="flat" cmpd="sng" algn="ctr">
            <a:noFill/>
            <a:prstDash val="solid"/>
          </a:ln>
          <a:effectLst/>
        </p:spPr>
        <p:txBody>
          <a:bodyPr bIns="91440" anchor="b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20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手杖形箭头 10"/>
          <p:cNvSpPr/>
          <p:nvPr/>
        </p:nvSpPr>
        <p:spPr>
          <a:xfrm flipV="1">
            <a:off x="1496305" y="4081636"/>
            <a:ext cx="6316055" cy="594659"/>
          </a:xfrm>
          <a:prstGeom prst="uturnArrow">
            <a:avLst>
              <a:gd name="adj1" fmla="val 29328"/>
              <a:gd name="adj2" fmla="val 25000"/>
              <a:gd name="adj3" fmla="val 30212"/>
              <a:gd name="adj4" fmla="val 37717"/>
              <a:gd name="adj5" fmla="val 97354"/>
            </a:avLst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1412" y="1163216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3699" y="4082023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9648" y="145579"/>
            <a:ext cx="208823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设计理论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2346960"/>
            <a:ext cx="1903095" cy="1544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70" y="2346960"/>
            <a:ext cx="2052320" cy="15436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2416175"/>
            <a:ext cx="1882775" cy="140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gallery dir="l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9648" y="145579"/>
            <a:ext cx="208823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设计理论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50800" y="2297924"/>
            <a:ext cx="9055100" cy="1781226"/>
          </a:xfrm>
          <a:prstGeom prst="rightArrow">
            <a:avLst>
              <a:gd name="adj1" fmla="val 50000"/>
              <a:gd name="adj2" fmla="val 49287"/>
            </a:avLst>
          </a:prstGeom>
          <a:solidFill>
            <a:srgbClr val="000000">
              <a:lumMod val="65000"/>
              <a:lumOff val="35000"/>
              <a:alpha val="4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grpSp>
        <p:nvGrpSpPr>
          <p:cNvPr id="35" name="Group 4"/>
          <p:cNvGrpSpPr/>
          <p:nvPr/>
        </p:nvGrpSpPr>
        <p:grpSpPr>
          <a:xfrm>
            <a:off x="2319508" y="2531312"/>
            <a:ext cx="1714947" cy="1314450"/>
            <a:chOff x="3382590" y="2590800"/>
            <a:chExt cx="2286000" cy="1752600"/>
          </a:xfrm>
        </p:grpSpPr>
        <p:sp>
          <p:nvSpPr>
            <p:cNvPr id="36" name="Rectangle 16"/>
            <p:cNvSpPr/>
            <p:nvPr/>
          </p:nvSpPr>
          <p:spPr bwMode="auto">
            <a:xfrm>
              <a:off x="3382590" y="2590800"/>
              <a:ext cx="2286000" cy="1752600"/>
            </a:xfrm>
            <a:prstGeom prst="rect">
              <a:avLst/>
            </a:prstGeom>
            <a:solidFill>
              <a:srgbClr val="E7B92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/>
            <a:lstStyle/>
            <a:p>
              <a:pPr algn="ctr" defTabSz="685800">
                <a:defRPr/>
              </a:pPr>
              <a:endParaRPr lang="en-US" sz="17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itle 15"/>
            <p:cNvSpPr txBox="1"/>
            <p:nvPr/>
          </p:nvSpPr>
          <p:spPr bwMode="auto">
            <a:xfrm>
              <a:off x="3677054" y="2973493"/>
              <a:ext cx="1697125" cy="9406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822960">
                <a:lnSpc>
                  <a:spcPct val="90000"/>
                </a:lnSpc>
                <a:spcBef>
                  <a:spcPct val="20000"/>
                </a:spcBef>
                <a:spcAft>
                  <a:spcPts val="555"/>
                </a:spcAft>
                <a:buClr>
                  <a:srgbClr val="ADADAD"/>
                </a:buClr>
                <a:buSzPct val="80000"/>
                <a:defRPr/>
              </a:pPr>
              <a:r>
                <a:rPr lang="zh-CN" altLang="en-US" sz="1700" b="1" dirty="0">
                  <a:solidFill>
                    <a:schemeClr val="bg1"/>
                  </a:solidFill>
                  <a:sym typeface="+mn-ea"/>
                </a:rPr>
                <a:t>单片机控制喷水装置对车座喷</a:t>
              </a:r>
              <a:r>
                <a:rPr lang="zh-CN" altLang="en-US" sz="1700" b="1" dirty="0" smtClean="0">
                  <a:solidFill>
                    <a:schemeClr val="bg1"/>
                  </a:solidFill>
                  <a:sym typeface="+mn-ea"/>
                </a:rPr>
                <a:t>水</a:t>
              </a:r>
              <a:endParaRPr lang="zh-CN" altLang="en-US" sz="17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9" name="Group 5"/>
          <p:cNvGrpSpPr/>
          <p:nvPr/>
        </p:nvGrpSpPr>
        <p:grpSpPr>
          <a:xfrm>
            <a:off x="4359736" y="2516980"/>
            <a:ext cx="1714947" cy="1314450"/>
            <a:chOff x="6340949" y="2571691"/>
            <a:chExt cx="2286000" cy="1752600"/>
          </a:xfrm>
        </p:grpSpPr>
        <p:sp>
          <p:nvSpPr>
            <p:cNvPr id="40" name="Rectangle 17"/>
            <p:cNvSpPr/>
            <p:nvPr/>
          </p:nvSpPr>
          <p:spPr bwMode="auto">
            <a:xfrm>
              <a:off x="6340949" y="2571691"/>
              <a:ext cx="2286000" cy="1752600"/>
            </a:xfrm>
            <a:prstGeom prst="rect">
              <a:avLst/>
            </a:prstGeom>
            <a:solidFill>
              <a:srgbClr val="3BBEB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/>
            <a:lstStyle/>
            <a:p>
              <a:pPr algn="ctr" defTabSz="685800">
                <a:defRPr/>
              </a:pPr>
              <a:endParaRPr lang="en-US" sz="17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itle 15"/>
            <p:cNvSpPr txBox="1"/>
            <p:nvPr/>
          </p:nvSpPr>
          <p:spPr bwMode="auto">
            <a:xfrm>
              <a:off x="6446655" y="3153351"/>
              <a:ext cx="2074639" cy="6273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822960">
                <a:lnSpc>
                  <a:spcPct val="90000"/>
                </a:lnSpc>
                <a:spcBef>
                  <a:spcPct val="20000"/>
                </a:spcBef>
                <a:spcAft>
                  <a:spcPts val="555"/>
                </a:spcAft>
                <a:buClr>
                  <a:srgbClr val="ADADAD"/>
                </a:buClr>
                <a:buSzPct val="80000"/>
                <a:defRPr/>
              </a:pPr>
              <a:r>
                <a:rPr lang="zh-CN" altLang="en-US" sz="1700" b="1" dirty="0" smtClean="0">
                  <a:solidFill>
                    <a:schemeClr val="bg1"/>
                  </a:solidFill>
                  <a:sym typeface="+mn-ea"/>
                </a:rPr>
                <a:t>单片机控制</a:t>
              </a:r>
              <a:r>
                <a:rPr lang="zh-CN" altLang="zh-CN" sz="1700" b="1" dirty="0" smtClean="0">
                  <a:solidFill>
                    <a:schemeClr val="bg1"/>
                  </a:solidFill>
                  <a:sym typeface="+mn-ea"/>
                </a:rPr>
                <a:t>风扇</a:t>
              </a:r>
              <a:r>
                <a:rPr lang="zh-CN" altLang="zh-CN" sz="1700" b="1" dirty="0">
                  <a:solidFill>
                    <a:schemeClr val="bg1"/>
                  </a:solidFill>
                  <a:sym typeface="+mn-ea"/>
                </a:rPr>
                <a:t>系统</a:t>
              </a:r>
              <a:r>
                <a:rPr lang="zh-CN" altLang="en-US" sz="1700" b="1" dirty="0">
                  <a:solidFill>
                    <a:schemeClr val="bg1"/>
                  </a:solidFill>
                  <a:sym typeface="+mn-ea"/>
                </a:rPr>
                <a:t>工作</a:t>
              </a:r>
              <a:endParaRPr lang="zh-CN" altLang="en-US" sz="17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3" name="Group 3"/>
          <p:cNvGrpSpPr/>
          <p:nvPr/>
        </p:nvGrpSpPr>
        <p:grpSpPr>
          <a:xfrm>
            <a:off x="312907" y="2531312"/>
            <a:ext cx="1714947" cy="1314450"/>
            <a:chOff x="531812" y="2590800"/>
            <a:chExt cx="2286000" cy="1752600"/>
          </a:xfrm>
        </p:grpSpPr>
        <p:sp>
          <p:nvSpPr>
            <p:cNvPr id="44" name="Rectangle 15"/>
            <p:cNvSpPr/>
            <p:nvPr/>
          </p:nvSpPr>
          <p:spPr bwMode="auto">
            <a:xfrm>
              <a:off x="531812" y="2590800"/>
              <a:ext cx="2286000" cy="1752600"/>
            </a:xfrm>
            <a:prstGeom prst="rect">
              <a:avLst/>
            </a:prstGeom>
            <a:solidFill>
              <a:srgbClr val="3397D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/>
            <a:lstStyle/>
            <a:p>
              <a:pPr algn="ctr" defTabSz="685800">
                <a:defRPr/>
              </a:pPr>
              <a:endParaRPr lang="en-US" sz="17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itle 15"/>
            <p:cNvSpPr txBox="1"/>
            <p:nvPr/>
          </p:nvSpPr>
          <p:spPr bwMode="auto">
            <a:xfrm>
              <a:off x="683267" y="2821093"/>
              <a:ext cx="1982377" cy="12547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822960">
                <a:lnSpc>
                  <a:spcPct val="90000"/>
                </a:lnSpc>
                <a:spcBef>
                  <a:spcPct val="20000"/>
                </a:spcBef>
                <a:spcAft>
                  <a:spcPts val="555"/>
                </a:spcAft>
                <a:buClr>
                  <a:srgbClr val="ADADAD"/>
                </a:buClr>
                <a:buSzPct val="80000"/>
                <a:defRPr/>
              </a:pPr>
              <a:r>
                <a:rPr lang="zh-CN" altLang="en-US" sz="1700" b="1" dirty="0">
                  <a:solidFill>
                    <a:schemeClr val="bg1"/>
                  </a:solidFill>
                  <a:sym typeface="+mn-ea"/>
                </a:rPr>
                <a:t>太阳能电池提供能源供多手段降温设备工作</a:t>
              </a:r>
              <a:endParaRPr lang="zh-CN" altLang="en-US" sz="17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7" name="Group 6"/>
          <p:cNvGrpSpPr/>
          <p:nvPr/>
        </p:nvGrpSpPr>
        <p:grpSpPr>
          <a:xfrm>
            <a:off x="6399961" y="2513948"/>
            <a:ext cx="1714947" cy="1314450"/>
            <a:chOff x="9236548" y="2567648"/>
            <a:chExt cx="2286000" cy="1752600"/>
          </a:xfrm>
        </p:grpSpPr>
        <p:sp>
          <p:nvSpPr>
            <p:cNvPr id="48" name="Rectangle 18"/>
            <p:cNvSpPr/>
            <p:nvPr/>
          </p:nvSpPr>
          <p:spPr bwMode="auto">
            <a:xfrm>
              <a:off x="9236548" y="2567648"/>
              <a:ext cx="2286000" cy="1752600"/>
            </a:xfrm>
            <a:prstGeom prst="rect">
              <a:avLst/>
            </a:prstGeom>
            <a:solidFill>
              <a:srgbClr val="8E499C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/>
            <a:lstStyle/>
            <a:p>
              <a:pPr algn="ctr" defTabSz="685800">
                <a:defRPr/>
              </a:pPr>
              <a:endParaRPr lang="en-US" sz="17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15"/>
            <p:cNvSpPr txBox="1"/>
            <p:nvPr/>
          </p:nvSpPr>
          <p:spPr bwMode="auto">
            <a:xfrm>
              <a:off x="9338022" y="3224661"/>
              <a:ext cx="2083104" cy="6273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822960">
                <a:lnSpc>
                  <a:spcPct val="90000"/>
                </a:lnSpc>
                <a:spcBef>
                  <a:spcPct val="20000"/>
                </a:spcBef>
                <a:spcAft>
                  <a:spcPts val="555"/>
                </a:spcAft>
                <a:buClr>
                  <a:srgbClr val="ADADAD"/>
                </a:buClr>
                <a:buSzPct val="80000"/>
                <a:defRPr/>
              </a:pPr>
              <a:r>
                <a:rPr lang="zh-CN" altLang="en-US" sz="1700" dirty="0">
                  <a:solidFill>
                    <a:schemeClr val="bg1"/>
                  </a:solidFill>
                  <a:sym typeface="+mn-ea"/>
                </a:rPr>
                <a:t>汽车安全性装置合理性考虑</a:t>
              </a:r>
              <a:endParaRPr lang="zh-CN" altLang="en-US" sz="1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0" name="Circle Arrow"/>
          <p:cNvSpPr>
            <a:spLocks noEditPoints="1"/>
          </p:cNvSpPr>
          <p:nvPr/>
        </p:nvSpPr>
        <p:spPr bwMode="auto">
          <a:xfrm rot="5400000">
            <a:off x="8240378" y="785938"/>
            <a:ext cx="508020" cy="508152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0" grpId="0" animBg="1"/>
      <p:bldP spid="60" grpId="1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2218</Words>
  <Application>WPS 演示</Application>
  <PresentationFormat>全屏显示(16:10)</PresentationFormat>
  <Paragraphs>222</Paragraphs>
  <Slides>24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华文中宋</vt:lpstr>
      <vt:lpstr>Calibri</vt:lpstr>
      <vt:lpstr>Stencil</vt:lpstr>
      <vt:lpstr>AMGDT</vt:lpstr>
      <vt:lpstr>MS PGothic</vt:lpstr>
      <vt:lpstr>Segoe UI</vt:lpstr>
      <vt:lpstr>Segoe UI Light</vt:lpstr>
      <vt:lpstr>Calibri</vt:lpstr>
      <vt:lpstr>Arial</vt:lpstr>
      <vt:lpstr>Arial Narrow</vt:lpstr>
      <vt:lpstr>Arial Unicode MS</vt:lpstr>
      <vt:lpstr>Arial Black</vt:lpstr>
      <vt:lpstr>Goudy Stout</vt:lpstr>
      <vt:lpstr>迷你简综艺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机械</dc:title>
  <dc:creator>第一PPT</dc:creator>
  <cp:keywords>www.1ppt.com</cp:keywords>
  <cp:lastModifiedBy>Holumyoung</cp:lastModifiedBy>
  <cp:revision>91</cp:revision>
  <dcterms:created xsi:type="dcterms:W3CDTF">2014-05-25T02:24:00Z</dcterms:created>
  <dcterms:modified xsi:type="dcterms:W3CDTF">2019-10-22T04:00:02Z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