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2.xml" ContentType="application/vnd.openxmlformats-officedocument.drawingml.chartshapes+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8" r:id="rId3"/>
    <p:sldId id="258" r:id="rId4"/>
    <p:sldId id="275" r:id="rId5"/>
    <p:sldId id="264" r:id="rId6"/>
    <p:sldId id="263" r:id="rId7"/>
    <p:sldId id="270" r:id="rId8"/>
    <p:sldId id="265" r:id="rId9"/>
    <p:sldId id="272" r:id="rId10"/>
    <p:sldId id="278" r:id="rId11"/>
    <p:sldId id="271" r:id="rId12"/>
    <p:sldId id="259" r:id="rId13"/>
    <p:sldId id="266" r:id="rId14"/>
    <p:sldId id="277" r:id="rId15"/>
    <p:sldId id="260"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思琪" initials="李思琪" lastIdx="1" clrIdx="0">
    <p:extLst>
      <p:ext uri="{19B8F6BF-5375-455C-9EA6-DF929625EA0E}">
        <p15:presenceInfo xmlns:p15="http://schemas.microsoft.com/office/powerpoint/2012/main" userId="a7761f3c1cdba0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41920"/>
    <a:srgbClr val="333F50"/>
    <a:srgbClr val="222A35"/>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1" autoAdjust="0"/>
    <p:restoredTop sz="94660"/>
  </p:normalViewPr>
  <p:slideViewPr>
    <p:cSldViewPr snapToGrid="0">
      <p:cViewPr>
        <p:scale>
          <a:sx n="63" d="100"/>
          <a:sy n="63" d="100"/>
        </p:scale>
        <p:origin x="856" y="656"/>
      </p:cViewPr>
      <p:guideLst>
        <p:guide orient="horz" pos="2137"/>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ysClr val="window" lastClr="FFFFFF"/>
            </a:solidFill>
            <a:ln>
              <a:noFill/>
            </a:ln>
          </c:spPr>
          <c:dPt>
            <c:idx val="0"/>
            <c:bubble3D val="0"/>
            <c:spPr>
              <a:solidFill>
                <a:sysClr val="window" lastClr="FFFFFF"/>
              </a:solidFill>
              <a:ln w="19050">
                <a:noFill/>
              </a:ln>
              <a:effectLst/>
            </c:spPr>
            <c:extLst>
              <c:ext xmlns:c16="http://schemas.microsoft.com/office/drawing/2014/chart" uri="{C3380CC4-5D6E-409C-BE32-E72D297353CC}">
                <c16:uniqueId val="{00000001-20AE-4BFF-AEBA-C66E2562AAB0}"/>
              </c:ext>
            </c:extLst>
          </c:dPt>
          <c:dPt>
            <c:idx val="1"/>
            <c:bubble3D val="0"/>
            <c:spPr>
              <a:solidFill>
                <a:srgbClr val="44546A">
                  <a:lumMod val="75000"/>
                </a:srgbClr>
              </a:solidFill>
              <a:ln w="19050">
                <a:noFill/>
              </a:ln>
              <a:effectLst/>
            </c:spPr>
            <c:extLst>
              <c:ext xmlns:c16="http://schemas.microsoft.com/office/drawing/2014/chart" uri="{C3380CC4-5D6E-409C-BE32-E72D297353CC}">
                <c16:uniqueId val="{00000003-20AE-4BFF-AEBA-C66E2562AAB0}"/>
              </c:ext>
            </c:extLst>
          </c:dPt>
          <c:cat>
            <c:numRef>
              <c:f>Sheet1!$A$2:$A$3</c:f>
              <c:numCache>
                <c:formatCode>General</c:formatCode>
                <c:ptCount val="2"/>
              </c:numCache>
            </c:numRef>
          </c:cat>
          <c:val>
            <c:numRef>
              <c:f>Sheet1!$B$2:$B$3</c:f>
              <c:numCache>
                <c:formatCode>General</c:formatCode>
                <c:ptCount val="2"/>
                <c:pt idx="0">
                  <c:v>6</c:v>
                </c:pt>
                <c:pt idx="1">
                  <c:v>3</c:v>
                </c:pt>
              </c:numCache>
            </c:numRef>
          </c:val>
          <c:extLst>
            <c:ext xmlns:c16="http://schemas.microsoft.com/office/drawing/2014/chart" uri="{C3380CC4-5D6E-409C-BE32-E72D297353CC}">
              <c16:uniqueId val="{00000004-20AE-4BFF-AEBA-C66E2562AA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ysClr val="window" lastClr="FFFFFF"/>
            </a:solidFill>
            <a:ln>
              <a:noFill/>
            </a:ln>
          </c:spPr>
          <c:dPt>
            <c:idx val="0"/>
            <c:bubble3D val="0"/>
            <c:spPr>
              <a:solidFill>
                <a:sysClr val="window" lastClr="FFFFFF"/>
              </a:solidFill>
              <a:ln w="19050">
                <a:noFill/>
              </a:ln>
              <a:effectLst/>
            </c:spPr>
            <c:extLst>
              <c:ext xmlns:c16="http://schemas.microsoft.com/office/drawing/2014/chart" uri="{C3380CC4-5D6E-409C-BE32-E72D297353CC}">
                <c16:uniqueId val="{00000001-1C0D-4F91-90FC-7A5901235F10}"/>
              </c:ext>
            </c:extLst>
          </c:dPt>
          <c:dPt>
            <c:idx val="1"/>
            <c:bubble3D val="0"/>
            <c:spPr>
              <a:solidFill>
                <a:srgbClr val="44546A">
                  <a:lumMod val="75000"/>
                </a:srgbClr>
              </a:solidFill>
              <a:ln w="19050">
                <a:noFill/>
              </a:ln>
              <a:effectLst/>
            </c:spPr>
            <c:extLst>
              <c:ext xmlns:c16="http://schemas.microsoft.com/office/drawing/2014/chart" uri="{C3380CC4-5D6E-409C-BE32-E72D297353CC}">
                <c16:uniqueId val="{00000003-1C0D-4F91-90FC-7A5901235F10}"/>
              </c:ext>
            </c:extLst>
          </c:dPt>
          <c:cat>
            <c:numRef>
              <c:f>Sheet1!$A$2:$A$3</c:f>
              <c:numCache>
                <c:formatCode>General</c:formatCode>
                <c:ptCount val="2"/>
              </c:numCache>
            </c:numRef>
          </c:cat>
          <c:val>
            <c:numRef>
              <c:f>Sheet1!$B$2:$B$3</c:f>
              <c:numCache>
                <c:formatCode>General</c:formatCode>
                <c:ptCount val="2"/>
                <c:pt idx="0">
                  <c:v>3</c:v>
                </c:pt>
                <c:pt idx="1">
                  <c:v>3</c:v>
                </c:pt>
              </c:numCache>
            </c:numRef>
          </c:val>
          <c:extLst>
            <c:ext xmlns:c16="http://schemas.microsoft.com/office/drawing/2014/chart" uri="{C3380CC4-5D6E-409C-BE32-E72D297353CC}">
              <c16:uniqueId val="{00000004-1C0D-4F91-90FC-7A5901235F1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ysClr val="window" lastClr="FFFFFF"/>
            </a:solidFill>
            <a:ln>
              <a:noFill/>
            </a:ln>
          </c:spPr>
          <c:dPt>
            <c:idx val="0"/>
            <c:bubble3D val="0"/>
            <c:spPr>
              <a:solidFill>
                <a:sysClr val="window" lastClr="FFFFFF"/>
              </a:solidFill>
              <a:ln w="19050">
                <a:noFill/>
              </a:ln>
              <a:effectLst/>
            </c:spPr>
            <c:extLst>
              <c:ext xmlns:c16="http://schemas.microsoft.com/office/drawing/2014/chart" uri="{C3380CC4-5D6E-409C-BE32-E72D297353CC}">
                <c16:uniqueId val="{00000001-DBE8-4E2A-B93E-B8CBDCA10807}"/>
              </c:ext>
            </c:extLst>
          </c:dPt>
          <c:dPt>
            <c:idx val="1"/>
            <c:bubble3D val="0"/>
            <c:spPr>
              <a:solidFill>
                <a:srgbClr val="44546A">
                  <a:lumMod val="75000"/>
                </a:srgbClr>
              </a:solidFill>
              <a:ln w="19050">
                <a:noFill/>
              </a:ln>
              <a:effectLst/>
            </c:spPr>
            <c:extLst>
              <c:ext xmlns:c16="http://schemas.microsoft.com/office/drawing/2014/chart" uri="{C3380CC4-5D6E-409C-BE32-E72D297353CC}">
                <c16:uniqueId val="{00000003-DBE8-4E2A-B93E-B8CBDCA10807}"/>
              </c:ext>
            </c:extLst>
          </c:dPt>
          <c:cat>
            <c:numRef>
              <c:f>Sheet1!$A$2:$A$3</c:f>
              <c:numCache>
                <c:formatCode>General</c:formatCode>
                <c:ptCount val="2"/>
              </c:numCache>
            </c:numRef>
          </c:cat>
          <c:val>
            <c:numRef>
              <c:f>Sheet1!$B$2:$B$3</c:f>
              <c:numCache>
                <c:formatCode>General</c:formatCode>
                <c:ptCount val="2"/>
                <c:pt idx="0">
                  <c:v>9</c:v>
                </c:pt>
                <c:pt idx="1">
                  <c:v>1</c:v>
                </c:pt>
              </c:numCache>
            </c:numRef>
          </c:val>
          <c:extLst>
            <c:ext xmlns:c16="http://schemas.microsoft.com/office/drawing/2014/chart" uri="{C3380CC4-5D6E-409C-BE32-E72D297353CC}">
              <c16:uniqueId val="{00000004-DBE8-4E2A-B93E-B8CBDCA1080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userShapes r:id="rId3"/>
</c:chartSpace>
</file>

<file path=ppt/comments/comment1.xml><?xml version="1.0" encoding="utf-8"?>
<p:cmLst xmlns:a="http://schemas.openxmlformats.org/drawingml/2006/main" xmlns:r="http://schemas.openxmlformats.org/officeDocument/2006/relationships" xmlns:p="http://schemas.openxmlformats.org/presentationml/2006/main">
  <p:cm authorId="1" dt="2017-11-14T18:22:00.079" idx="1">
    <p:pos x="7680" y="0"/>
    <p:text/>
    <p:extLst>
      <p:ext uri="{C676402C-5697-4E1C-873F-D02D1690AC5C}">
        <p15:threadingInfo xmlns:p15="http://schemas.microsoft.com/office/powerpoint/2012/main" timeZoneBias="-480"/>
      </p:ext>
    </p:extLst>
  </p:cm>
</p:cmLst>
</file>

<file path=ppt/drawings/drawing1.xml><?xml version="1.0" encoding="utf-8"?>
<c:userShapes xmlns:c="http://schemas.openxmlformats.org/drawingml/2006/chart">
  <cdr:relSizeAnchor xmlns:cdr="http://schemas.openxmlformats.org/drawingml/2006/chartDrawing">
    <cdr:from>
      <cdr:x>0.40624</cdr:x>
      <cdr:y>0.24497</cdr:y>
    </cdr:from>
    <cdr:to>
      <cdr:x>0.67648</cdr:x>
      <cdr:y>0.66252</cdr:y>
    </cdr:to>
    <cdr:sp macro="" textlink="">
      <cdr:nvSpPr>
        <cdr:cNvPr id="2" name="文本框 1">
          <a:extLst xmlns:a="http://schemas.openxmlformats.org/drawingml/2006/main">
            <a:ext uri="{FF2B5EF4-FFF2-40B4-BE49-F238E27FC236}">
              <a16:creationId xmlns:a16="http://schemas.microsoft.com/office/drawing/2014/main" id="{1585E398-B5FD-41D7-BD3D-7065B3E02D3F}"/>
            </a:ext>
          </a:extLst>
        </cdr:cNvPr>
        <cdr:cNvSpPr txBox="1"/>
      </cdr:nvSpPr>
      <cdr:spPr>
        <a:xfrm xmlns:a="http://schemas.openxmlformats.org/drawingml/2006/main">
          <a:off x="1152299" y="463241"/>
          <a:ext cx="766531" cy="789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5400" dirty="0">
              <a:solidFill>
                <a:schemeClr val="bg1"/>
              </a:solidFill>
              <a:latin typeface="Calibri" panose="020F0502020204030204" pitchFamily="34" charset="0"/>
              <a:cs typeface="Calibri" panose="020F0502020204030204" pitchFamily="34" charset="0"/>
            </a:rPr>
            <a:t>3</a:t>
          </a:r>
          <a:endParaRPr lang="zh-CN" altLang="en-US" sz="5400" dirty="0">
            <a:solidFill>
              <a:schemeClr val="bg1"/>
            </a:solidFill>
            <a:latin typeface="Calibri" panose="020F0502020204030204" pitchFamily="34" charset="0"/>
            <a:cs typeface="Calibri" panose="020F050202020403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0.38689</cdr:x>
      <cdr:y>0.24932</cdr:y>
    </cdr:from>
    <cdr:to>
      <cdr:x>0.65495</cdr:x>
      <cdr:y>0.75068</cdr:y>
    </cdr:to>
    <cdr:sp macro="" textlink="">
      <cdr:nvSpPr>
        <cdr:cNvPr id="2" name="文本框 1">
          <a:extLst xmlns:a="http://schemas.openxmlformats.org/drawingml/2006/main">
            <a:ext uri="{FF2B5EF4-FFF2-40B4-BE49-F238E27FC236}">
              <a16:creationId xmlns:a16="http://schemas.microsoft.com/office/drawing/2014/main" id="{14C32FEF-A1FC-4904-8EF4-4CC17AD05C6B}"/>
            </a:ext>
          </a:extLst>
        </cdr:cNvPr>
        <cdr:cNvSpPr txBox="1"/>
      </cdr:nvSpPr>
      <cdr:spPr>
        <a:xfrm xmlns:a="http://schemas.openxmlformats.org/drawingml/2006/main">
          <a:off x="1097397" y="471456"/>
          <a:ext cx="760367" cy="94807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5400" dirty="0">
              <a:solidFill>
                <a:schemeClr val="bg1"/>
              </a:solidFill>
              <a:latin typeface="Calibri" panose="020F0502020204030204" pitchFamily="34" charset="0"/>
              <a:cs typeface="Calibri" panose="020F0502020204030204" pitchFamily="34" charset="0"/>
            </a:rPr>
            <a:t>2</a:t>
          </a:r>
          <a:endParaRPr lang="zh-CN" altLang="en-US" sz="5400" dirty="0">
            <a:solidFill>
              <a:schemeClr val="bg1"/>
            </a:solidFill>
            <a:latin typeface="Calibri" panose="020F0502020204030204" pitchFamily="34" charset="0"/>
            <a:cs typeface="Calibri" panose="020F050202020403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23F6B-3D6E-4B08-BAC0-99F974F3CAB1}"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0DAA4-F83B-40B7-A2D8-38F194E11A23}" type="slidenum">
              <a:rPr lang="zh-CN" altLang="en-US" smtClean="0"/>
              <a:t>‹#›</a:t>
            </a:fld>
            <a:endParaRPr lang="zh-CN" altLang="en-US"/>
          </a:p>
        </p:txBody>
      </p:sp>
    </p:spTree>
    <p:extLst>
      <p:ext uri="{BB962C8B-B14F-4D97-AF65-F5344CB8AC3E}">
        <p14:creationId xmlns:p14="http://schemas.microsoft.com/office/powerpoint/2010/main" val="423700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A0DAA4-F83B-40B7-A2D8-38F194E11A23}" type="slidenum">
              <a:rPr lang="zh-CN" altLang="en-US" smtClean="0"/>
              <a:t>5</a:t>
            </a:fld>
            <a:endParaRPr lang="zh-CN" altLang="en-US"/>
          </a:p>
        </p:txBody>
      </p:sp>
    </p:spTree>
    <p:extLst>
      <p:ext uri="{BB962C8B-B14F-4D97-AF65-F5344CB8AC3E}">
        <p14:creationId xmlns:p14="http://schemas.microsoft.com/office/powerpoint/2010/main" val="121242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6" name="矩形 5"/>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7" name="矩形 6"/>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8" name="矩形 7"/>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20288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4252" y="1283859"/>
            <a:ext cx="7711268" cy="1569660"/>
          </a:xfrm>
          <a:prstGeom prst="rect">
            <a:avLst/>
          </a:prstGeom>
          <a:noFill/>
        </p:spPr>
        <p:txBody>
          <a:bodyPr wrap="square" rtlCol="0">
            <a:spAutoFit/>
          </a:bodyPr>
          <a:lstStyle/>
          <a:p>
            <a:pPr algn="ctr"/>
            <a:r>
              <a:rPr lang="zh-CN" altLang="en-US" sz="4800" b="1" dirty="0">
                <a:solidFill>
                  <a:schemeClr val="bg1"/>
                </a:solidFill>
              </a:rPr>
              <a:t>基于 </a:t>
            </a:r>
            <a:r>
              <a:rPr lang="en-US" altLang="zh-CN" sz="4800" b="1" dirty="0">
                <a:solidFill>
                  <a:schemeClr val="bg1"/>
                </a:solidFill>
              </a:rPr>
              <a:t>LED </a:t>
            </a:r>
            <a:r>
              <a:rPr lang="zh-CN" altLang="en-US" sz="4800" b="1" dirty="0">
                <a:solidFill>
                  <a:schemeClr val="bg1"/>
                </a:solidFill>
              </a:rPr>
              <a:t>可见光的无线通信收发系统研究和定位应用 </a:t>
            </a:r>
          </a:p>
        </p:txBody>
      </p:sp>
      <p:sp>
        <p:nvSpPr>
          <p:cNvPr id="5" name="文本框 4"/>
          <p:cNvSpPr txBox="1"/>
          <p:nvPr/>
        </p:nvSpPr>
        <p:spPr>
          <a:xfrm>
            <a:off x="3332480" y="3208564"/>
            <a:ext cx="4714240"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华北电力大学创新创业训练计划</a:t>
            </a:r>
          </a:p>
        </p:txBody>
      </p:sp>
      <p:sp>
        <p:nvSpPr>
          <p:cNvPr id="7" name="矩形 6"/>
          <p:cNvSpPr/>
          <p:nvPr/>
        </p:nvSpPr>
        <p:spPr>
          <a:xfrm>
            <a:off x="3104696" y="4275364"/>
            <a:ext cx="5830380" cy="2062103"/>
          </a:xfrm>
          <a:prstGeom prst="rect">
            <a:avLst/>
          </a:prstGeom>
        </p:spPr>
        <p:txBody>
          <a:bodyPr wrap="square">
            <a:spAutoFit/>
          </a:bodyPr>
          <a:lstStyle/>
          <a:p>
            <a:pPr algn="ctr"/>
            <a:r>
              <a:rPr kumimoji="1" lang="zh-CN" altLang="en-US" sz="3200" b="1" dirty="0">
                <a:solidFill>
                  <a:schemeClr val="bg1"/>
                </a:solidFill>
                <a:ea typeface="微软雅黑" panose="020B0503020204020204" pitchFamily="34" charset="-122"/>
              </a:rPr>
              <a:t>项目成员</a:t>
            </a:r>
            <a:endParaRPr kumimoji="1" lang="en-US" altLang="zh-CN" sz="3200" b="1" dirty="0">
              <a:solidFill>
                <a:schemeClr val="bg1"/>
              </a:solidFill>
              <a:ea typeface="微软雅黑" panose="020B0503020204020204" pitchFamily="34" charset="-122"/>
            </a:endParaRPr>
          </a:p>
          <a:p>
            <a:pPr algn="ctr"/>
            <a:r>
              <a:rPr kumimoji="1" lang="zh-CN" altLang="en-US" sz="3200" b="1" dirty="0">
                <a:solidFill>
                  <a:schemeClr val="bg1"/>
                </a:solidFill>
                <a:ea typeface="微软雅黑" panose="020B0503020204020204" pitchFamily="34" charset="-122"/>
              </a:rPr>
              <a:t>通信</a:t>
            </a:r>
            <a:r>
              <a:rPr kumimoji="1" lang="en-US" altLang="zh-CN" sz="3200" b="1" dirty="0">
                <a:solidFill>
                  <a:schemeClr val="bg1"/>
                </a:solidFill>
                <a:ea typeface="微软雅黑" panose="020B0503020204020204" pitchFamily="34" charset="-122"/>
              </a:rPr>
              <a:t>1601</a:t>
            </a:r>
            <a:r>
              <a:rPr kumimoji="1" lang="zh-CN" altLang="en-US" sz="3200" b="1" dirty="0">
                <a:solidFill>
                  <a:schemeClr val="bg1"/>
                </a:solidFill>
                <a:ea typeface="微软雅黑" panose="020B0503020204020204" pitchFamily="34" charset="-122"/>
              </a:rPr>
              <a:t>李思琪</a:t>
            </a:r>
            <a:endParaRPr kumimoji="1" lang="en-US" altLang="zh-CN" sz="3200" b="1" dirty="0">
              <a:solidFill>
                <a:schemeClr val="bg1"/>
              </a:solidFill>
              <a:ea typeface="微软雅黑" panose="020B0503020204020204" pitchFamily="34" charset="-122"/>
            </a:endParaRPr>
          </a:p>
          <a:p>
            <a:pPr algn="ctr"/>
            <a:r>
              <a:rPr kumimoji="1" lang="zh-CN" altLang="en-US" sz="3200" b="1" dirty="0">
                <a:solidFill>
                  <a:schemeClr val="bg1"/>
                </a:solidFill>
                <a:ea typeface="微软雅黑" panose="020B0503020204020204" pitchFamily="34" charset="-122"/>
              </a:rPr>
              <a:t>电子</a:t>
            </a:r>
            <a:r>
              <a:rPr kumimoji="1" lang="en-US" altLang="zh-CN" sz="3200" b="1" dirty="0">
                <a:solidFill>
                  <a:schemeClr val="bg1"/>
                </a:solidFill>
                <a:ea typeface="微软雅黑" panose="020B0503020204020204" pitchFamily="34" charset="-122"/>
              </a:rPr>
              <a:t>1602</a:t>
            </a:r>
            <a:r>
              <a:rPr kumimoji="1" lang="zh-CN" altLang="en-US" sz="3200" b="1" dirty="0">
                <a:solidFill>
                  <a:schemeClr val="bg1"/>
                </a:solidFill>
                <a:ea typeface="微软雅黑" panose="020B0503020204020204" pitchFamily="34" charset="-122"/>
              </a:rPr>
              <a:t>张蓉</a:t>
            </a:r>
            <a:endParaRPr kumimoji="1" lang="en-US" altLang="zh-CN" sz="3200" b="1" dirty="0">
              <a:solidFill>
                <a:schemeClr val="bg1"/>
              </a:solidFill>
              <a:ea typeface="微软雅黑" panose="020B0503020204020204" pitchFamily="34" charset="-122"/>
            </a:endParaRPr>
          </a:p>
          <a:p>
            <a:pPr algn="ctr"/>
            <a:r>
              <a:rPr kumimoji="1" lang="zh-CN" altLang="en-US" sz="3200" b="1" dirty="0">
                <a:solidFill>
                  <a:schemeClr val="bg1"/>
                </a:solidFill>
                <a:ea typeface="微软雅黑" panose="020B0503020204020204" pitchFamily="34" charset="-122"/>
              </a:rPr>
              <a:t>电子</a:t>
            </a:r>
            <a:r>
              <a:rPr kumimoji="1" lang="en-US" altLang="zh-CN" sz="3200" b="1" dirty="0">
                <a:solidFill>
                  <a:schemeClr val="bg1"/>
                </a:solidFill>
                <a:ea typeface="微软雅黑" panose="020B0503020204020204" pitchFamily="34" charset="-122"/>
              </a:rPr>
              <a:t>1602</a:t>
            </a:r>
            <a:r>
              <a:rPr kumimoji="1" lang="zh-CN" altLang="en-US" sz="3200" b="1" dirty="0">
                <a:solidFill>
                  <a:schemeClr val="bg1"/>
                </a:solidFill>
                <a:ea typeface="微软雅黑" panose="020B0503020204020204" pitchFamily="34" charset="-122"/>
              </a:rPr>
              <a:t>邹树岭</a:t>
            </a:r>
          </a:p>
        </p:txBody>
      </p:sp>
      <p:cxnSp>
        <p:nvCxnSpPr>
          <p:cNvPr id="10" name="直接连接符 9">
            <a:extLst>
              <a:ext uri="{FF2B5EF4-FFF2-40B4-BE49-F238E27FC236}">
                <a16:creationId xmlns:a16="http://schemas.microsoft.com/office/drawing/2014/main" id="{53A15112-64BC-4536-8E6E-C8E2CA494D3D}"/>
              </a:ext>
            </a:extLst>
          </p:cNvPr>
          <p:cNvCxnSpPr>
            <a:cxnSpLocks/>
          </p:cNvCxnSpPr>
          <p:nvPr/>
        </p:nvCxnSpPr>
        <p:spPr>
          <a:xfrm>
            <a:off x="1738645" y="3058160"/>
            <a:ext cx="8505034" cy="7112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320" y="1463045"/>
            <a:ext cx="11135359" cy="514094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65853" y="628585"/>
            <a:ext cx="8511827"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细定位：基于接受光信号强度的</a:t>
            </a:r>
            <a:r>
              <a:rPr lang="en-US" altLang="zh-CN" sz="2800" dirty="0">
                <a:solidFill>
                  <a:schemeClr val="bg1"/>
                </a:solidFill>
                <a:latin typeface="微软雅黑" panose="020B0503020204020204" pitchFamily="34" charset="-122"/>
                <a:ea typeface="微软雅黑" panose="020B0503020204020204" pitchFamily="34" charset="-122"/>
              </a:rPr>
              <a:t>VLC</a:t>
            </a:r>
            <a:r>
              <a:rPr lang="zh-CN" altLang="en-US" sz="2800" dirty="0">
                <a:solidFill>
                  <a:schemeClr val="bg1"/>
                </a:solidFill>
                <a:latin typeface="微软雅黑" panose="020B0503020204020204" pitchFamily="34" charset="-122"/>
                <a:ea typeface="微软雅黑" panose="020B0503020204020204" pitchFamily="34" charset="-122"/>
              </a:rPr>
              <a:t>定位方法</a:t>
            </a:r>
          </a:p>
        </p:txBody>
      </p:sp>
      <p:cxnSp>
        <p:nvCxnSpPr>
          <p:cNvPr id="6" name="直接连接符 5"/>
          <p:cNvCxnSpPr>
            <a:cxnSpLocks/>
          </p:cNvCxnSpPr>
          <p:nvPr/>
        </p:nvCxnSpPr>
        <p:spPr>
          <a:xfrm>
            <a:off x="884903" y="1213360"/>
            <a:ext cx="724309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63920" y="2110472"/>
            <a:ext cx="5161280" cy="4493522"/>
          </a:xfrm>
          <a:prstGeom prst="rect">
            <a:avLst/>
          </a:prstGeom>
          <a:noFill/>
        </p:spPr>
        <p:txBody>
          <a:bodyPr wrap="square" lIns="91424" tIns="45712" rIns="91424" bIns="45712" rtlCol="0">
            <a:spAutoFit/>
          </a:bodyPr>
          <a:lstStyle/>
          <a:p>
            <a:pPr indent="457200">
              <a:lnSpc>
                <a:spcPct val="130000"/>
              </a:lnSpc>
            </a:pPr>
            <a:r>
              <a:rPr kumimoji="1" lang="zh-CN" altLang="en-US" sz="2000" dirty="0">
                <a:solidFill>
                  <a:schemeClr val="bg1"/>
                </a:solidFill>
                <a:latin typeface="微软雅黑" panose="020B0503020204020204" pitchFamily="34" charset="-122"/>
                <a:ea typeface="微软雅黑" panose="020B0503020204020204" pitchFamily="34" charset="-122"/>
                <a:cs typeface="Arial"/>
              </a:rPr>
              <a:t>由于室内可见光信道环境的复杂性，单纯依靠</a:t>
            </a:r>
            <a:r>
              <a:rPr kumimoji="1" lang="en-US" altLang="zh-CN" sz="2000" dirty="0">
                <a:solidFill>
                  <a:schemeClr val="bg1"/>
                </a:solidFill>
                <a:latin typeface="微软雅黑" panose="020B0503020204020204" pitchFamily="34" charset="-122"/>
                <a:ea typeface="微软雅黑" panose="020B0503020204020204" pitchFamily="34" charset="-122"/>
                <a:cs typeface="Arial"/>
              </a:rPr>
              <a:t>LED-ID</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检测技术往往存在较大误差。基于非参数化的</a:t>
            </a:r>
            <a:r>
              <a:rPr kumimoji="1" lang="en-US" altLang="zh-CN" sz="2000" dirty="0">
                <a:solidFill>
                  <a:schemeClr val="bg1"/>
                </a:solidFill>
                <a:latin typeface="微软雅黑" panose="020B0503020204020204" pitchFamily="34" charset="-122"/>
                <a:ea typeface="微软雅黑" panose="020B0503020204020204" pitchFamily="34" charset="-122"/>
                <a:cs typeface="Arial"/>
              </a:rPr>
              <a:t>VCL-RSSI</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定位方法无需估计距离等参数可有效对抗复杂室内环境中多径传播等影响因素，</a:t>
            </a:r>
            <a:r>
              <a:rPr kumimoji="1" lang="zh-CN" altLang="en-US" sz="2000" b="1" dirty="0">
                <a:solidFill>
                  <a:schemeClr val="bg1"/>
                </a:solidFill>
                <a:latin typeface="微软雅黑" panose="020B0503020204020204" pitchFamily="34" charset="-122"/>
                <a:ea typeface="微软雅黑" panose="020B0503020204020204" pitchFamily="34" charset="-122"/>
                <a:cs typeface="Arial"/>
              </a:rPr>
              <a:t>提高定位精度</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a:t>
            </a:r>
            <a:endParaRPr kumimoji="1" lang="en-US" altLang="zh-CN" sz="2000" dirty="0">
              <a:solidFill>
                <a:schemeClr val="bg1"/>
              </a:solidFill>
              <a:latin typeface="微软雅黑" panose="020B0503020204020204" pitchFamily="34" charset="-122"/>
              <a:ea typeface="微软雅黑" panose="020B0503020204020204" pitchFamily="34" charset="-122"/>
              <a:cs typeface="Arial"/>
            </a:endParaRPr>
          </a:p>
          <a:p>
            <a:pPr indent="457200">
              <a:lnSpc>
                <a:spcPct val="130000"/>
              </a:lnSpc>
            </a:pPr>
            <a:r>
              <a:rPr kumimoji="1" lang="zh-CN" altLang="en-US" sz="2000" dirty="0">
                <a:solidFill>
                  <a:schemeClr val="bg1"/>
                </a:solidFill>
                <a:latin typeface="微软雅黑" panose="020B0503020204020204" pitchFamily="34" charset="-122"/>
                <a:ea typeface="微软雅黑" panose="020B0503020204020204" pitchFamily="34" charset="-122"/>
                <a:cs typeface="Arial"/>
              </a:rPr>
              <a:t>基于接收信号强度检测（</a:t>
            </a:r>
            <a:r>
              <a:rPr kumimoji="1" lang="en-US" altLang="zh-CN" sz="2000" dirty="0">
                <a:solidFill>
                  <a:schemeClr val="bg1"/>
                </a:solidFill>
                <a:latin typeface="微软雅黑" panose="020B0503020204020204" pitchFamily="34" charset="-122"/>
                <a:ea typeface="微软雅黑" panose="020B0503020204020204" pitchFamily="34" charset="-122"/>
                <a:cs typeface="Arial"/>
              </a:rPr>
              <a:t>RSSI</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），由于可见光通信过程中信号通常采用</a:t>
            </a:r>
            <a:r>
              <a:rPr kumimoji="1" lang="zh-CN" altLang="en-US" sz="2000" b="1" dirty="0">
                <a:solidFill>
                  <a:schemeClr val="bg1"/>
                </a:solidFill>
                <a:latin typeface="微软雅黑" panose="020B0503020204020204" pitchFamily="34" charset="-122"/>
                <a:ea typeface="微软雅黑" panose="020B0503020204020204" pitchFamily="34" charset="-122"/>
                <a:cs typeface="Arial"/>
              </a:rPr>
              <a:t>强度调制</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，接收端可利用光电检测元件实现</a:t>
            </a:r>
            <a:r>
              <a:rPr kumimoji="1" lang="zh-CN" altLang="en-US" sz="2000" b="1" dirty="0">
                <a:solidFill>
                  <a:schemeClr val="bg1"/>
                </a:solidFill>
                <a:latin typeface="微软雅黑" panose="020B0503020204020204" pitchFamily="34" charset="-122"/>
                <a:ea typeface="微软雅黑" panose="020B0503020204020204" pitchFamily="34" charset="-122"/>
                <a:cs typeface="Arial"/>
              </a:rPr>
              <a:t>对信号能量的检测</a:t>
            </a:r>
            <a:r>
              <a:rPr kumimoji="1" lang="zh-CN" altLang="en-US" sz="2000" dirty="0">
                <a:solidFill>
                  <a:schemeClr val="bg1"/>
                </a:solidFill>
                <a:latin typeface="微软雅黑" panose="020B0503020204020204" pitchFamily="34" charset="-122"/>
                <a:ea typeface="微软雅黑" panose="020B0503020204020204" pitchFamily="34" charset="-122"/>
                <a:cs typeface="Arial"/>
              </a:rPr>
              <a:t>。</a:t>
            </a:r>
            <a:endParaRPr kumimoji="1" lang="en-US" altLang="zh-CN" sz="2000" dirty="0">
              <a:solidFill>
                <a:schemeClr val="bg1"/>
              </a:solidFill>
              <a:latin typeface="微软雅黑" panose="020B0503020204020204" pitchFamily="34" charset="-122"/>
              <a:ea typeface="微软雅黑" panose="020B0503020204020204" pitchFamily="34" charset="-122"/>
              <a:cs typeface="Arial"/>
            </a:endParaRPr>
          </a:p>
          <a:p>
            <a:pPr indent="457200">
              <a:lnSpc>
                <a:spcPct val="130000"/>
              </a:lnSpc>
            </a:pPr>
            <a:endParaRPr kumimoji="1" lang="en-US" altLang="zh-CN" sz="2000" dirty="0">
              <a:solidFill>
                <a:schemeClr val="bg1"/>
              </a:solidFill>
              <a:latin typeface="微软雅黑" panose="020B0503020204020204" pitchFamily="34" charset="-122"/>
              <a:ea typeface="微软雅黑" panose="020B0503020204020204" pitchFamily="34" charset="-122"/>
              <a:cs typeface="Arial"/>
            </a:endParaRPr>
          </a:p>
          <a:p>
            <a:pPr>
              <a:lnSpc>
                <a:spcPct val="130000"/>
              </a:lnSpc>
            </a:pPr>
            <a:endParaRPr kumimoji="1" lang="en-US" altLang="zh-CN" sz="2000" dirty="0">
              <a:solidFill>
                <a:schemeClr val="bg1"/>
              </a:solidFill>
              <a:latin typeface="微软雅黑" panose="020B0503020204020204" pitchFamily="34" charset="-122"/>
              <a:ea typeface="微软雅黑" panose="020B0503020204020204" pitchFamily="34" charset="-122"/>
              <a:cs typeface="Arial"/>
            </a:endParaRPr>
          </a:p>
        </p:txBody>
      </p:sp>
      <p:pic>
        <p:nvPicPr>
          <p:cNvPr id="5" name="图片 4">
            <a:extLst>
              <a:ext uri="{FF2B5EF4-FFF2-40B4-BE49-F238E27FC236}">
                <a16:creationId xmlns:a16="http://schemas.microsoft.com/office/drawing/2014/main" id="{E6630FF2-161F-499E-B698-85CD996E476B}"/>
              </a:ext>
            </a:extLst>
          </p:cNvPr>
          <p:cNvPicPr>
            <a:picLocks noChangeAspect="1"/>
          </p:cNvPicPr>
          <p:nvPr/>
        </p:nvPicPr>
        <p:blipFill rotWithShape="1">
          <a:blip r:embed="rId2"/>
          <a:srcRect l="36500" t="35112" r="35305" b="31259"/>
          <a:stretch/>
        </p:blipFill>
        <p:spPr>
          <a:xfrm>
            <a:off x="702023" y="2331720"/>
            <a:ext cx="4929149" cy="3403600"/>
          </a:xfrm>
          <a:prstGeom prst="rect">
            <a:avLst/>
          </a:prstGeom>
        </p:spPr>
      </p:pic>
    </p:spTree>
    <p:extLst>
      <p:ext uri="{BB962C8B-B14F-4D97-AF65-F5344CB8AC3E}">
        <p14:creationId xmlns:p14="http://schemas.microsoft.com/office/powerpoint/2010/main" val="2133514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68542" y="1790700"/>
            <a:ext cx="3467100" cy="346710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09850" y="1619250"/>
            <a:ext cx="3810000" cy="381000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867400" y="2114550"/>
            <a:ext cx="2781300" cy="278130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076950" y="1438275"/>
            <a:ext cx="4171950" cy="417195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62300" y="2000756"/>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3</a:t>
            </a:r>
            <a:endParaRPr lang="zh-CN" altLang="en-US" sz="9600" dirty="0">
              <a:solidFill>
                <a:schemeClr val="bg1"/>
              </a:solidFill>
            </a:endParaRPr>
          </a:p>
        </p:txBody>
      </p:sp>
      <p:sp>
        <p:nvSpPr>
          <p:cNvPr id="7" name="文本框 6"/>
          <p:cNvSpPr txBox="1"/>
          <p:nvPr/>
        </p:nvSpPr>
        <p:spPr>
          <a:xfrm>
            <a:off x="7318534" y="2467535"/>
            <a:ext cx="1855470"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项目方案</a:t>
            </a:r>
          </a:p>
        </p:txBody>
      </p:sp>
      <p:cxnSp>
        <p:nvCxnSpPr>
          <p:cNvPr id="9" name="直接连接符 8"/>
          <p:cNvCxnSpPr/>
          <p:nvPr/>
        </p:nvCxnSpPr>
        <p:spPr>
          <a:xfrm>
            <a:off x="6596063" y="326656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596063" y="3480829"/>
            <a:ext cx="3494314" cy="452415"/>
          </a:xfrm>
          <a:prstGeom prst="rect">
            <a:avLst/>
          </a:prstGeom>
          <a:noFill/>
        </p:spPr>
        <p:txBody>
          <a:bodyPr wrap="square" lIns="91424" tIns="45712" rIns="91424" bIns="45712" rtlCol="0">
            <a:spAutoFit/>
          </a:bodyPr>
          <a:lstStyle/>
          <a:p>
            <a:pPr>
              <a:lnSpc>
                <a:spcPct val="130000"/>
              </a:lnSpc>
            </a:pPr>
            <a:r>
              <a:rPr kumimoji="1" lang="zh-CN" altLang="en-US" dirty="0">
                <a:solidFill>
                  <a:schemeClr val="bg1"/>
                </a:solidFill>
                <a:latin typeface="微软雅黑" panose="020B0503020204020204" pitchFamily="34" charset="-122"/>
                <a:ea typeface="微软雅黑" panose="020B0503020204020204" pitchFamily="34" charset="-122"/>
                <a:cs typeface="Arial"/>
              </a:rPr>
              <a:t>光源选择；调制解调技术</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2928156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51496" y="408893"/>
            <a:ext cx="450858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光源选择：白光</a:t>
            </a:r>
            <a:r>
              <a:rPr lang="en-US" altLang="zh-CN" sz="3200" dirty="0">
                <a:latin typeface="微软雅黑" panose="020B0503020204020204" pitchFamily="34" charset="-122"/>
                <a:ea typeface="微软雅黑" panose="020B0503020204020204" pitchFamily="34" charset="-122"/>
              </a:rPr>
              <a:t>LED</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6653801" y="2117264"/>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757136" y="2117264"/>
            <a:ext cx="0" cy="98122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860471" y="2020482"/>
            <a:ext cx="4738083" cy="1149543"/>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室内可见光通信系统的可见光光源在满足用户</a:t>
            </a:r>
            <a:r>
              <a:rPr lang="zh-CN" altLang="en-US" b="1" dirty="0">
                <a:latin typeface="微软雅黑" panose="020B0503020204020204" pitchFamily="34" charset="-122"/>
                <a:ea typeface="微软雅黑" panose="020B0503020204020204" pitchFamily="34" charset="-122"/>
              </a:rPr>
              <a:t>照明需求</a:t>
            </a:r>
            <a:r>
              <a:rPr lang="zh-CN" altLang="en-US" dirty="0">
                <a:latin typeface="微软雅黑" panose="020B0503020204020204" pitchFamily="34" charset="-122"/>
                <a:ea typeface="微软雅黑" panose="020B0503020204020204" pitchFamily="34" charset="-122"/>
              </a:rPr>
              <a:t>下实现通信功能，但并非所有类型的光源都适合做室内可见光通信系统的光源。</a:t>
            </a:r>
          </a:p>
        </p:txBody>
      </p:sp>
      <p:cxnSp>
        <p:nvCxnSpPr>
          <p:cNvPr id="20" name="直接连接符 19"/>
          <p:cNvCxnSpPr/>
          <p:nvPr/>
        </p:nvCxnSpPr>
        <p:spPr>
          <a:xfrm>
            <a:off x="11693804" y="3519944"/>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98554" y="3519944"/>
            <a:ext cx="0" cy="98122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860470" y="3613185"/>
            <a:ext cx="4738084" cy="789445"/>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作为照明设备它必须具有</a:t>
            </a:r>
            <a:r>
              <a:rPr lang="zh-CN" altLang="en-US" b="1" dirty="0">
                <a:latin typeface="微软雅黑" panose="020B0503020204020204" pitchFamily="34" charset="-122"/>
                <a:ea typeface="微软雅黑" panose="020B0503020204020204" pitchFamily="34" charset="-122"/>
              </a:rPr>
              <a:t>亮度高、散热小、功耗低、辐射范围广</a:t>
            </a:r>
            <a:r>
              <a:rPr lang="zh-CN" altLang="en-US" dirty="0">
                <a:latin typeface="微软雅黑" panose="020B0503020204020204" pitchFamily="34" charset="-122"/>
                <a:ea typeface="微软雅黑" panose="020B0503020204020204" pitchFamily="34" charset="-122"/>
              </a:rPr>
              <a:t>的特点。</a:t>
            </a:r>
            <a:endParaRPr lang="en-US" altLang="zh-CN" b="1" dirty="0">
              <a:latin typeface="微软雅黑" panose="020B0503020204020204" pitchFamily="34" charset="-122"/>
              <a:ea typeface="微软雅黑" panose="020B0503020204020204" pitchFamily="34" charset="-122"/>
            </a:endParaRPr>
          </a:p>
        </p:txBody>
      </p:sp>
      <p:sp>
        <p:nvSpPr>
          <p:cNvPr id="25" name="矩形 24"/>
          <p:cNvSpPr/>
          <p:nvPr/>
        </p:nvSpPr>
        <p:spPr>
          <a:xfrm>
            <a:off x="6855253" y="4753359"/>
            <a:ext cx="4666187" cy="1149543"/>
          </a:xfrm>
          <a:prstGeom prst="rect">
            <a:avLst/>
          </a:prstGeom>
        </p:spPr>
        <p:txBody>
          <a:bodyPr wrap="square" lIns="68570" tIns="34289" rIns="68570" bIns="34289">
            <a:spAutoFit/>
          </a:bodyPr>
          <a:lstStyle/>
          <a:p>
            <a:pPr defTabSz="685681">
              <a:lnSpc>
                <a:spcPct val="130000"/>
              </a:lnSpc>
            </a:pPr>
            <a:r>
              <a:rPr lang="zh-CN" altLang="en-US" dirty="0">
                <a:solidFill>
                  <a:prstClr val="black"/>
                </a:solidFill>
                <a:latin typeface="微软雅黑" panose="020B0503020204020204" pitchFamily="34" charset="-122"/>
                <a:ea typeface="微软雅黑" panose="020B0503020204020204" pitchFamily="34" charset="-122"/>
              </a:rPr>
              <a:t>另一方面作为通信系统的光源必须具有</a:t>
            </a:r>
            <a:r>
              <a:rPr lang="zh-CN" altLang="en-US" b="1" dirty="0">
                <a:solidFill>
                  <a:prstClr val="black"/>
                </a:solidFill>
                <a:latin typeface="微软雅黑" panose="020B0503020204020204" pitchFamily="34" charset="-122"/>
                <a:ea typeface="微软雅黑" panose="020B0503020204020204" pitchFamily="34" charset="-122"/>
              </a:rPr>
              <a:t>使用寿命长、调制性能好、响应灵敏度高、发射功率大等优点。</a:t>
            </a:r>
            <a:endParaRPr lang="zh-CN" altLang="en-US" sz="1400" dirty="0">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3F4D23CC-811A-42CB-A83E-4A324F49B37A}"/>
              </a:ext>
            </a:extLst>
          </p:cNvPr>
          <p:cNvCxnSpPr/>
          <p:nvPr/>
        </p:nvCxnSpPr>
        <p:spPr>
          <a:xfrm>
            <a:off x="6768768" y="4848099"/>
            <a:ext cx="0" cy="98122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CC7E472-3185-4C31-A806-155429B15226}"/>
              </a:ext>
            </a:extLst>
          </p:cNvPr>
          <p:cNvCxnSpPr/>
          <p:nvPr/>
        </p:nvCxnSpPr>
        <p:spPr>
          <a:xfrm>
            <a:off x="6682283" y="4837518"/>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B3CDC5D-17A1-40BA-80DE-1B6A739B5E94}"/>
              </a:ext>
            </a:extLst>
          </p:cNvPr>
          <p:cNvPicPr>
            <a:picLocks noChangeAspect="1"/>
          </p:cNvPicPr>
          <p:nvPr/>
        </p:nvPicPr>
        <p:blipFill rotWithShape="1">
          <a:blip r:embed="rId2">
            <a:extLst>
              <a:ext uri="{28A0092B-C50C-407E-A947-70E740481C1C}">
                <a14:useLocalDpi xmlns:a14="http://schemas.microsoft.com/office/drawing/2010/main" val="0"/>
              </a:ext>
            </a:extLst>
          </a:blip>
          <a:srcRect l="11596" r="12520"/>
          <a:stretch/>
        </p:blipFill>
        <p:spPr>
          <a:xfrm>
            <a:off x="3535679" y="2621889"/>
            <a:ext cx="2560321" cy="2538234"/>
          </a:xfrm>
          <a:prstGeom prst="rect">
            <a:avLst/>
          </a:prstGeom>
        </p:spPr>
      </p:pic>
    </p:spTree>
    <p:extLst>
      <p:ext uri="{BB962C8B-B14F-4D97-AF65-F5344CB8AC3E}">
        <p14:creationId xmlns:p14="http://schemas.microsoft.com/office/powerpoint/2010/main" val="22225140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chemeClr val="bg1"/>
              </a:solidFill>
            </a:endParaRPr>
          </a:p>
        </p:txBody>
      </p:sp>
      <p:sp>
        <p:nvSpPr>
          <p:cNvPr id="16" name="文本框 15">
            <a:extLst>
              <a:ext uri="{FF2B5EF4-FFF2-40B4-BE49-F238E27FC236}">
                <a16:creationId xmlns:a16="http://schemas.microsoft.com/office/drawing/2014/main" id="{A5817B45-D508-47A7-9F88-249D99875319}"/>
              </a:ext>
            </a:extLst>
          </p:cNvPr>
          <p:cNvSpPr txBox="1"/>
          <p:nvPr/>
        </p:nvSpPr>
        <p:spPr>
          <a:xfrm>
            <a:off x="5630676" y="191753"/>
            <a:ext cx="5707883" cy="954107"/>
          </a:xfrm>
          <a:prstGeom prst="rect">
            <a:avLst/>
          </a:prstGeom>
          <a:noFill/>
        </p:spPr>
        <p:txBody>
          <a:bodyPr wrap="square" rtlCol="0">
            <a:spAutoFit/>
          </a:bodyPr>
          <a:lstStyle/>
          <a:p>
            <a:pPr algn="ctr"/>
            <a:r>
              <a:rPr lang="zh-CN" altLang="en-US" sz="2800" dirty="0"/>
              <a:t>调制解调技术：</a:t>
            </a:r>
            <a:endParaRPr lang="en-US" altLang="zh-CN" sz="2800" dirty="0"/>
          </a:p>
          <a:p>
            <a:pPr algn="ctr"/>
            <a:r>
              <a:rPr lang="zh-CN" altLang="en-US" sz="2800" dirty="0"/>
              <a:t>非归零开关键控（</a:t>
            </a:r>
            <a:r>
              <a:rPr lang="en-US" altLang="zh-CN" sz="2800" dirty="0"/>
              <a:t>NRZ-OOK)</a:t>
            </a:r>
            <a:endParaRPr lang="zh-CN" altLang="en-US" sz="2800" dirty="0"/>
          </a:p>
        </p:txBody>
      </p:sp>
      <p:sp>
        <p:nvSpPr>
          <p:cNvPr id="17" name="文本框 16">
            <a:extLst>
              <a:ext uri="{FF2B5EF4-FFF2-40B4-BE49-F238E27FC236}">
                <a16:creationId xmlns:a16="http://schemas.microsoft.com/office/drawing/2014/main" id="{FBABE589-6845-4EF3-8BDF-F1AE2A6B08AD}"/>
              </a:ext>
            </a:extLst>
          </p:cNvPr>
          <p:cNvSpPr txBox="1"/>
          <p:nvPr/>
        </p:nvSpPr>
        <p:spPr>
          <a:xfrm>
            <a:off x="977266" y="1748414"/>
            <a:ext cx="10560794" cy="2308324"/>
          </a:xfrm>
          <a:prstGeom prst="rect">
            <a:avLst/>
          </a:prstGeom>
          <a:noFill/>
        </p:spPr>
        <p:txBody>
          <a:bodyPr wrap="square" rtlCol="0">
            <a:spAutoFit/>
          </a:bodyPr>
          <a:lstStyle/>
          <a:p>
            <a:pPr indent="457200"/>
            <a:r>
              <a:rPr lang="zh-CN" altLang="en-US" sz="2400" dirty="0"/>
              <a:t>二进制启闭键控（</a:t>
            </a:r>
            <a:r>
              <a:rPr lang="en-US" altLang="zh-CN" sz="2400" dirty="0"/>
              <a:t>OOK</a:t>
            </a:r>
            <a:r>
              <a:rPr lang="zh-CN" altLang="en-US" sz="2400" dirty="0"/>
              <a:t>：</a:t>
            </a:r>
            <a:r>
              <a:rPr lang="en-US" altLang="zh-CN" sz="2400" dirty="0"/>
              <a:t>On-Off Keying</a:t>
            </a:r>
            <a:r>
              <a:rPr lang="zh-CN" altLang="en-US" sz="2400" dirty="0"/>
              <a:t>）</a:t>
            </a:r>
            <a:r>
              <a:rPr lang="en-US" altLang="zh-CN" sz="2400" dirty="0"/>
              <a:t>,</a:t>
            </a:r>
            <a:r>
              <a:rPr lang="zh-CN" altLang="en-US" sz="2400" dirty="0"/>
              <a:t>是以单极性不归零码序列来控制正弦载波的开启与关闭。分为非归零开关键控（</a:t>
            </a:r>
            <a:r>
              <a:rPr lang="en-US" altLang="zh-CN" sz="2400" dirty="0"/>
              <a:t>NRZOOK)</a:t>
            </a:r>
            <a:r>
              <a:rPr lang="zh-CN" altLang="en-US" sz="2400" dirty="0"/>
              <a:t>和归零开关键控</a:t>
            </a:r>
            <a:r>
              <a:rPr lang="en-US" altLang="zh-CN" sz="2400" dirty="0"/>
              <a:t>(RZOOK</a:t>
            </a:r>
            <a:r>
              <a:rPr lang="zh-CN" altLang="en-US" sz="2400" dirty="0"/>
              <a:t>），非归零开关监控（</a:t>
            </a:r>
            <a:r>
              <a:rPr lang="en-US" altLang="zh-CN" sz="2400" dirty="0"/>
              <a:t>NRZOOK)</a:t>
            </a:r>
            <a:r>
              <a:rPr lang="zh-CN" altLang="en-US" sz="2400" b="1" dirty="0"/>
              <a:t>光源开启表示</a:t>
            </a:r>
            <a:r>
              <a:rPr lang="en-US" altLang="zh-CN" sz="2400" b="1" dirty="0"/>
              <a:t>1</a:t>
            </a:r>
            <a:r>
              <a:rPr lang="zh-CN" altLang="en-US" sz="2400" b="1" dirty="0"/>
              <a:t>，光源关闭表示</a:t>
            </a:r>
            <a:r>
              <a:rPr lang="en-US" altLang="zh-CN" sz="2400" b="1" dirty="0"/>
              <a:t>0</a:t>
            </a:r>
            <a:r>
              <a:rPr lang="zh-CN" altLang="en-US" sz="2400" dirty="0"/>
              <a:t>。归零开关键控</a:t>
            </a:r>
            <a:r>
              <a:rPr lang="en-US" altLang="zh-CN" sz="2400" dirty="0"/>
              <a:t>(RZOOK</a:t>
            </a:r>
            <a:r>
              <a:rPr lang="zh-CN" altLang="en-US" sz="2400" dirty="0"/>
              <a:t>）每个脉冲结束都要回归到零电平。所以</a:t>
            </a:r>
            <a:r>
              <a:rPr lang="en-US" altLang="zh-CN" sz="2400" dirty="0"/>
              <a:t>RZOOK</a:t>
            </a:r>
            <a:r>
              <a:rPr lang="zh-CN" altLang="en-US" sz="2400" dirty="0"/>
              <a:t>的带宽要求高于</a:t>
            </a:r>
            <a:r>
              <a:rPr lang="en-US" altLang="zh-CN" sz="2400" dirty="0"/>
              <a:t>NRZOOK,</a:t>
            </a:r>
            <a:r>
              <a:rPr lang="zh-CN" altLang="en-US" sz="2400" dirty="0"/>
              <a:t>考虑到</a:t>
            </a:r>
            <a:r>
              <a:rPr lang="en-US" altLang="zh-CN" sz="2400" dirty="0"/>
              <a:t>LED</a:t>
            </a:r>
            <a:r>
              <a:rPr lang="zh-CN" altLang="en-US" sz="2400" dirty="0"/>
              <a:t>开关速度的限制，</a:t>
            </a:r>
            <a:r>
              <a:rPr lang="en-US" altLang="zh-CN" sz="2400" dirty="0"/>
              <a:t>NRZOOK</a:t>
            </a:r>
            <a:r>
              <a:rPr lang="zh-CN" altLang="en-US" sz="2400" dirty="0"/>
              <a:t>比</a:t>
            </a:r>
            <a:r>
              <a:rPr lang="en-US" altLang="zh-CN" sz="2400" dirty="0"/>
              <a:t>RZOOK</a:t>
            </a:r>
            <a:r>
              <a:rPr lang="zh-CN" altLang="en-US" sz="2400" dirty="0"/>
              <a:t>更适合于调制带宽受限制的室内可见光通信系统。</a:t>
            </a:r>
          </a:p>
        </p:txBody>
      </p:sp>
      <p:pic>
        <p:nvPicPr>
          <p:cNvPr id="19" name="图片 18">
            <a:extLst>
              <a:ext uri="{FF2B5EF4-FFF2-40B4-BE49-F238E27FC236}">
                <a16:creationId xmlns:a16="http://schemas.microsoft.com/office/drawing/2014/main" id="{D08FD2D0-926E-4C50-A34E-08D1346993F1}"/>
              </a:ext>
            </a:extLst>
          </p:cNvPr>
          <p:cNvPicPr>
            <a:picLocks noChangeAspect="1"/>
          </p:cNvPicPr>
          <p:nvPr/>
        </p:nvPicPr>
        <p:blipFill rotWithShape="1">
          <a:blip r:embed="rId3"/>
          <a:srcRect l="5333" t="66509" r="58827" b="16025"/>
          <a:stretch/>
        </p:blipFill>
        <p:spPr>
          <a:xfrm>
            <a:off x="1112740" y="4434445"/>
            <a:ext cx="5503160" cy="1508449"/>
          </a:xfrm>
          <a:prstGeom prst="rect">
            <a:avLst/>
          </a:prstGeom>
        </p:spPr>
      </p:pic>
      <p:sp>
        <p:nvSpPr>
          <p:cNvPr id="10" name="矩形: 圆角 9">
            <a:extLst>
              <a:ext uri="{FF2B5EF4-FFF2-40B4-BE49-F238E27FC236}">
                <a16:creationId xmlns:a16="http://schemas.microsoft.com/office/drawing/2014/main" id="{FB0670B7-0059-44AB-B6BF-C7044E292DCA}"/>
              </a:ext>
            </a:extLst>
          </p:cNvPr>
          <p:cNvSpPr/>
          <p:nvPr/>
        </p:nvSpPr>
        <p:spPr>
          <a:xfrm>
            <a:off x="7354350" y="3901440"/>
            <a:ext cx="3860384" cy="263433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28993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96540" y="2491743"/>
            <a:ext cx="305464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预期成果及特色</a:t>
            </a:r>
          </a:p>
        </p:txBody>
      </p:sp>
      <p:cxnSp>
        <p:nvCxnSpPr>
          <p:cNvPr id="9" name="直接连接符 8"/>
          <p:cNvCxnSpPr/>
          <p:nvPr/>
        </p:nvCxnSpPr>
        <p:spPr>
          <a:xfrm>
            <a:off x="7073656" y="331470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菱形 7">
            <a:extLst>
              <a:ext uri="{FF2B5EF4-FFF2-40B4-BE49-F238E27FC236}">
                <a16:creationId xmlns:a16="http://schemas.microsoft.com/office/drawing/2014/main" id="{41B92E66-A48D-4FAE-8150-947868CEFBBD}"/>
              </a:ext>
            </a:extLst>
          </p:cNvPr>
          <p:cNvSpPr/>
          <p:nvPr/>
        </p:nvSpPr>
        <p:spPr>
          <a:xfrm>
            <a:off x="2101623" y="1057677"/>
            <a:ext cx="3690303" cy="4846302"/>
          </a:xfrm>
          <a:prstGeom prst="diamond">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菱形 10">
            <a:extLst>
              <a:ext uri="{FF2B5EF4-FFF2-40B4-BE49-F238E27FC236}">
                <a16:creationId xmlns:a16="http://schemas.microsoft.com/office/drawing/2014/main" id="{82B2D531-E7CC-4933-839C-BE81F227C371}"/>
              </a:ext>
            </a:extLst>
          </p:cNvPr>
          <p:cNvSpPr/>
          <p:nvPr/>
        </p:nvSpPr>
        <p:spPr>
          <a:xfrm>
            <a:off x="1524000" y="1616471"/>
            <a:ext cx="2641600" cy="3728715"/>
          </a:xfrm>
          <a:prstGeom prst="diamond">
            <a:avLst/>
          </a:prstGeom>
          <a:solidFill>
            <a:schemeClr val="bg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4B7FEA8-AC5B-414F-A7D4-D42ABAA0F8E0}"/>
              </a:ext>
            </a:extLst>
          </p:cNvPr>
          <p:cNvSpPr txBox="1"/>
          <p:nvPr/>
        </p:nvSpPr>
        <p:spPr>
          <a:xfrm>
            <a:off x="2101622" y="2300595"/>
            <a:ext cx="3690303" cy="3323987"/>
          </a:xfrm>
          <a:prstGeom prst="rect">
            <a:avLst/>
          </a:prstGeom>
          <a:noFill/>
        </p:spPr>
        <p:txBody>
          <a:bodyPr wrap="square" rtlCol="0">
            <a:spAutoFit/>
          </a:bodyPr>
          <a:lstStyle/>
          <a:p>
            <a:pPr lvl="0" algn="ctr"/>
            <a:r>
              <a:rPr lang="en-US" altLang="zh-CN" sz="9600" dirty="0">
                <a:solidFill>
                  <a:prstClr val="white"/>
                </a:solidFill>
              </a:rPr>
              <a:t>PART</a:t>
            </a:r>
          </a:p>
          <a:p>
            <a:pPr lvl="0" algn="ctr"/>
            <a:r>
              <a:rPr lang="en-US" altLang="zh-CN" sz="9600" dirty="0">
                <a:solidFill>
                  <a:prstClr val="white"/>
                </a:solidFill>
              </a:rPr>
              <a:t>4</a:t>
            </a:r>
            <a:endParaRPr lang="zh-CN" altLang="en-US" sz="9600" dirty="0">
              <a:solidFill>
                <a:prstClr val="white"/>
              </a:solidFill>
            </a:endParaRPr>
          </a:p>
          <a:p>
            <a:endParaRPr lang="zh-CN" altLang="en-US" dirty="0"/>
          </a:p>
        </p:txBody>
      </p:sp>
      <p:sp>
        <p:nvSpPr>
          <p:cNvPr id="15" name="菱形 14">
            <a:extLst>
              <a:ext uri="{FF2B5EF4-FFF2-40B4-BE49-F238E27FC236}">
                <a16:creationId xmlns:a16="http://schemas.microsoft.com/office/drawing/2014/main" id="{E17555EA-666A-4173-A302-B6C5B6616C8C}"/>
              </a:ext>
            </a:extLst>
          </p:cNvPr>
          <p:cNvSpPr/>
          <p:nvPr/>
        </p:nvSpPr>
        <p:spPr>
          <a:xfrm>
            <a:off x="6278772" y="308278"/>
            <a:ext cx="4890180" cy="6328226"/>
          </a:xfrm>
          <a:prstGeom prst="diamond">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菱形 15">
            <a:extLst>
              <a:ext uri="{FF2B5EF4-FFF2-40B4-BE49-F238E27FC236}">
                <a16:creationId xmlns:a16="http://schemas.microsoft.com/office/drawing/2014/main" id="{ADC4259C-8978-4305-9644-31114A76A218}"/>
              </a:ext>
            </a:extLst>
          </p:cNvPr>
          <p:cNvSpPr/>
          <p:nvPr/>
        </p:nvSpPr>
        <p:spPr>
          <a:xfrm>
            <a:off x="5434530" y="2021198"/>
            <a:ext cx="2264157" cy="2902387"/>
          </a:xfrm>
          <a:prstGeom prst="diamond">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68E8E2EC-CE93-4FF8-AEC9-FFBFA2777E2E}"/>
              </a:ext>
            </a:extLst>
          </p:cNvPr>
          <p:cNvSpPr txBox="1"/>
          <p:nvPr/>
        </p:nvSpPr>
        <p:spPr>
          <a:xfrm>
            <a:off x="7218357" y="3541349"/>
            <a:ext cx="3177529" cy="369332"/>
          </a:xfrm>
          <a:prstGeom prst="rect">
            <a:avLst/>
          </a:prstGeom>
          <a:noFill/>
        </p:spPr>
        <p:txBody>
          <a:bodyPr wrap="square" rtlCol="0">
            <a:spAutoFit/>
          </a:bodyPr>
          <a:lstStyle/>
          <a:p>
            <a:r>
              <a:rPr lang="zh-CN" altLang="en-US" dirty="0">
                <a:solidFill>
                  <a:schemeClr val="bg1"/>
                </a:solidFill>
              </a:rPr>
              <a:t>室内定位精准、快速、环保</a:t>
            </a:r>
          </a:p>
        </p:txBody>
      </p:sp>
    </p:spTree>
    <p:extLst>
      <p:ext uri="{BB962C8B-B14F-4D97-AF65-F5344CB8AC3E}">
        <p14:creationId xmlns:p14="http://schemas.microsoft.com/office/powerpoint/2010/main" val="26465468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07200" y="0"/>
            <a:ext cx="53847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29556" y="1068512"/>
            <a:ext cx="870857" cy="870857"/>
            <a:chOff x="1248229" y="1088573"/>
            <a:chExt cx="870857" cy="870857"/>
          </a:xfrm>
        </p:grpSpPr>
        <p:sp>
          <p:nvSpPr>
            <p:cNvPr id="3" name="椭圆 2"/>
            <p:cNvSpPr/>
            <p:nvPr/>
          </p:nvSpPr>
          <p:spPr>
            <a:xfrm>
              <a:off x="1248229" y="1088573"/>
              <a:ext cx="870857" cy="87085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 20"/>
            <p:cNvGrpSpPr/>
            <p:nvPr/>
          </p:nvGrpSpPr>
          <p:grpSpPr>
            <a:xfrm>
              <a:off x="1375682" y="1320801"/>
              <a:ext cx="615950" cy="406400"/>
              <a:chOff x="3786188" y="1143000"/>
              <a:chExt cx="615950" cy="406400"/>
            </a:xfrm>
            <a:solidFill>
              <a:schemeClr val="bg1"/>
            </a:solidFill>
          </p:grpSpPr>
          <p:sp>
            <p:nvSpPr>
              <p:cNvPr id="8"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 name="组合 19"/>
          <p:cNvGrpSpPr/>
          <p:nvPr/>
        </p:nvGrpSpPr>
        <p:grpSpPr>
          <a:xfrm>
            <a:off x="813072" y="2413297"/>
            <a:ext cx="870857" cy="870857"/>
            <a:chOff x="1248229" y="2423888"/>
            <a:chExt cx="870857" cy="870857"/>
          </a:xfrm>
        </p:grpSpPr>
        <p:sp>
          <p:nvSpPr>
            <p:cNvPr id="4" name="椭圆 3"/>
            <p:cNvSpPr/>
            <p:nvPr/>
          </p:nvSpPr>
          <p:spPr>
            <a:xfrm>
              <a:off x="1248229" y="2423888"/>
              <a:ext cx="870857" cy="87085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 19"/>
            <p:cNvGrpSpPr/>
            <p:nvPr/>
          </p:nvGrpSpPr>
          <p:grpSpPr>
            <a:xfrm>
              <a:off x="1462767" y="2611439"/>
              <a:ext cx="424089" cy="566737"/>
              <a:chOff x="3910013" y="1676400"/>
              <a:chExt cx="349250" cy="466725"/>
            </a:xfrm>
            <a:solidFill>
              <a:schemeClr val="bg1"/>
            </a:solidFill>
          </p:grpSpPr>
          <p:sp>
            <p:nvSpPr>
              <p:cNvPr id="11" name="Freeform 139"/>
              <p:cNvSpPr>
                <a:spLocks noEditPoints="1"/>
              </p:cNvSpPr>
              <p:nvPr/>
            </p:nvSpPr>
            <p:spPr bwMode="auto">
              <a:xfrm>
                <a:off x="3910013" y="1676400"/>
                <a:ext cx="349250" cy="466725"/>
              </a:xfrm>
              <a:custGeom>
                <a:avLst/>
                <a:gdLst/>
                <a:ahLst/>
                <a:cxnLst>
                  <a:cxn ang="0">
                    <a:pos x="110" y="294"/>
                  </a:cxn>
                  <a:cxn ang="0">
                    <a:pos x="96" y="288"/>
                  </a:cxn>
                  <a:cxn ang="0">
                    <a:pos x="76" y="266"/>
                  </a:cxn>
                  <a:cxn ang="0">
                    <a:pos x="44" y="226"/>
                  </a:cxn>
                  <a:cxn ang="0">
                    <a:pos x="14" y="172"/>
                  </a:cxn>
                  <a:cxn ang="0">
                    <a:pos x="4" y="142"/>
                  </a:cxn>
                  <a:cxn ang="0">
                    <a:pos x="0" y="114"/>
                  </a:cxn>
                  <a:cxn ang="0">
                    <a:pos x="0" y="100"/>
                  </a:cxn>
                  <a:cxn ang="0">
                    <a:pos x="6" y="74"/>
                  </a:cxn>
                  <a:cxn ang="0">
                    <a:pos x="14" y="52"/>
                  </a:cxn>
                  <a:cxn ang="0">
                    <a:pos x="28" y="32"/>
                  </a:cxn>
                  <a:cxn ang="0">
                    <a:pos x="36" y="24"/>
                  </a:cxn>
                  <a:cxn ang="0">
                    <a:pos x="70" y="6"/>
                  </a:cxn>
                  <a:cxn ang="0">
                    <a:pos x="110" y="0"/>
                  </a:cxn>
                  <a:cxn ang="0">
                    <a:pos x="132" y="0"/>
                  </a:cxn>
                  <a:cxn ang="0">
                    <a:pos x="168" y="14"/>
                  </a:cxn>
                  <a:cxn ang="0">
                    <a:pos x="184" y="24"/>
                  </a:cxn>
                  <a:cxn ang="0">
                    <a:pos x="200" y="42"/>
                  </a:cxn>
                  <a:cxn ang="0">
                    <a:pos x="212" y="62"/>
                  </a:cxn>
                  <a:cxn ang="0">
                    <a:pos x="218" y="86"/>
                  </a:cxn>
                  <a:cxn ang="0">
                    <a:pos x="220" y="114"/>
                  </a:cxn>
                  <a:cxn ang="0">
                    <a:pos x="220" y="128"/>
                  </a:cxn>
                  <a:cxn ang="0">
                    <a:pos x="212" y="158"/>
                  </a:cxn>
                  <a:cxn ang="0">
                    <a:pos x="192" y="200"/>
                  </a:cxn>
                  <a:cxn ang="0">
                    <a:pos x="160" y="248"/>
                  </a:cxn>
                  <a:cxn ang="0">
                    <a:pos x="126" y="288"/>
                  </a:cxn>
                  <a:cxn ang="0">
                    <a:pos x="118" y="292"/>
                  </a:cxn>
                  <a:cxn ang="0">
                    <a:pos x="110" y="294"/>
                  </a:cxn>
                  <a:cxn ang="0">
                    <a:pos x="110" y="16"/>
                  </a:cxn>
                  <a:cxn ang="0">
                    <a:pos x="86" y="18"/>
                  </a:cxn>
                  <a:cxn ang="0">
                    <a:pos x="66" y="24"/>
                  </a:cxn>
                  <a:cxn ang="0">
                    <a:pos x="38" y="48"/>
                  </a:cxn>
                  <a:cxn ang="0">
                    <a:pos x="22" y="80"/>
                  </a:cxn>
                  <a:cxn ang="0">
                    <a:pos x="16" y="114"/>
                  </a:cxn>
                  <a:cxn ang="0">
                    <a:pos x="18" y="126"/>
                  </a:cxn>
                  <a:cxn ang="0">
                    <a:pos x="24" y="154"/>
                  </a:cxn>
                  <a:cxn ang="0">
                    <a:pos x="42" y="194"/>
                  </a:cxn>
                  <a:cxn ang="0">
                    <a:pos x="74" y="238"/>
                  </a:cxn>
                  <a:cxn ang="0">
                    <a:pos x="106" y="276"/>
                  </a:cxn>
                  <a:cxn ang="0">
                    <a:pos x="110" y="278"/>
                  </a:cxn>
                  <a:cxn ang="0">
                    <a:pos x="114" y="276"/>
                  </a:cxn>
                  <a:cxn ang="0">
                    <a:pos x="146" y="238"/>
                  </a:cxn>
                  <a:cxn ang="0">
                    <a:pos x="178" y="194"/>
                  </a:cxn>
                  <a:cxn ang="0">
                    <a:pos x="196" y="154"/>
                  </a:cxn>
                  <a:cxn ang="0">
                    <a:pos x="204" y="126"/>
                  </a:cxn>
                  <a:cxn ang="0">
                    <a:pos x="204" y="114"/>
                  </a:cxn>
                  <a:cxn ang="0">
                    <a:pos x="200" y="80"/>
                  </a:cxn>
                  <a:cxn ang="0">
                    <a:pos x="184" y="48"/>
                  </a:cxn>
                  <a:cxn ang="0">
                    <a:pos x="154" y="24"/>
                  </a:cxn>
                  <a:cxn ang="0">
                    <a:pos x="134" y="18"/>
                  </a:cxn>
                  <a:cxn ang="0">
                    <a:pos x="110" y="16"/>
                  </a:cxn>
                </a:cxnLst>
                <a:rect l="0" t="0" r="r" b="b"/>
                <a:pathLst>
                  <a:path w="220" h="294">
                    <a:moveTo>
                      <a:pt x="110" y="294"/>
                    </a:moveTo>
                    <a:lnTo>
                      <a:pt x="110" y="294"/>
                    </a:lnTo>
                    <a:lnTo>
                      <a:pt x="102" y="292"/>
                    </a:lnTo>
                    <a:lnTo>
                      <a:pt x="96" y="288"/>
                    </a:lnTo>
                    <a:lnTo>
                      <a:pt x="96" y="288"/>
                    </a:lnTo>
                    <a:lnTo>
                      <a:pt x="76" y="266"/>
                    </a:lnTo>
                    <a:lnTo>
                      <a:pt x="60" y="248"/>
                    </a:lnTo>
                    <a:lnTo>
                      <a:pt x="44" y="226"/>
                    </a:lnTo>
                    <a:lnTo>
                      <a:pt x="28" y="200"/>
                    </a:lnTo>
                    <a:lnTo>
                      <a:pt x="14" y="172"/>
                    </a:lnTo>
                    <a:lnTo>
                      <a:pt x="8" y="158"/>
                    </a:lnTo>
                    <a:lnTo>
                      <a:pt x="4" y="142"/>
                    </a:lnTo>
                    <a:lnTo>
                      <a:pt x="2" y="128"/>
                    </a:lnTo>
                    <a:lnTo>
                      <a:pt x="0" y="114"/>
                    </a:lnTo>
                    <a:lnTo>
                      <a:pt x="0" y="114"/>
                    </a:lnTo>
                    <a:lnTo>
                      <a:pt x="0" y="100"/>
                    </a:lnTo>
                    <a:lnTo>
                      <a:pt x="2" y="86"/>
                    </a:lnTo>
                    <a:lnTo>
                      <a:pt x="6" y="74"/>
                    </a:lnTo>
                    <a:lnTo>
                      <a:pt x="10" y="62"/>
                    </a:lnTo>
                    <a:lnTo>
                      <a:pt x="14" y="52"/>
                    </a:lnTo>
                    <a:lnTo>
                      <a:pt x="20" y="42"/>
                    </a:lnTo>
                    <a:lnTo>
                      <a:pt x="28" y="32"/>
                    </a:lnTo>
                    <a:lnTo>
                      <a:pt x="36" y="24"/>
                    </a:lnTo>
                    <a:lnTo>
                      <a:pt x="36" y="24"/>
                    </a:lnTo>
                    <a:lnTo>
                      <a:pt x="52" y="14"/>
                    </a:lnTo>
                    <a:lnTo>
                      <a:pt x="70" y="6"/>
                    </a:lnTo>
                    <a:lnTo>
                      <a:pt x="90" y="0"/>
                    </a:lnTo>
                    <a:lnTo>
                      <a:pt x="110" y="0"/>
                    </a:lnTo>
                    <a:lnTo>
                      <a:pt x="110" y="0"/>
                    </a:lnTo>
                    <a:lnTo>
                      <a:pt x="132" y="0"/>
                    </a:lnTo>
                    <a:lnTo>
                      <a:pt x="150" y="6"/>
                    </a:lnTo>
                    <a:lnTo>
                      <a:pt x="168" y="14"/>
                    </a:lnTo>
                    <a:lnTo>
                      <a:pt x="184" y="24"/>
                    </a:lnTo>
                    <a:lnTo>
                      <a:pt x="184" y="24"/>
                    </a:lnTo>
                    <a:lnTo>
                      <a:pt x="192" y="32"/>
                    </a:lnTo>
                    <a:lnTo>
                      <a:pt x="200" y="42"/>
                    </a:lnTo>
                    <a:lnTo>
                      <a:pt x="206" y="52"/>
                    </a:lnTo>
                    <a:lnTo>
                      <a:pt x="212" y="62"/>
                    </a:lnTo>
                    <a:lnTo>
                      <a:pt x="216" y="74"/>
                    </a:lnTo>
                    <a:lnTo>
                      <a:pt x="218" y="86"/>
                    </a:lnTo>
                    <a:lnTo>
                      <a:pt x="220" y="100"/>
                    </a:lnTo>
                    <a:lnTo>
                      <a:pt x="220" y="114"/>
                    </a:lnTo>
                    <a:lnTo>
                      <a:pt x="220" y="114"/>
                    </a:lnTo>
                    <a:lnTo>
                      <a:pt x="220" y="128"/>
                    </a:lnTo>
                    <a:lnTo>
                      <a:pt x="216" y="142"/>
                    </a:lnTo>
                    <a:lnTo>
                      <a:pt x="212" y="158"/>
                    </a:lnTo>
                    <a:lnTo>
                      <a:pt x="206" y="172"/>
                    </a:lnTo>
                    <a:lnTo>
                      <a:pt x="192" y="200"/>
                    </a:lnTo>
                    <a:lnTo>
                      <a:pt x="176" y="226"/>
                    </a:lnTo>
                    <a:lnTo>
                      <a:pt x="160" y="248"/>
                    </a:lnTo>
                    <a:lnTo>
                      <a:pt x="144" y="266"/>
                    </a:lnTo>
                    <a:lnTo>
                      <a:pt x="126" y="288"/>
                    </a:lnTo>
                    <a:lnTo>
                      <a:pt x="126" y="288"/>
                    </a:lnTo>
                    <a:lnTo>
                      <a:pt x="118" y="292"/>
                    </a:lnTo>
                    <a:lnTo>
                      <a:pt x="110" y="294"/>
                    </a:lnTo>
                    <a:lnTo>
                      <a:pt x="110" y="294"/>
                    </a:lnTo>
                    <a:close/>
                    <a:moveTo>
                      <a:pt x="110" y="16"/>
                    </a:moveTo>
                    <a:lnTo>
                      <a:pt x="110" y="16"/>
                    </a:lnTo>
                    <a:lnTo>
                      <a:pt x="98" y="16"/>
                    </a:lnTo>
                    <a:lnTo>
                      <a:pt x="86" y="18"/>
                    </a:lnTo>
                    <a:lnTo>
                      <a:pt x="76" y="20"/>
                    </a:lnTo>
                    <a:lnTo>
                      <a:pt x="66" y="24"/>
                    </a:lnTo>
                    <a:lnTo>
                      <a:pt x="50" y="34"/>
                    </a:lnTo>
                    <a:lnTo>
                      <a:pt x="38" y="48"/>
                    </a:lnTo>
                    <a:lnTo>
                      <a:pt x="28" y="62"/>
                    </a:lnTo>
                    <a:lnTo>
                      <a:pt x="22" y="80"/>
                    </a:lnTo>
                    <a:lnTo>
                      <a:pt x="18" y="96"/>
                    </a:lnTo>
                    <a:lnTo>
                      <a:pt x="16" y="114"/>
                    </a:lnTo>
                    <a:lnTo>
                      <a:pt x="16" y="114"/>
                    </a:lnTo>
                    <a:lnTo>
                      <a:pt x="18" y="126"/>
                    </a:lnTo>
                    <a:lnTo>
                      <a:pt x="20" y="140"/>
                    </a:lnTo>
                    <a:lnTo>
                      <a:pt x="24" y="154"/>
                    </a:lnTo>
                    <a:lnTo>
                      <a:pt x="30" y="168"/>
                    </a:lnTo>
                    <a:lnTo>
                      <a:pt x="42" y="194"/>
                    </a:lnTo>
                    <a:lnTo>
                      <a:pt x="58" y="218"/>
                    </a:lnTo>
                    <a:lnTo>
                      <a:pt x="74" y="238"/>
                    </a:lnTo>
                    <a:lnTo>
                      <a:pt x="88" y="256"/>
                    </a:lnTo>
                    <a:lnTo>
                      <a:pt x="106" y="276"/>
                    </a:lnTo>
                    <a:lnTo>
                      <a:pt x="106" y="276"/>
                    </a:lnTo>
                    <a:lnTo>
                      <a:pt x="110" y="278"/>
                    </a:lnTo>
                    <a:lnTo>
                      <a:pt x="114" y="276"/>
                    </a:lnTo>
                    <a:lnTo>
                      <a:pt x="114" y="276"/>
                    </a:lnTo>
                    <a:lnTo>
                      <a:pt x="132" y="256"/>
                    </a:lnTo>
                    <a:lnTo>
                      <a:pt x="146" y="238"/>
                    </a:lnTo>
                    <a:lnTo>
                      <a:pt x="162" y="218"/>
                    </a:lnTo>
                    <a:lnTo>
                      <a:pt x="178" y="194"/>
                    </a:lnTo>
                    <a:lnTo>
                      <a:pt x="192" y="168"/>
                    </a:lnTo>
                    <a:lnTo>
                      <a:pt x="196" y="154"/>
                    </a:lnTo>
                    <a:lnTo>
                      <a:pt x="200" y="140"/>
                    </a:lnTo>
                    <a:lnTo>
                      <a:pt x="204" y="126"/>
                    </a:lnTo>
                    <a:lnTo>
                      <a:pt x="204" y="114"/>
                    </a:lnTo>
                    <a:lnTo>
                      <a:pt x="204" y="114"/>
                    </a:lnTo>
                    <a:lnTo>
                      <a:pt x="204" y="96"/>
                    </a:lnTo>
                    <a:lnTo>
                      <a:pt x="200" y="80"/>
                    </a:lnTo>
                    <a:lnTo>
                      <a:pt x="192" y="62"/>
                    </a:lnTo>
                    <a:lnTo>
                      <a:pt x="184" y="48"/>
                    </a:lnTo>
                    <a:lnTo>
                      <a:pt x="170" y="34"/>
                    </a:lnTo>
                    <a:lnTo>
                      <a:pt x="154" y="24"/>
                    </a:lnTo>
                    <a:lnTo>
                      <a:pt x="144" y="20"/>
                    </a:lnTo>
                    <a:lnTo>
                      <a:pt x="134" y="18"/>
                    </a:lnTo>
                    <a:lnTo>
                      <a:pt x="122" y="16"/>
                    </a:lnTo>
                    <a:lnTo>
                      <a:pt x="110" y="16"/>
                    </a:lnTo>
                    <a:lnTo>
                      <a:pt x="110"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0"/>
              <p:cNvSpPr>
                <a:spLocks noEditPoints="1"/>
              </p:cNvSpPr>
              <p:nvPr/>
            </p:nvSpPr>
            <p:spPr bwMode="auto">
              <a:xfrm>
                <a:off x="3992563" y="1739900"/>
                <a:ext cx="184150" cy="180975"/>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 name="组合 20"/>
          <p:cNvGrpSpPr/>
          <p:nvPr/>
        </p:nvGrpSpPr>
        <p:grpSpPr>
          <a:xfrm>
            <a:off x="784178" y="3738021"/>
            <a:ext cx="870857" cy="870857"/>
            <a:chOff x="1248229" y="3759203"/>
            <a:chExt cx="870857" cy="870857"/>
          </a:xfrm>
        </p:grpSpPr>
        <p:sp>
          <p:nvSpPr>
            <p:cNvPr id="5" name="椭圆 4"/>
            <p:cNvSpPr/>
            <p:nvPr/>
          </p:nvSpPr>
          <p:spPr>
            <a:xfrm>
              <a:off x="1248229" y="3759203"/>
              <a:ext cx="870857" cy="87085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5"/>
            <p:cNvSpPr>
              <a:spLocks noEditPoints="1"/>
            </p:cNvSpPr>
            <p:nvPr/>
          </p:nvSpPr>
          <p:spPr bwMode="auto">
            <a:xfrm>
              <a:off x="1414461" y="3919993"/>
              <a:ext cx="566808" cy="512307"/>
            </a:xfrm>
            <a:custGeom>
              <a:avLst/>
              <a:gdLst/>
              <a:ahLst/>
              <a:cxnLst>
                <a:cxn ang="0">
                  <a:pos x="182" y="282"/>
                </a:cxn>
                <a:cxn ang="0">
                  <a:pos x="130" y="180"/>
                </a:cxn>
                <a:cxn ang="0">
                  <a:pos x="58" y="282"/>
                </a:cxn>
                <a:cxn ang="0">
                  <a:pos x="50" y="282"/>
                </a:cxn>
                <a:cxn ang="0">
                  <a:pos x="42" y="278"/>
                </a:cxn>
                <a:cxn ang="0">
                  <a:pos x="36" y="268"/>
                </a:cxn>
                <a:cxn ang="0">
                  <a:pos x="36" y="166"/>
                </a:cxn>
                <a:cxn ang="0">
                  <a:pos x="16" y="166"/>
                </a:cxn>
                <a:cxn ang="0">
                  <a:pos x="4" y="164"/>
                </a:cxn>
                <a:cxn ang="0">
                  <a:pos x="0" y="158"/>
                </a:cxn>
                <a:cxn ang="0">
                  <a:pos x="0" y="156"/>
                </a:cxn>
                <a:cxn ang="0">
                  <a:pos x="0" y="146"/>
                </a:cxn>
                <a:cxn ang="0">
                  <a:pos x="138" y="8"/>
                </a:cxn>
                <a:cxn ang="0">
                  <a:pos x="146" y="2"/>
                </a:cxn>
                <a:cxn ang="0">
                  <a:pos x="156" y="0"/>
                </a:cxn>
                <a:cxn ang="0">
                  <a:pos x="174" y="8"/>
                </a:cxn>
                <a:cxn ang="0">
                  <a:pos x="306" y="142"/>
                </a:cxn>
                <a:cxn ang="0">
                  <a:pos x="312" y="152"/>
                </a:cxn>
                <a:cxn ang="0">
                  <a:pos x="312" y="158"/>
                </a:cxn>
                <a:cxn ang="0">
                  <a:pos x="310" y="160"/>
                </a:cxn>
                <a:cxn ang="0">
                  <a:pos x="302" y="166"/>
                </a:cxn>
                <a:cxn ang="0">
                  <a:pos x="276" y="166"/>
                </a:cxn>
                <a:cxn ang="0">
                  <a:pos x="276" y="262"/>
                </a:cxn>
                <a:cxn ang="0">
                  <a:pos x="274" y="274"/>
                </a:cxn>
                <a:cxn ang="0">
                  <a:pos x="268" y="280"/>
                </a:cxn>
                <a:cxn ang="0">
                  <a:pos x="258" y="282"/>
                </a:cxn>
                <a:cxn ang="0">
                  <a:pos x="196" y="268"/>
                </a:cxn>
                <a:cxn ang="0">
                  <a:pos x="258" y="268"/>
                </a:cxn>
                <a:cxn ang="0">
                  <a:pos x="260" y="268"/>
                </a:cxn>
                <a:cxn ang="0">
                  <a:pos x="260" y="152"/>
                </a:cxn>
                <a:cxn ang="0">
                  <a:pos x="296" y="152"/>
                </a:cxn>
                <a:cxn ang="0">
                  <a:pos x="296" y="152"/>
                </a:cxn>
                <a:cxn ang="0">
                  <a:pos x="164" y="18"/>
                </a:cxn>
                <a:cxn ang="0">
                  <a:pos x="160" y="16"/>
                </a:cxn>
                <a:cxn ang="0">
                  <a:pos x="152" y="16"/>
                </a:cxn>
                <a:cxn ang="0">
                  <a:pos x="16" y="152"/>
                </a:cxn>
                <a:cxn ang="0">
                  <a:pos x="14" y="152"/>
                </a:cxn>
                <a:cxn ang="0">
                  <a:pos x="16" y="152"/>
                </a:cxn>
                <a:cxn ang="0">
                  <a:pos x="50" y="262"/>
                </a:cxn>
                <a:cxn ang="0">
                  <a:pos x="52" y="266"/>
                </a:cxn>
                <a:cxn ang="0">
                  <a:pos x="52" y="266"/>
                </a:cxn>
                <a:cxn ang="0">
                  <a:pos x="114" y="268"/>
                </a:cxn>
                <a:cxn ang="0">
                  <a:pos x="196" y="164"/>
                </a:cxn>
              </a:cxnLst>
              <a:rect l="0" t="0" r="r" b="b"/>
              <a:pathLst>
                <a:path w="312" h="282">
                  <a:moveTo>
                    <a:pt x="258" y="282"/>
                  </a:moveTo>
                  <a:lnTo>
                    <a:pt x="182" y="282"/>
                  </a:lnTo>
                  <a:lnTo>
                    <a:pt x="182" y="180"/>
                  </a:lnTo>
                  <a:lnTo>
                    <a:pt x="130" y="180"/>
                  </a:lnTo>
                  <a:lnTo>
                    <a:pt x="130" y="282"/>
                  </a:lnTo>
                  <a:lnTo>
                    <a:pt x="58" y="282"/>
                  </a:lnTo>
                  <a:lnTo>
                    <a:pt x="58" y="282"/>
                  </a:lnTo>
                  <a:lnTo>
                    <a:pt x="50" y="282"/>
                  </a:lnTo>
                  <a:lnTo>
                    <a:pt x="46" y="280"/>
                  </a:lnTo>
                  <a:lnTo>
                    <a:pt x="42" y="278"/>
                  </a:lnTo>
                  <a:lnTo>
                    <a:pt x="38" y="274"/>
                  </a:lnTo>
                  <a:lnTo>
                    <a:pt x="36" y="268"/>
                  </a:lnTo>
                  <a:lnTo>
                    <a:pt x="36" y="262"/>
                  </a:lnTo>
                  <a:lnTo>
                    <a:pt x="36" y="166"/>
                  </a:lnTo>
                  <a:lnTo>
                    <a:pt x="16" y="166"/>
                  </a:lnTo>
                  <a:lnTo>
                    <a:pt x="16" y="166"/>
                  </a:lnTo>
                  <a:lnTo>
                    <a:pt x="8" y="166"/>
                  </a:lnTo>
                  <a:lnTo>
                    <a:pt x="4" y="164"/>
                  </a:lnTo>
                  <a:lnTo>
                    <a:pt x="2" y="160"/>
                  </a:lnTo>
                  <a:lnTo>
                    <a:pt x="0" y="158"/>
                  </a:lnTo>
                  <a:lnTo>
                    <a:pt x="0" y="158"/>
                  </a:lnTo>
                  <a:lnTo>
                    <a:pt x="0" y="156"/>
                  </a:lnTo>
                  <a:lnTo>
                    <a:pt x="0" y="152"/>
                  </a:lnTo>
                  <a:lnTo>
                    <a:pt x="0" y="146"/>
                  </a:lnTo>
                  <a:lnTo>
                    <a:pt x="4" y="142"/>
                  </a:lnTo>
                  <a:lnTo>
                    <a:pt x="138" y="8"/>
                  </a:lnTo>
                  <a:lnTo>
                    <a:pt x="138" y="8"/>
                  </a:lnTo>
                  <a:lnTo>
                    <a:pt x="146" y="2"/>
                  </a:lnTo>
                  <a:lnTo>
                    <a:pt x="156" y="0"/>
                  </a:lnTo>
                  <a:lnTo>
                    <a:pt x="156" y="0"/>
                  </a:lnTo>
                  <a:lnTo>
                    <a:pt x="166" y="2"/>
                  </a:lnTo>
                  <a:lnTo>
                    <a:pt x="174" y="8"/>
                  </a:lnTo>
                  <a:lnTo>
                    <a:pt x="306" y="142"/>
                  </a:lnTo>
                  <a:lnTo>
                    <a:pt x="306" y="142"/>
                  </a:lnTo>
                  <a:lnTo>
                    <a:pt x="310" y="146"/>
                  </a:lnTo>
                  <a:lnTo>
                    <a:pt x="312" y="152"/>
                  </a:lnTo>
                  <a:lnTo>
                    <a:pt x="312" y="156"/>
                  </a:lnTo>
                  <a:lnTo>
                    <a:pt x="312" y="158"/>
                  </a:lnTo>
                  <a:lnTo>
                    <a:pt x="312" y="158"/>
                  </a:lnTo>
                  <a:lnTo>
                    <a:pt x="310" y="160"/>
                  </a:lnTo>
                  <a:lnTo>
                    <a:pt x="308" y="164"/>
                  </a:lnTo>
                  <a:lnTo>
                    <a:pt x="302" y="166"/>
                  </a:lnTo>
                  <a:lnTo>
                    <a:pt x="296" y="166"/>
                  </a:lnTo>
                  <a:lnTo>
                    <a:pt x="276" y="166"/>
                  </a:lnTo>
                  <a:lnTo>
                    <a:pt x="276" y="262"/>
                  </a:lnTo>
                  <a:lnTo>
                    <a:pt x="276" y="262"/>
                  </a:lnTo>
                  <a:lnTo>
                    <a:pt x="276" y="268"/>
                  </a:lnTo>
                  <a:lnTo>
                    <a:pt x="274" y="274"/>
                  </a:lnTo>
                  <a:lnTo>
                    <a:pt x="272" y="278"/>
                  </a:lnTo>
                  <a:lnTo>
                    <a:pt x="268" y="280"/>
                  </a:lnTo>
                  <a:lnTo>
                    <a:pt x="264" y="282"/>
                  </a:lnTo>
                  <a:lnTo>
                    <a:pt x="258" y="282"/>
                  </a:lnTo>
                  <a:lnTo>
                    <a:pt x="258" y="282"/>
                  </a:lnTo>
                  <a:close/>
                  <a:moveTo>
                    <a:pt x="196" y="268"/>
                  </a:moveTo>
                  <a:lnTo>
                    <a:pt x="258" y="268"/>
                  </a:lnTo>
                  <a:lnTo>
                    <a:pt x="258" y="268"/>
                  </a:lnTo>
                  <a:lnTo>
                    <a:pt x="260" y="268"/>
                  </a:lnTo>
                  <a:lnTo>
                    <a:pt x="260" y="268"/>
                  </a:lnTo>
                  <a:lnTo>
                    <a:pt x="260" y="262"/>
                  </a:lnTo>
                  <a:lnTo>
                    <a:pt x="260" y="152"/>
                  </a:lnTo>
                  <a:lnTo>
                    <a:pt x="296" y="152"/>
                  </a:lnTo>
                  <a:lnTo>
                    <a:pt x="296" y="152"/>
                  </a:lnTo>
                  <a:lnTo>
                    <a:pt x="296" y="152"/>
                  </a:lnTo>
                  <a:lnTo>
                    <a:pt x="296" y="152"/>
                  </a:lnTo>
                  <a:lnTo>
                    <a:pt x="296" y="152"/>
                  </a:lnTo>
                  <a:lnTo>
                    <a:pt x="164" y="18"/>
                  </a:lnTo>
                  <a:lnTo>
                    <a:pt x="164" y="18"/>
                  </a:lnTo>
                  <a:lnTo>
                    <a:pt x="160" y="16"/>
                  </a:lnTo>
                  <a:lnTo>
                    <a:pt x="156" y="14"/>
                  </a:lnTo>
                  <a:lnTo>
                    <a:pt x="152" y="16"/>
                  </a:lnTo>
                  <a:lnTo>
                    <a:pt x="148" y="18"/>
                  </a:lnTo>
                  <a:lnTo>
                    <a:pt x="16" y="152"/>
                  </a:lnTo>
                  <a:lnTo>
                    <a:pt x="16" y="152"/>
                  </a:lnTo>
                  <a:lnTo>
                    <a:pt x="14" y="152"/>
                  </a:lnTo>
                  <a:lnTo>
                    <a:pt x="14" y="152"/>
                  </a:lnTo>
                  <a:lnTo>
                    <a:pt x="16" y="152"/>
                  </a:lnTo>
                  <a:lnTo>
                    <a:pt x="50" y="152"/>
                  </a:lnTo>
                  <a:lnTo>
                    <a:pt x="50" y="262"/>
                  </a:lnTo>
                  <a:lnTo>
                    <a:pt x="50" y="262"/>
                  </a:lnTo>
                  <a:lnTo>
                    <a:pt x="52" y="266"/>
                  </a:lnTo>
                  <a:lnTo>
                    <a:pt x="52" y="266"/>
                  </a:lnTo>
                  <a:lnTo>
                    <a:pt x="52" y="266"/>
                  </a:lnTo>
                  <a:lnTo>
                    <a:pt x="58" y="268"/>
                  </a:lnTo>
                  <a:lnTo>
                    <a:pt x="114" y="268"/>
                  </a:lnTo>
                  <a:lnTo>
                    <a:pt x="114" y="164"/>
                  </a:lnTo>
                  <a:lnTo>
                    <a:pt x="196" y="164"/>
                  </a:lnTo>
                  <a:lnTo>
                    <a:pt x="196" y="26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773746" y="5094518"/>
            <a:ext cx="870857" cy="870857"/>
            <a:chOff x="1248229" y="5094518"/>
            <a:chExt cx="870857" cy="870857"/>
          </a:xfrm>
        </p:grpSpPr>
        <p:sp>
          <p:nvSpPr>
            <p:cNvPr id="6" name="椭圆 5"/>
            <p:cNvSpPr/>
            <p:nvPr/>
          </p:nvSpPr>
          <p:spPr>
            <a:xfrm>
              <a:off x="1248229" y="5094518"/>
              <a:ext cx="870857" cy="87085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48"/>
            <p:cNvSpPr>
              <a:spLocks noEditPoints="1"/>
            </p:cNvSpPr>
            <p:nvPr/>
          </p:nvSpPr>
          <p:spPr bwMode="auto">
            <a:xfrm>
              <a:off x="1415369" y="5274358"/>
              <a:ext cx="540500" cy="568761"/>
            </a:xfrm>
            <a:custGeom>
              <a:avLst/>
              <a:gdLst/>
              <a:ahLst/>
              <a:cxnLst>
                <a:cxn ang="0">
                  <a:pos x="238" y="8"/>
                </a:cxn>
                <a:cxn ang="0">
                  <a:pos x="234" y="2"/>
                </a:cxn>
                <a:cxn ang="0">
                  <a:pos x="78" y="0"/>
                </a:cxn>
                <a:cxn ang="0">
                  <a:pos x="72" y="2"/>
                </a:cxn>
                <a:cxn ang="0">
                  <a:pos x="68" y="48"/>
                </a:cxn>
                <a:cxn ang="0">
                  <a:pos x="16" y="50"/>
                </a:cxn>
                <a:cxn ang="0">
                  <a:pos x="0" y="74"/>
                </a:cxn>
                <a:cxn ang="0">
                  <a:pos x="2" y="88"/>
                </a:cxn>
                <a:cxn ang="0">
                  <a:pos x="44" y="162"/>
                </a:cxn>
                <a:cxn ang="0">
                  <a:pos x="44" y="162"/>
                </a:cxn>
                <a:cxn ang="0">
                  <a:pos x="62" y="178"/>
                </a:cxn>
                <a:cxn ang="0">
                  <a:pos x="72" y="194"/>
                </a:cxn>
                <a:cxn ang="0">
                  <a:pos x="96" y="228"/>
                </a:cxn>
                <a:cxn ang="0">
                  <a:pos x="132" y="248"/>
                </a:cxn>
                <a:cxn ang="0">
                  <a:pos x="126" y="272"/>
                </a:cxn>
                <a:cxn ang="0">
                  <a:pos x="106" y="280"/>
                </a:cxn>
                <a:cxn ang="0">
                  <a:pos x="98" y="308"/>
                </a:cxn>
                <a:cxn ang="0">
                  <a:pos x="72" y="310"/>
                </a:cxn>
                <a:cxn ang="0">
                  <a:pos x="72" y="320"/>
                </a:cxn>
                <a:cxn ang="0">
                  <a:pos x="114" y="322"/>
                </a:cxn>
                <a:cxn ang="0">
                  <a:pos x="228" y="322"/>
                </a:cxn>
                <a:cxn ang="0">
                  <a:pos x="236" y="314"/>
                </a:cxn>
                <a:cxn ang="0">
                  <a:pos x="228" y="308"/>
                </a:cxn>
                <a:cxn ang="0">
                  <a:pos x="208" y="300"/>
                </a:cxn>
                <a:cxn ang="0">
                  <a:pos x="190" y="274"/>
                </a:cxn>
                <a:cxn ang="0">
                  <a:pos x="160" y="250"/>
                </a:cxn>
                <a:cxn ang="0">
                  <a:pos x="188" y="244"/>
                </a:cxn>
                <a:cxn ang="0">
                  <a:pos x="220" y="218"/>
                </a:cxn>
                <a:cxn ang="0">
                  <a:pos x="236" y="180"/>
                </a:cxn>
                <a:cxn ang="0">
                  <a:pos x="252" y="174"/>
                </a:cxn>
                <a:cxn ang="0">
                  <a:pos x="262" y="162"/>
                </a:cxn>
                <a:cxn ang="0">
                  <a:pos x="302" y="88"/>
                </a:cxn>
                <a:cxn ang="0">
                  <a:pos x="306" y="82"/>
                </a:cxn>
                <a:cxn ang="0">
                  <a:pos x="304" y="64"/>
                </a:cxn>
                <a:cxn ang="0">
                  <a:pos x="280" y="48"/>
                </a:cxn>
                <a:cxn ang="0">
                  <a:pos x="68" y="164"/>
                </a:cxn>
                <a:cxn ang="0">
                  <a:pos x="56" y="154"/>
                </a:cxn>
                <a:cxn ang="0">
                  <a:pos x="16" y="82"/>
                </a:cxn>
                <a:cxn ang="0">
                  <a:pos x="14" y="74"/>
                </a:cxn>
                <a:cxn ang="0">
                  <a:pos x="18" y="66"/>
                </a:cxn>
                <a:cxn ang="0">
                  <a:pos x="68" y="64"/>
                </a:cxn>
                <a:cxn ang="0">
                  <a:pos x="180" y="286"/>
                </a:cxn>
                <a:cxn ang="0">
                  <a:pos x="192" y="296"/>
                </a:cxn>
                <a:cxn ang="0">
                  <a:pos x="112" y="308"/>
                </a:cxn>
                <a:cxn ang="0">
                  <a:pos x="114" y="296"/>
                </a:cxn>
                <a:cxn ang="0">
                  <a:pos x="126" y="286"/>
                </a:cxn>
                <a:cxn ang="0">
                  <a:pos x="222" y="56"/>
                </a:cxn>
                <a:cxn ang="0">
                  <a:pos x="222" y="172"/>
                </a:cxn>
                <a:cxn ang="0">
                  <a:pos x="222" y="174"/>
                </a:cxn>
                <a:cxn ang="0">
                  <a:pos x="208" y="208"/>
                </a:cxn>
                <a:cxn ang="0">
                  <a:pos x="178" y="232"/>
                </a:cxn>
                <a:cxn ang="0">
                  <a:pos x="152" y="236"/>
                </a:cxn>
                <a:cxn ang="0">
                  <a:pos x="116" y="226"/>
                </a:cxn>
                <a:cxn ang="0">
                  <a:pos x="90" y="198"/>
                </a:cxn>
                <a:cxn ang="0">
                  <a:pos x="84" y="172"/>
                </a:cxn>
                <a:cxn ang="0">
                  <a:pos x="82" y="56"/>
                </a:cxn>
                <a:cxn ang="0">
                  <a:pos x="222" y="56"/>
                </a:cxn>
                <a:cxn ang="0">
                  <a:pos x="290" y="82"/>
                </a:cxn>
                <a:cxn ang="0">
                  <a:pos x="250" y="154"/>
                </a:cxn>
                <a:cxn ang="0">
                  <a:pos x="238" y="164"/>
                </a:cxn>
                <a:cxn ang="0">
                  <a:pos x="280" y="64"/>
                </a:cxn>
                <a:cxn ang="0">
                  <a:pos x="290" y="70"/>
                </a:cxn>
                <a:cxn ang="0">
                  <a:pos x="290" y="80"/>
                </a:cxn>
              </a:cxnLst>
              <a:rect l="0" t="0" r="r" b="b"/>
              <a:pathLst>
                <a:path w="306" h="322">
                  <a:moveTo>
                    <a:pt x="280" y="48"/>
                  </a:moveTo>
                  <a:lnTo>
                    <a:pt x="238" y="48"/>
                  </a:lnTo>
                  <a:lnTo>
                    <a:pt x="238" y="8"/>
                  </a:lnTo>
                  <a:lnTo>
                    <a:pt x="238" y="8"/>
                  </a:lnTo>
                  <a:lnTo>
                    <a:pt x="236" y="4"/>
                  </a:lnTo>
                  <a:lnTo>
                    <a:pt x="234" y="2"/>
                  </a:lnTo>
                  <a:lnTo>
                    <a:pt x="232" y="0"/>
                  </a:lnTo>
                  <a:lnTo>
                    <a:pt x="228" y="0"/>
                  </a:lnTo>
                  <a:lnTo>
                    <a:pt x="78" y="0"/>
                  </a:lnTo>
                  <a:lnTo>
                    <a:pt x="78" y="0"/>
                  </a:lnTo>
                  <a:lnTo>
                    <a:pt x="74" y="0"/>
                  </a:lnTo>
                  <a:lnTo>
                    <a:pt x="72" y="2"/>
                  </a:lnTo>
                  <a:lnTo>
                    <a:pt x="70" y="4"/>
                  </a:lnTo>
                  <a:lnTo>
                    <a:pt x="68" y="8"/>
                  </a:lnTo>
                  <a:lnTo>
                    <a:pt x="68" y="48"/>
                  </a:lnTo>
                  <a:lnTo>
                    <a:pt x="26" y="48"/>
                  </a:lnTo>
                  <a:lnTo>
                    <a:pt x="26" y="48"/>
                  </a:lnTo>
                  <a:lnTo>
                    <a:pt x="16" y="50"/>
                  </a:lnTo>
                  <a:lnTo>
                    <a:pt x="8" y="56"/>
                  </a:lnTo>
                  <a:lnTo>
                    <a:pt x="2" y="64"/>
                  </a:lnTo>
                  <a:lnTo>
                    <a:pt x="0" y="74"/>
                  </a:lnTo>
                  <a:lnTo>
                    <a:pt x="0" y="74"/>
                  </a:lnTo>
                  <a:lnTo>
                    <a:pt x="0" y="82"/>
                  </a:lnTo>
                  <a:lnTo>
                    <a:pt x="2" y="88"/>
                  </a:lnTo>
                  <a:lnTo>
                    <a:pt x="2" y="88"/>
                  </a:lnTo>
                  <a:lnTo>
                    <a:pt x="4" y="88"/>
                  </a:lnTo>
                  <a:lnTo>
                    <a:pt x="44" y="162"/>
                  </a:lnTo>
                  <a:lnTo>
                    <a:pt x="44" y="162"/>
                  </a:lnTo>
                  <a:lnTo>
                    <a:pt x="44" y="162"/>
                  </a:lnTo>
                  <a:lnTo>
                    <a:pt x="44" y="162"/>
                  </a:lnTo>
                  <a:lnTo>
                    <a:pt x="48" y="168"/>
                  </a:lnTo>
                  <a:lnTo>
                    <a:pt x="54" y="174"/>
                  </a:lnTo>
                  <a:lnTo>
                    <a:pt x="62" y="178"/>
                  </a:lnTo>
                  <a:lnTo>
                    <a:pt x="70" y="180"/>
                  </a:lnTo>
                  <a:lnTo>
                    <a:pt x="70" y="180"/>
                  </a:lnTo>
                  <a:lnTo>
                    <a:pt x="72" y="194"/>
                  </a:lnTo>
                  <a:lnTo>
                    <a:pt x="78" y="208"/>
                  </a:lnTo>
                  <a:lnTo>
                    <a:pt x="86" y="218"/>
                  </a:lnTo>
                  <a:lnTo>
                    <a:pt x="96" y="228"/>
                  </a:lnTo>
                  <a:lnTo>
                    <a:pt x="106" y="236"/>
                  </a:lnTo>
                  <a:lnTo>
                    <a:pt x="118" y="244"/>
                  </a:lnTo>
                  <a:lnTo>
                    <a:pt x="132" y="248"/>
                  </a:lnTo>
                  <a:lnTo>
                    <a:pt x="146" y="250"/>
                  </a:lnTo>
                  <a:lnTo>
                    <a:pt x="146" y="272"/>
                  </a:lnTo>
                  <a:lnTo>
                    <a:pt x="126" y="272"/>
                  </a:lnTo>
                  <a:lnTo>
                    <a:pt x="126" y="272"/>
                  </a:lnTo>
                  <a:lnTo>
                    <a:pt x="114" y="274"/>
                  </a:lnTo>
                  <a:lnTo>
                    <a:pt x="106" y="280"/>
                  </a:lnTo>
                  <a:lnTo>
                    <a:pt x="100" y="290"/>
                  </a:lnTo>
                  <a:lnTo>
                    <a:pt x="98" y="300"/>
                  </a:lnTo>
                  <a:lnTo>
                    <a:pt x="98" y="308"/>
                  </a:lnTo>
                  <a:lnTo>
                    <a:pt x="78" y="308"/>
                  </a:lnTo>
                  <a:lnTo>
                    <a:pt x="78" y="308"/>
                  </a:lnTo>
                  <a:lnTo>
                    <a:pt x="72" y="310"/>
                  </a:lnTo>
                  <a:lnTo>
                    <a:pt x="70" y="314"/>
                  </a:lnTo>
                  <a:lnTo>
                    <a:pt x="70" y="314"/>
                  </a:lnTo>
                  <a:lnTo>
                    <a:pt x="72" y="320"/>
                  </a:lnTo>
                  <a:lnTo>
                    <a:pt x="78" y="322"/>
                  </a:lnTo>
                  <a:lnTo>
                    <a:pt x="98" y="322"/>
                  </a:lnTo>
                  <a:lnTo>
                    <a:pt x="114" y="322"/>
                  </a:lnTo>
                  <a:lnTo>
                    <a:pt x="192" y="322"/>
                  </a:lnTo>
                  <a:lnTo>
                    <a:pt x="208" y="322"/>
                  </a:lnTo>
                  <a:lnTo>
                    <a:pt x="228" y="322"/>
                  </a:lnTo>
                  <a:lnTo>
                    <a:pt x="228" y="322"/>
                  </a:lnTo>
                  <a:lnTo>
                    <a:pt x="234" y="320"/>
                  </a:lnTo>
                  <a:lnTo>
                    <a:pt x="236" y="314"/>
                  </a:lnTo>
                  <a:lnTo>
                    <a:pt x="236" y="314"/>
                  </a:lnTo>
                  <a:lnTo>
                    <a:pt x="234" y="310"/>
                  </a:lnTo>
                  <a:lnTo>
                    <a:pt x="228" y="308"/>
                  </a:lnTo>
                  <a:lnTo>
                    <a:pt x="208" y="308"/>
                  </a:lnTo>
                  <a:lnTo>
                    <a:pt x="208" y="300"/>
                  </a:lnTo>
                  <a:lnTo>
                    <a:pt x="208" y="300"/>
                  </a:lnTo>
                  <a:lnTo>
                    <a:pt x="206" y="290"/>
                  </a:lnTo>
                  <a:lnTo>
                    <a:pt x="200" y="280"/>
                  </a:lnTo>
                  <a:lnTo>
                    <a:pt x="190" y="274"/>
                  </a:lnTo>
                  <a:lnTo>
                    <a:pt x="180" y="272"/>
                  </a:lnTo>
                  <a:lnTo>
                    <a:pt x="160" y="272"/>
                  </a:lnTo>
                  <a:lnTo>
                    <a:pt x="160" y="250"/>
                  </a:lnTo>
                  <a:lnTo>
                    <a:pt x="160" y="250"/>
                  </a:lnTo>
                  <a:lnTo>
                    <a:pt x="174" y="248"/>
                  </a:lnTo>
                  <a:lnTo>
                    <a:pt x="188" y="244"/>
                  </a:lnTo>
                  <a:lnTo>
                    <a:pt x="200" y="236"/>
                  </a:lnTo>
                  <a:lnTo>
                    <a:pt x="210" y="228"/>
                  </a:lnTo>
                  <a:lnTo>
                    <a:pt x="220" y="218"/>
                  </a:lnTo>
                  <a:lnTo>
                    <a:pt x="228" y="208"/>
                  </a:lnTo>
                  <a:lnTo>
                    <a:pt x="232" y="194"/>
                  </a:lnTo>
                  <a:lnTo>
                    <a:pt x="236" y="180"/>
                  </a:lnTo>
                  <a:lnTo>
                    <a:pt x="236" y="180"/>
                  </a:lnTo>
                  <a:lnTo>
                    <a:pt x="244" y="178"/>
                  </a:lnTo>
                  <a:lnTo>
                    <a:pt x="252" y="174"/>
                  </a:lnTo>
                  <a:lnTo>
                    <a:pt x="258" y="168"/>
                  </a:lnTo>
                  <a:lnTo>
                    <a:pt x="262" y="162"/>
                  </a:lnTo>
                  <a:lnTo>
                    <a:pt x="262" y="162"/>
                  </a:lnTo>
                  <a:lnTo>
                    <a:pt x="262" y="162"/>
                  </a:lnTo>
                  <a:lnTo>
                    <a:pt x="302" y="88"/>
                  </a:lnTo>
                  <a:lnTo>
                    <a:pt x="302" y="88"/>
                  </a:lnTo>
                  <a:lnTo>
                    <a:pt x="302" y="88"/>
                  </a:lnTo>
                  <a:lnTo>
                    <a:pt x="302" y="88"/>
                  </a:lnTo>
                  <a:lnTo>
                    <a:pt x="306" y="82"/>
                  </a:lnTo>
                  <a:lnTo>
                    <a:pt x="306" y="74"/>
                  </a:lnTo>
                  <a:lnTo>
                    <a:pt x="306" y="74"/>
                  </a:lnTo>
                  <a:lnTo>
                    <a:pt x="304" y="64"/>
                  </a:lnTo>
                  <a:lnTo>
                    <a:pt x="298" y="56"/>
                  </a:lnTo>
                  <a:lnTo>
                    <a:pt x="290" y="50"/>
                  </a:lnTo>
                  <a:lnTo>
                    <a:pt x="280" y="48"/>
                  </a:lnTo>
                  <a:lnTo>
                    <a:pt x="280" y="48"/>
                  </a:lnTo>
                  <a:close/>
                  <a:moveTo>
                    <a:pt x="68" y="164"/>
                  </a:moveTo>
                  <a:lnTo>
                    <a:pt x="68" y="164"/>
                  </a:lnTo>
                  <a:lnTo>
                    <a:pt x="62" y="160"/>
                  </a:lnTo>
                  <a:lnTo>
                    <a:pt x="56" y="154"/>
                  </a:lnTo>
                  <a:lnTo>
                    <a:pt x="56" y="154"/>
                  </a:lnTo>
                  <a:lnTo>
                    <a:pt x="56" y="154"/>
                  </a:lnTo>
                  <a:lnTo>
                    <a:pt x="16" y="82"/>
                  </a:lnTo>
                  <a:lnTo>
                    <a:pt x="16" y="82"/>
                  </a:lnTo>
                  <a:lnTo>
                    <a:pt x="16" y="80"/>
                  </a:lnTo>
                  <a:lnTo>
                    <a:pt x="16" y="80"/>
                  </a:lnTo>
                  <a:lnTo>
                    <a:pt x="14" y="74"/>
                  </a:lnTo>
                  <a:lnTo>
                    <a:pt x="14" y="74"/>
                  </a:lnTo>
                  <a:lnTo>
                    <a:pt x="16" y="70"/>
                  </a:lnTo>
                  <a:lnTo>
                    <a:pt x="18" y="66"/>
                  </a:lnTo>
                  <a:lnTo>
                    <a:pt x="22" y="64"/>
                  </a:lnTo>
                  <a:lnTo>
                    <a:pt x="26" y="64"/>
                  </a:lnTo>
                  <a:lnTo>
                    <a:pt x="68" y="64"/>
                  </a:lnTo>
                  <a:lnTo>
                    <a:pt x="68" y="164"/>
                  </a:lnTo>
                  <a:close/>
                  <a:moveTo>
                    <a:pt x="180" y="286"/>
                  </a:moveTo>
                  <a:lnTo>
                    <a:pt x="180" y="286"/>
                  </a:lnTo>
                  <a:lnTo>
                    <a:pt x="186" y="288"/>
                  </a:lnTo>
                  <a:lnTo>
                    <a:pt x="190" y="290"/>
                  </a:lnTo>
                  <a:lnTo>
                    <a:pt x="192" y="296"/>
                  </a:lnTo>
                  <a:lnTo>
                    <a:pt x="194" y="300"/>
                  </a:lnTo>
                  <a:lnTo>
                    <a:pt x="194" y="308"/>
                  </a:lnTo>
                  <a:lnTo>
                    <a:pt x="112" y="308"/>
                  </a:lnTo>
                  <a:lnTo>
                    <a:pt x="112" y="300"/>
                  </a:lnTo>
                  <a:lnTo>
                    <a:pt x="112" y="300"/>
                  </a:lnTo>
                  <a:lnTo>
                    <a:pt x="114" y="296"/>
                  </a:lnTo>
                  <a:lnTo>
                    <a:pt x="116" y="290"/>
                  </a:lnTo>
                  <a:lnTo>
                    <a:pt x="120" y="288"/>
                  </a:lnTo>
                  <a:lnTo>
                    <a:pt x="126" y="286"/>
                  </a:lnTo>
                  <a:lnTo>
                    <a:pt x="152" y="286"/>
                  </a:lnTo>
                  <a:lnTo>
                    <a:pt x="180" y="286"/>
                  </a:lnTo>
                  <a:close/>
                  <a:moveTo>
                    <a:pt x="222" y="56"/>
                  </a:moveTo>
                  <a:lnTo>
                    <a:pt x="222" y="170"/>
                  </a:lnTo>
                  <a:lnTo>
                    <a:pt x="222" y="170"/>
                  </a:lnTo>
                  <a:lnTo>
                    <a:pt x="222" y="172"/>
                  </a:lnTo>
                  <a:lnTo>
                    <a:pt x="222" y="172"/>
                  </a:lnTo>
                  <a:lnTo>
                    <a:pt x="222" y="174"/>
                  </a:lnTo>
                  <a:lnTo>
                    <a:pt x="222" y="174"/>
                  </a:lnTo>
                  <a:lnTo>
                    <a:pt x="220" y="186"/>
                  </a:lnTo>
                  <a:lnTo>
                    <a:pt x="216" y="198"/>
                  </a:lnTo>
                  <a:lnTo>
                    <a:pt x="208" y="208"/>
                  </a:lnTo>
                  <a:lnTo>
                    <a:pt x="200" y="218"/>
                  </a:lnTo>
                  <a:lnTo>
                    <a:pt x="190" y="226"/>
                  </a:lnTo>
                  <a:lnTo>
                    <a:pt x="178" y="232"/>
                  </a:lnTo>
                  <a:lnTo>
                    <a:pt x="166" y="234"/>
                  </a:lnTo>
                  <a:lnTo>
                    <a:pt x="152" y="236"/>
                  </a:lnTo>
                  <a:lnTo>
                    <a:pt x="152" y="236"/>
                  </a:lnTo>
                  <a:lnTo>
                    <a:pt x="140" y="234"/>
                  </a:lnTo>
                  <a:lnTo>
                    <a:pt x="128" y="232"/>
                  </a:lnTo>
                  <a:lnTo>
                    <a:pt x="116" y="226"/>
                  </a:lnTo>
                  <a:lnTo>
                    <a:pt x="106" y="218"/>
                  </a:lnTo>
                  <a:lnTo>
                    <a:pt x="98" y="208"/>
                  </a:lnTo>
                  <a:lnTo>
                    <a:pt x="90" y="198"/>
                  </a:lnTo>
                  <a:lnTo>
                    <a:pt x="86" y="186"/>
                  </a:lnTo>
                  <a:lnTo>
                    <a:pt x="84" y="174"/>
                  </a:lnTo>
                  <a:lnTo>
                    <a:pt x="84" y="172"/>
                  </a:lnTo>
                  <a:lnTo>
                    <a:pt x="84" y="172"/>
                  </a:lnTo>
                  <a:lnTo>
                    <a:pt x="82" y="170"/>
                  </a:lnTo>
                  <a:lnTo>
                    <a:pt x="82" y="56"/>
                  </a:lnTo>
                  <a:lnTo>
                    <a:pt x="82" y="14"/>
                  </a:lnTo>
                  <a:lnTo>
                    <a:pt x="222" y="14"/>
                  </a:lnTo>
                  <a:lnTo>
                    <a:pt x="222" y="56"/>
                  </a:lnTo>
                  <a:close/>
                  <a:moveTo>
                    <a:pt x="290" y="80"/>
                  </a:moveTo>
                  <a:lnTo>
                    <a:pt x="290" y="80"/>
                  </a:lnTo>
                  <a:lnTo>
                    <a:pt x="290" y="82"/>
                  </a:lnTo>
                  <a:lnTo>
                    <a:pt x="250" y="154"/>
                  </a:lnTo>
                  <a:lnTo>
                    <a:pt x="250" y="154"/>
                  </a:lnTo>
                  <a:lnTo>
                    <a:pt x="250" y="154"/>
                  </a:lnTo>
                  <a:lnTo>
                    <a:pt x="250" y="154"/>
                  </a:lnTo>
                  <a:lnTo>
                    <a:pt x="244" y="160"/>
                  </a:lnTo>
                  <a:lnTo>
                    <a:pt x="238" y="164"/>
                  </a:lnTo>
                  <a:lnTo>
                    <a:pt x="238" y="64"/>
                  </a:lnTo>
                  <a:lnTo>
                    <a:pt x="280" y="64"/>
                  </a:lnTo>
                  <a:lnTo>
                    <a:pt x="280" y="64"/>
                  </a:lnTo>
                  <a:lnTo>
                    <a:pt x="284" y="64"/>
                  </a:lnTo>
                  <a:lnTo>
                    <a:pt x="288" y="66"/>
                  </a:lnTo>
                  <a:lnTo>
                    <a:pt x="290" y="70"/>
                  </a:lnTo>
                  <a:lnTo>
                    <a:pt x="292" y="74"/>
                  </a:lnTo>
                  <a:lnTo>
                    <a:pt x="292" y="74"/>
                  </a:lnTo>
                  <a:lnTo>
                    <a:pt x="290" y="80"/>
                  </a:lnTo>
                  <a:lnTo>
                    <a:pt x="290" y="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5" name="矩形 14"/>
          <p:cNvSpPr/>
          <p:nvPr/>
        </p:nvSpPr>
        <p:spPr>
          <a:xfrm>
            <a:off x="1775502" y="878677"/>
            <a:ext cx="4803253" cy="1269576"/>
          </a:xfrm>
          <a:prstGeom prst="rect">
            <a:avLst/>
          </a:prstGeom>
        </p:spPr>
        <p:txBody>
          <a:bodyPr wrap="square" lIns="68570" tIns="34289" rIns="68570" bIns="34289">
            <a:spAutoFit/>
          </a:bodyPr>
          <a:lstStyle/>
          <a:p>
            <a:pPr defTabSz="68568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研究 </a:t>
            </a:r>
            <a:r>
              <a:rPr lang="en-US" altLang="zh-CN" sz="2000" dirty="0">
                <a:solidFill>
                  <a:schemeClr val="bg1"/>
                </a:solidFill>
                <a:latin typeface="微软雅黑" panose="020B0503020204020204" pitchFamily="34" charset="-122"/>
                <a:ea typeface="微软雅黑" panose="020B0503020204020204" pitchFamily="34" charset="-122"/>
              </a:rPr>
              <a:t>LED </a:t>
            </a:r>
            <a:r>
              <a:rPr lang="zh-CN" altLang="en-US" sz="2000" dirty="0">
                <a:solidFill>
                  <a:schemeClr val="bg1"/>
                </a:solidFill>
                <a:latin typeface="微软雅黑" panose="020B0503020204020204" pitchFamily="34" charset="-122"/>
                <a:ea typeface="微软雅黑" panose="020B0503020204020204" pitchFamily="34" charset="-122"/>
              </a:rPr>
              <a:t>发射模块、光电探测器及其放大模块的设计实现，利用 </a:t>
            </a:r>
            <a:r>
              <a:rPr lang="en-US" altLang="zh-CN" sz="2000" dirty="0">
                <a:solidFill>
                  <a:schemeClr val="bg1"/>
                </a:solidFill>
                <a:latin typeface="微软雅黑" panose="020B0503020204020204" pitchFamily="34" charset="-122"/>
                <a:ea typeface="微软雅黑" panose="020B0503020204020204" pitchFamily="34" charset="-122"/>
              </a:rPr>
              <a:t>OOK </a:t>
            </a:r>
            <a:r>
              <a:rPr lang="zh-CN" altLang="en-US" sz="2000" dirty="0">
                <a:solidFill>
                  <a:schemeClr val="bg1"/>
                </a:solidFill>
                <a:latin typeface="微软雅黑" panose="020B0503020204020204" pitchFamily="34" charset="-122"/>
                <a:ea typeface="微软雅黑" panose="020B0503020204020204" pitchFamily="34" charset="-122"/>
              </a:rPr>
              <a:t>等技术实现信号的调制。</a:t>
            </a:r>
          </a:p>
        </p:txBody>
      </p:sp>
      <p:sp>
        <p:nvSpPr>
          <p:cNvPr id="17" name="矩形 16"/>
          <p:cNvSpPr/>
          <p:nvPr/>
        </p:nvSpPr>
        <p:spPr>
          <a:xfrm>
            <a:off x="1784169" y="3743616"/>
            <a:ext cx="4992136" cy="869467"/>
          </a:xfrm>
          <a:prstGeom prst="rect">
            <a:avLst/>
          </a:prstGeom>
        </p:spPr>
        <p:txBody>
          <a:bodyPr wrap="square" lIns="68570" tIns="34289" rIns="68570" bIns="34289">
            <a:spAutoFit/>
          </a:bodyPr>
          <a:lstStyle/>
          <a:p>
            <a:pPr defTabSz="68568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实现利用 </a:t>
            </a:r>
            <a:r>
              <a:rPr lang="en-US" altLang="zh-CN" sz="2000" dirty="0">
                <a:solidFill>
                  <a:schemeClr val="bg1"/>
                </a:solidFill>
                <a:latin typeface="微软雅黑" panose="020B0503020204020204" pitchFamily="34" charset="-122"/>
                <a:ea typeface="微软雅黑" panose="020B0503020204020204" pitchFamily="34" charset="-122"/>
              </a:rPr>
              <a:t>LED </a:t>
            </a:r>
            <a:r>
              <a:rPr lang="zh-CN" altLang="en-US" sz="2000" dirty="0">
                <a:solidFill>
                  <a:schemeClr val="bg1"/>
                </a:solidFill>
                <a:latin typeface="微软雅黑" panose="020B0503020204020204" pitchFamily="34" charset="-122"/>
                <a:ea typeface="微软雅黑" panose="020B0503020204020204" pitchFamily="34" charset="-122"/>
              </a:rPr>
              <a:t>可见光进行信息传输的功能，实现利用</a:t>
            </a:r>
            <a:r>
              <a:rPr lang="en-US" altLang="zh-CN" sz="2000" dirty="0">
                <a:solidFill>
                  <a:schemeClr val="bg1"/>
                </a:solidFill>
                <a:latin typeface="微软雅黑" panose="020B0503020204020204" pitchFamily="34" charset="-122"/>
                <a:ea typeface="微软雅黑" panose="020B0503020204020204" pitchFamily="34" charset="-122"/>
              </a:rPr>
              <a:t>LED</a:t>
            </a:r>
            <a:r>
              <a:rPr lang="zh-CN" altLang="en-US" sz="2000" dirty="0">
                <a:solidFill>
                  <a:schemeClr val="bg1"/>
                </a:solidFill>
                <a:latin typeface="微软雅黑" panose="020B0503020204020204" pitchFamily="34" charset="-122"/>
                <a:ea typeface="微软雅黑" panose="020B0503020204020204" pitchFamily="34" charset="-122"/>
              </a:rPr>
              <a:t>可见光进行室内定位的功能。</a:t>
            </a:r>
          </a:p>
        </p:txBody>
      </p:sp>
      <p:sp>
        <p:nvSpPr>
          <p:cNvPr id="18" name="矩形 17"/>
          <p:cNvSpPr/>
          <p:nvPr/>
        </p:nvSpPr>
        <p:spPr>
          <a:xfrm>
            <a:off x="1811742" y="2402213"/>
            <a:ext cx="4609895" cy="869467"/>
          </a:xfrm>
          <a:prstGeom prst="rect">
            <a:avLst/>
          </a:prstGeom>
        </p:spPr>
        <p:txBody>
          <a:bodyPr wrap="square" lIns="68570" tIns="34289" rIns="68570" bIns="34289">
            <a:spAutoFit/>
          </a:bodyPr>
          <a:lstStyle/>
          <a:p>
            <a:pPr defTabSz="685681">
              <a:lnSpc>
                <a:spcPct val="130000"/>
              </a:lnSpc>
            </a:pPr>
            <a:r>
              <a:rPr lang="zh-CN" altLang="zh-CN" sz="2000" dirty="0">
                <a:solidFill>
                  <a:schemeClr val="bg1"/>
                </a:solidFill>
              </a:rPr>
              <a:t>将实验样品所在的具体的位置坐标反映到记录仪（手机）上</a:t>
            </a:r>
            <a:r>
              <a:rPr lang="zh-CN" altLang="en-US" sz="2000" dirty="0">
                <a:solidFill>
                  <a:schemeClr val="bg1"/>
                </a:solidFill>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811743" y="5124004"/>
            <a:ext cx="4792914" cy="869467"/>
          </a:xfrm>
          <a:prstGeom prst="rect">
            <a:avLst/>
          </a:prstGeom>
        </p:spPr>
        <p:txBody>
          <a:bodyPr wrap="square" lIns="68570" tIns="34289" rIns="68570" bIns="34289">
            <a:spAutoFit/>
          </a:bodyPr>
          <a:lstStyle/>
          <a:p>
            <a:pPr defTabSz="68568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递交设计方案和实验报告，发表相关论文或申请相关专利。</a:t>
            </a:r>
          </a:p>
        </p:txBody>
      </p:sp>
      <p:sp>
        <p:nvSpPr>
          <p:cNvPr id="28" name="文本框 27">
            <a:extLst>
              <a:ext uri="{FF2B5EF4-FFF2-40B4-BE49-F238E27FC236}">
                <a16:creationId xmlns:a16="http://schemas.microsoft.com/office/drawing/2014/main" id="{58CCCA61-82FE-40D4-B044-5AEF16DE6893}"/>
              </a:ext>
            </a:extLst>
          </p:cNvPr>
          <p:cNvSpPr txBox="1"/>
          <p:nvPr/>
        </p:nvSpPr>
        <p:spPr>
          <a:xfrm>
            <a:off x="7954076" y="1060809"/>
            <a:ext cx="3689283" cy="646331"/>
          </a:xfrm>
          <a:prstGeom prst="rect">
            <a:avLst/>
          </a:prstGeom>
          <a:noFill/>
        </p:spPr>
        <p:txBody>
          <a:bodyPr wrap="square" rtlCol="0">
            <a:spAutoFit/>
          </a:bodyPr>
          <a:lstStyle/>
          <a:p>
            <a:r>
              <a:rPr lang="zh-CN" altLang="en-US" sz="3600" dirty="0"/>
              <a:t>项目预期成果</a:t>
            </a:r>
          </a:p>
        </p:txBody>
      </p:sp>
      <p:sp>
        <p:nvSpPr>
          <p:cNvPr id="29" name="矩形: 圆角 28">
            <a:extLst>
              <a:ext uri="{FF2B5EF4-FFF2-40B4-BE49-F238E27FC236}">
                <a16:creationId xmlns:a16="http://schemas.microsoft.com/office/drawing/2014/main" id="{12D6D75D-F21A-4D36-80CE-3BFA720B62E4}"/>
              </a:ext>
            </a:extLst>
          </p:cNvPr>
          <p:cNvSpPr/>
          <p:nvPr/>
        </p:nvSpPr>
        <p:spPr>
          <a:xfrm>
            <a:off x="7122160" y="2677955"/>
            <a:ext cx="4816742" cy="316516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138553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2166" y="2375712"/>
            <a:ext cx="1735906" cy="1938992"/>
          </a:xfrm>
          <a:prstGeom prst="rect">
            <a:avLst/>
          </a:prstGeom>
          <a:noFill/>
        </p:spPr>
        <p:txBody>
          <a:bodyPr wrap="square" rtlCol="0">
            <a:spAutoFit/>
          </a:bodyPr>
          <a:lstStyle/>
          <a:p>
            <a:r>
              <a:rPr lang="zh-CN" altLang="en-US" sz="6000" b="1" dirty="0">
                <a:solidFill>
                  <a:schemeClr val="bg1"/>
                </a:solidFill>
              </a:rPr>
              <a:t>谢谢观看</a:t>
            </a: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864135" y="2560378"/>
            <a:ext cx="2337499" cy="1569660"/>
          </a:xfrm>
          <a:prstGeom prst="rect">
            <a:avLst/>
          </a:prstGeom>
        </p:spPr>
        <p:txBody>
          <a:bodyPr wrap="none">
            <a:spAutoFit/>
          </a:bodyPr>
          <a:lstStyle/>
          <a:p>
            <a:r>
              <a:rPr kumimoji="1" lang="en-US" altLang="zh-CN" sz="4800" dirty="0">
                <a:solidFill>
                  <a:schemeClr val="bg1"/>
                </a:solidFill>
                <a:latin typeface="微软雅黑" panose="020B0503020204020204" pitchFamily="34" charset="-122"/>
                <a:ea typeface="微软雅黑" panose="020B0503020204020204" pitchFamily="34" charset="-122"/>
              </a:rPr>
              <a:t>THANK</a:t>
            </a:r>
          </a:p>
          <a:p>
            <a:r>
              <a:rPr kumimoji="1" lang="en-US" altLang="zh-CN" sz="4800" dirty="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8636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875" r="21875"/>
          <a:stretch/>
        </p:blipFill>
        <p:spPr>
          <a:xfrm rot="10800000">
            <a:off x="-3499963" y="0"/>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3073266" y="234991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3949869" y="873577"/>
            <a:ext cx="614362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项目背景及意义</a:t>
            </a:r>
          </a:p>
        </p:txBody>
      </p:sp>
      <p:sp>
        <p:nvSpPr>
          <p:cNvPr id="18" name="矩形 17"/>
          <p:cNvSpPr/>
          <p:nvPr/>
        </p:nvSpPr>
        <p:spPr>
          <a:xfrm>
            <a:off x="4739175" y="2315451"/>
            <a:ext cx="614362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项目内容</a:t>
            </a:r>
          </a:p>
        </p:txBody>
      </p:sp>
      <p:sp>
        <p:nvSpPr>
          <p:cNvPr id="19" name="矩形 18"/>
          <p:cNvSpPr/>
          <p:nvPr/>
        </p:nvSpPr>
        <p:spPr>
          <a:xfrm>
            <a:off x="4627414" y="3928640"/>
            <a:ext cx="614362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项目方案</a:t>
            </a:r>
          </a:p>
        </p:txBody>
      </p:sp>
      <p:sp>
        <p:nvSpPr>
          <p:cNvPr id="20" name="矩形 19"/>
          <p:cNvSpPr/>
          <p:nvPr/>
        </p:nvSpPr>
        <p:spPr>
          <a:xfrm>
            <a:off x="4033538" y="5467179"/>
            <a:ext cx="614362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预期成果及特色</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39982" y="2689843"/>
            <a:ext cx="701675" cy="1323439"/>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F9AD0F6C-92C7-49CE-8796-7911867DA856}"/>
              </a:ext>
            </a:extLst>
          </p:cNvPr>
          <p:cNvSpPr txBox="1"/>
          <p:nvPr/>
        </p:nvSpPr>
        <p:spPr>
          <a:xfrm>
            <a:off x="2407220" y="918664"/>
            <a:ext cx="717784" cy="646331"/>
          </a:xfrm>
          <a:prstGeom prst="rect">
            <a:avLst/>
          </a:prstGeom>
          <a:noFill/>
        </p:spPr>
        <p:txBody>
          <a:bodyPr wrap="square" rtlCol="0">
            <a:spAutoFit/>
          </a:bodyPr>
          <a:lstStyle/>
          <a:p>
            <a:r>
              <a:rPr lang="en-US" altLang="zh-CN" sz="3600" dirty="0"/>
              <a:t>1</a:t>
            </a:r>
            <a:endParaRPr lang="zh-CN" altLang="en-US" sz="3600" dirty="0"/>
          </a:p>
        </p:txBody>
      </p:sp>
      <p:sp>
        <p:nvSpPr>
          <p:cNvPr id="26" name="文本框 25">
            <a:extLst>
              <a:ext uri="{FF2B5EF4-FFF2-40B4-BE49-F238E27FC236}">
                <a16:creationId xmlns:a16="http://schemas.microsoft.com/office/drawing/2014/main" id="{6E67E6C9-4E96-4928-9B04-A5559ECC8BC5}"/>
              </a:ext>
            </a:extLst>
          </p:cNvPr>
          <p:cNvSpPr txBox="1"/>
          <p:nvPr/>
        </p:nvSpPr>
        <p:spPr>
          <a:xfrm>
            <a:off x="3252488" y="2431078"/>
            <a:ext cx="781050" cy="646331"/>
          </a:xfrm>
          <a:prstGeom prst="rect">
            <a:avLst/>
          </a:prstGeom>
          <a:noFill/>
        </p:spPr>
        <p:txBody>
          <a:bodyPr wrap="square" rtlCol="0">
            <a:spAutoFit/>
          </a:bodyPr>
          <a:lstStyle/>
          <a:p>
            <a:r>
              <a:rPr lang="en-US" altLang="zh-CN" sz="3600" dirty="0"/>
              <a:t>2</a:t>
            </a:r>
            <a:endParaRPr lang="zh-CN" altLang="en-US" sz="3600" dirty="0"/>
          </a:p>
        </p:txBody>
      </p:sp>
      <p:sp>
        <p:nvSpPr>
          <p:cNvPr id="27" name="文本框 26">
            <a:extLst>
              <a:ext uri="{FF2B5EF4-FFF2-40B4-BE49-F238E27FC236}">
                <a16:creationId xmlns:a16="http://schemas.microsoft.com/office/drawing/2014/main" id="{E3FCE9EF-EF15-4AE1-95D0-41CBD750E52A}"/>
              </a:ext>
            </a:extLst>
          </p:cNvPr>
          <p:cNvSpPr txBox="1"/>
          <p:nvPr/>
        </p:nvSpPr>
        <p:spPr>
          <a:xfrm>
            <a:off x="3015625" y="3946425"/>
            <a:ext cx="748899" cy="646331"/>
          </a:xfrm>
          <a:prstGeom prst="rect">
            <a:avLst/>
          </a:prstGeom>
          <a:noFill/>
        </p:spPr>
        <p:txBody>
          <a:bodyPr wrap="square" rtlCol="0">
            <a:spAutoFit/>
          </a:bodyPr>
          <a:lstStyle/>
          <a:p>
            <a:r>
              <a:rPr lang="en-US" altLang="zh-CN" sz="3600" dirty="0"/>
              <a:t>3</a:t>
            </a:r>
            <a:endParaRPr lang="zh-CN" altLang="en-US" sz="3600" dirty="0"/>
          </a:p>
        </p:txBody>
      </p:sp>
      <p:sp>
        <p:nvSpPr>
          <p:cNvPr id="28" name="文本框 27">
            <a:extLst>
              <a:ext uri="{FF2B5EF4-FFF2-40B4-BE49-F238E27FC236}">
                <a16:creationId xmlns:a16="http://schemas.microsoft.com/office/drawing/2014/main" id="{B1C128EA-5CB0-46D2-889F-15A837EE572F}"/>
              </a:ext>
            </a:extLst>
          </p:cNvPr>
          <p:cNvSpPr txBox="1"/>
          <p:nvPr/>
        </p:nvSpPr>
        <p:spPr>
          <a:xfrm>
            <a:off x="2398737" y="5486301"/>
            <a:ext cx="705736" cy="646331"/>
          </a:xfrm>
          <a:prstGeom prst="rect">
            <a:avLst/>
          </a:prstGeom>
          <a:noFill/>
        </p:spPr>
        <p:txBody>
          <a:bodyPr wrap="square" rtlCol="0">
            <a:spAutoFit/>
          </a:bodyPr>
          <a:lstStyle/>
          <a:p>
            <a:r>
              <a:rPr lang="en-US" altLang="zh-CN" sz="3600" dirty="0"/>
              <a:t>4</a:t>
            </a:r>
            <a:endParaRPr lang="zh-CN" altLang="en-US" sz="3600" dirty="0"/>
          </a:p>
        </p:txBody>
      </p:sp>
    </p:spTree>
    <p:extLst>
      <p:ext uri="{BB962C8B-B14F-4D97-AF65-F5344CB8AC3E}">
        <p14:creationId xmlns:p14="http://schemas.microsoft.com/office/powerpoint/2010/main" val="3139051539"/>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305867" y="2263227"/>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项目背景及意义</a:t>
            </a: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812514"/>
          </a:xfrm>
          <a:prstGeom prst="rect">
            <a:avLst/>
          </a:prstGeom>
          <a:noFill/>
        </p:spPr>
        <p:txBody>
          <a:bodyPr wrap="square" lIns="91424" tIns="45712" rIns="91424" bIns="45712" rtlCol="0">
            <a:spAutoFit/>
          </a:bodyPr>
          <a:lstStyle/>
          <a:p>
            <a:pPr>
              <a:lnSpc>
                <a:spcPct val="130000"/>
              </a:lnSpc>
            </a:pPr>
            <a:r>
              <a:rPr kumimoji="1" lang="en-US" altLang="zh-CN" dirty="0">
                <a:solidFill>
                  <a:schemeClr val="bg1"/>
                </a:solidFill>
                <a:latin typeface="微软雅黑" panose="020B0503020204020204" pitchFamily="34" charset="-122"/>
                <a:ea typeface="微软雅黑" panose="020B0503020204020204" pitchFamily="34" charset="-122"/>
                <a:cs typeface="Arial"/>
              </a:rPr>
              <a:t>LIFI</a:t>
            </a:r>
            <a:r>
              <a:rPr kumimoji="1" lang="zh-CN" altLang="en-US" dirty="0">
                <a:solidFill>
                  <a:schemeClr val="bg1"/>
                </a:solidFill>
                <a:latin typeface="微软雅黑" panose="020B0503020204020204" pitchFamily="34" charset="-122"/>
                <a:ea typeface="微软雅黑" panose="020B0503020204020204" pitchFamily="34" charset="-122"/>
                <a:cs typeface="Arial"/>
              </a:rPr>
              <a:t>时代的来临与可见光通信定位的广泛使用</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p:nvSpPr>
        <p:spPr>
          <a:xfrm>
            <a:off x="7809554" y="768561"/>
            <a:ext cx="4110833" cy="5425440"/>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886247" y="768561"/>
            <a:ext cx="3570752" cy="542544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403974" y="768561"/>
            <a:ext cx="3546347" cy="542544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465547" y="768561"/>
            <a:ext cx="2946182" cy="542544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1514297" y="735432"/>
            <a:ext cx="959161" cy="769441"/>
          </a:xfrm>
          <a:prstGeom prst="rect">
            <a:avLst/>
          </a:prstGeom>
          <a:noFill/>
        </p:spPr>
        <p:txBody>
          <a:bodyPr wrap="square" rtlCol="0">
            <a:spAutoFit/>
          </a:bodyPr>
          <a:lstStyle/>
          <a:p>
            <a:r>
              <a:rPr lang="en-US" altLang="zh-CN" sz="4400" b="1" dirty="0">
                <a:solidFill>
                  <a:schemeClr val="bg1"/>
                </a:solidFill>
              </a:rPr>
              <a:t>01</a:t>
            </a:r>
            <a:endParaRPr lang="zh-CN" altLang="en-US" sz="4400" b="1" dirty="0">
              <a:solidFill>
                <a:schemeClr val="bg1"/>
              </a:solidFill>
            </a:endParaRPr>
          </a:p>
        </p:txBody>
      </p:sp>
      <p:sp>
        <p:nvSpPr>
          <p:cNvPr id="23" name="文本框 22"/>
          <p:cNvSpPr txBox="1"/>
          <p:nvPr/>
        </p:nvSpPr>
        <p:spPr>
          <a:xfrm>
            <a:off x="3733940" y="735203"/>
            <a:ext cx="959161" cy="769441"/>
          </a:xfrm>
          <a:prstGeom prst="rect">
            <a:avLst/>
          </a:prstGeom>
          <a:noFill/>
        </p:spPr>
        <p:txBody>
          <a:bodyPr wrap="square" rtlCol="0">
            <a:spAutoFit/>
          </a:bodyPr>
          <a:lstStyle/>
          <a:p>
            <a:r>
              <a:rPr lang="en-US" altLang="zh-CN" sz="4400" b="1" dirty="0">
                <a:solidFill>
                  <a:schemeClr val="bg1"/>
                </a:solidFill>
              </a:rPr>
              <a:t>02</a:t>
            </a:r>
            <a:endParaRPr lang="zh-CN" altLang="en-US" sz="4400" b="1" dirty="0">
              <a:solidFill>
                <a:schemeClr val="bg1"/>
              </a:solidFill>
            </a:endParaRPr>
          </a:p>
        </p:txBody>
      </p:sp>
      <p:sp>
        <p:nvSpPr>
          <p:cNvPr id="24" name="文本框 23"/>
          <p:cNvSpPr txBox="1"/>
          <p:nvPr/>
        </p:nvSpPr>
        <p:spPr>
          <a:xfrm>
            <a:off x="6185303" y="735203"/>
            <a:ext cx="894034" cy="769441"/>
          </a:xfrm>
          <a:prstGeom prst="rect">
            <a:avLst/>
          </a:prstGeom>
          <a:noFill/>
        </p:spPr>
        <p:txBody>
          <a:bodyPr wrap="square" rtlCol="0">
            <a:spAutoFit/>
          </a:bodyPr>
          <a:lstStyle/>
          <a:p>
            <a:r>
              <a:rPr lang="en-US" altLang="zh-CN" sz="4400" b="1" dirty="0">
                <a:solidFill>
                  <a:schemeClr val="bg1"/>
                </a:solidFill>
              </a:rPr>
              <a:t>03</a:t>
            </a:r>
            <a:endParaRPr lang="zh-CN" altLang="en-US" sz="4400" b="1" dirty="0">
              <a:solidFill>
                <a:schemeClr val="bg1"/>
              </a:solidFill>
            </a:endParaRPr>
          </a:p>
        </p:txBody>
      </p:sp>
      <p:sp>
        <p:nvSpPr>
          <p:cNvPr id="25" name="文本框 24"/>
          <p:cNvSpPr txBox="1"/>
          <p:nvPr/>
        </p:nvSpPr>
        <p:spPr>
          <a:xfrm>
            <a:off x="8669942" y="735203"/>
            <a:ext cx="959161" cy="769441"/>
          </a:xfrm>
          <a:prstGeom prst="rect">
            <a:avLst/>
          </a:prstGeom>
          <a:noFill/>
        </p:spPr>
        <p:txBody>
          <a:bodyPr wrap="square" rtlCol="0">
            <a:spAutoFit/>
          </a:bodyPr>
          <a:lstStyle/>
          <a:p>
            <a:r>
              <a:rPr lang="en-US" altLang="zh-CN" sz="4400" b="1" dirty="0">
                <a:solidFill>
                  <a:schemeClr val="bg1"/>
                </a:solidFill>
              </a:rPr>
              <a:t>04</a:t>
            </a:r>
            <a:endParaRPr lang="zh-CN" altLang="en-US" sz="4400" b="1" dirty="0">
              <a:solidFill>
                <a:schemeClr val="bg1"/>
              </a:solidFill>
            </a:endParaRPr>
          </a:p>
        </p:txBody>
      </p:sp>
      <p:sp>
        <p:nvSpPr>
          <p:cNvPr id="30" name="文本框 29"/>
          <p:cNvSpPr txBox="1"/>
          <p:nvPr/>
        </p:nvSpPr>
        <p:spPr>
          <a:xfrm>
            <a:off x="1830693" y="3362507"/>
            <a:ext cx="1914731" cy="1497638"/>
          </a:xfrm>
          <a:prstGeom prst="rect">
            <a:avLst/>
          </a:prstGeom>
          <a:noFill/>
        </p:spPr>
        <p:txBody>
          <a:bodyPr wrap="square" lIns="91424" tIns="45712" rIns="91424" bIns="45712" rtlCol="0">
            <a:spAutoFit/>
          </a:bodyPr>
          <a:lstStyle/>
          <a:p>
            <a:pPr>
              <a:lnSpc>
                <a:spcPct val="130000"/>
              </a:lnSpc>
            </a:pPr>
            <a:r>
              <a:rPr lang="zh-CN" altLang="en-US" dirty="0"/>
              <a:t> </a:t>
            </a:r>
            <a:r>
              <a:rPr lang="en-US" altLang="zh-CN" dirty="0"/>
              <a:t>LED </a:t>
            </a:r>
            <a:r>
              <a:rPr lang="zh-CN" altLang="en-US" dirty="0"/>
              <a:t>可见光无线通信使用</a:t>
            </a:r>
            <a:r>
              <a:rPr lang="zh-CN" altLang="en-US" b="1" dirty="0"/>
              <a:t>光频段</a:t>
            </a:r>
            <a:r>
              <a:rPr lang="zh-CN" altLang="en-US" dirty="0"/>
              <a:t>传输信 息，具有宽广的通信带宽。</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
        <p:nvSpPr>
          <p:cNvPr id="31" name="文本框 30"/>
          <p:cNvSpPr txBox="1"/>
          <p:nvPr/>
        </p:nvSpPr>
        <p:spPr>
          <a:xfrm>
            <a:off x="4380876" y="3357613"/>
            <a:ext cx="1930579" cy="2613007"/>
          </a:xfrm>
          <a:prstGeom prst="rect">
            <a:avLst/>
          </a:prstGeom>
          <a:noFill/>
        </p:spPr>
        <p:txBody>
          <a:bodyPr wrap="square" lIns="91424" tIns="45712" rIns="91424" bIns="45712" rtlCol="0">
            <a:spAutoFit/>
          </a:bodyPr>
          <a:lstStyle/>
          <a:p>
            <a:pPr>
              <a:lnSpc>
                <a:spcPct val="130000"/>
              </a:lnSpc>
            </a:pPr>
            <a:r>
              <a:rPr lang="zh-CN" altLang="en-US" dirty="0"/>
              <a:t>基于可见光的室内  定位无电磁污染，不需要额外部署基础设施。具有“</a:t>
            </a:r>
            <a:r>
              <a:rPr lang="zh-CN" altLang="en-US" b="1" dirty="0"/>
              <a:t>绿色照明</a:t>
            </a:r>
            <a:r>
              <a:rPr lang="en-US" altLang="zh-CN" b="1" dirty="0"/>
              <a:t>+</a:t>
            </a:r>
            <a:r>
              <a:rPr lang="zh-CN" altLang="en-US" b="1" dirty="0"/>
              <a:t>绿色通信</a:t>
            </a:r>
            <a:r>
              <a:rPr lang="zh-CN" altLang="en-US" dirty="0"/>
              <a:t>”的特点，节能环保。</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
        <p:nvSpPr>
          <p:cNvPr id="32" name="文本框 31"/>
          <p:cNvSpPr txBox="1"/>
          <p:nvPr/>
        </p:nvSpPr>
        <p:spPr>
          <a:xfrm>
            <a:off x="7103712" y="3413733"/>
            <a:ext cx="1914731" cy="1497638"/>
          </a:xfrm>
          <a:prstGeom prst="rect">
            <a:avLst/>
          </a:prstGeom>
          <a:noFill/>
        </p:spPr>
        <p:txBody>
          <a:bodyPr wrap="square" lIns="91424" tIns="45712" rIns="91424" bIns="45712" rtlCol="0">
            <a:spAutoFit/>
          </a:bodyPr>
          <a:lstStyle/>
          <a:p>
            <a:pPr>
              <a:lnSpc>
                <a:spcPct val="130000"/>
              </a:lnSpc>
            </a:pPr>
            <a:r>
              <a:rPr kumimoji="1" lang="zh-CN" altLang="en-US" dirty="0">
                <a:solidFill>
                  <a:schemeClr val="bg1"/>
                </a:solidFill>
                <a:latin typeface="微软雅黑" panose="020B0503020204020204" pitchFamily="34" charset="-122"/>
                <a:ea typeface="微软雅黑" panose="020B0503020204020204" pitchFamily="34" charset="-122"/>
                <a:cs typeface="Arial"/>
              </a:rPr>
              <a:t>弥补卫星通信室内信号衰减的不足，</a:t>
            </a:r>
            <a:r>
              <a:rPr kumimoji="1" lang="zh-CN" altLang="en-US" b="1" dirty="0">
                <a:solidFill>
                  <a:schemeClr val="bg1"/>
                </a:solidFill>
                <a:latin typeface="微软雅黑" panose="020B0503020204020204" pitchFamily="34" charset="-122"/>
                <a:ea typeface="微软雅黑" panose="020B0503020204020204" pitchFamily="34" charset="-122"/>
                <a:cs typeface="Arial"/>
              </a:rPr>
              <a:t>拓宽定位范围</a:t>
            </a:r>
            <a:r>
              <a:rPr kumimoji="1" lang="zh-CN" altLang="en-US" dirty="0">
                <a:solidFill>
                  <a:schemeClr val="bg1"/>
                </a:solidFill>
                <a:latin typeface="微软雅黑" panose="020B0503020204020204" pitchFamily="34" charset="-122"/>
                <a:ea typeface="微软雅黑" panose="020B0503020204020204" pitchFamily="34" charset="-122"/>
                <a:cs typeface="Arial"/>
              </a:rPr>
              <a:t>。</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
        <p:nvSpPr>
          <p:cNvPr id="33" name="文本框 32"/>
          <p:cNvSpPr txBox="1"/>
          <p:nvPr/>
        </p:nvSpPr>
        <p:spPr>
          <a:xfrm>
            <a:off x="9565701" y="3362507"/>
            <a:ext cx="1914731" cy="1857737"/>
          </a:xfrm>
          <a:prstGeom prst="rect">
            <a:avLst/>
          </a:prstGeom>
          <a:noFill/>
        </p:spPr>
        <p:txBody>
          <a:bodyPr wrap="square" lIns="91424" tIns="45712" rIns="91424" bIns="45712" rtlCol="0">
            <a:spAutoFit/>
          </a:bodyPr>
          <a:lstStyle/>
          <a:p>
            <a:pPr>
              <a:lnSpc>
                <a:spcPct val="130000"/>
              </a:lnSpc>
            </a:pPr>
            <a:r>
              <a:rPr lang="zh-CN" altLang="en-US" dirty="0">
                <a:solidFill>
                  <a:schemeClr val="bg1"/>
                </a:solidFill>
              </a:rPr>
              <a:t>根据灯光到达的角度细化定位的结果。如此便可以达到</a:t>
            </a:r>
            <a:r>
              <a:rPr lang="zh-CN" altLang="en-US" b="1" dirty="0">
                <a:solidFill>
                  <a:schemeClr val="bg1"/>
                </a:solidFill>
              </a:rPr>
              <a:t>厘米级</a:t>
            </a:r>
            <a:r>
              <a:rPr lang="zh-CN" altLang="en-US" dirty="0">
                <a:solidFill>
                  <a:schemeClr val="bg1"/>
                </a:solidFill>
              </a:rPr>
              <a:t>定位精度。</a:t>
            </a:r>
            <a:endParaRPr kumimoji="1" lang="en-US" altLang="zh-CN" dirty="0">
              <a:solidFill>
                <a:schemeClr val="bg1"/>
              </a:solidFill>
              <a:latin typeface="微软雅黑" panose="020B0503020204020204" pitchFamily="34" charset="-122"/>
              <a:ea typeface="微软雅黑" panose="020B0503020204020204" pitchFamily="34" charset="-122"/>
              <a:cs typeface="Arial"/>
            </a:endParaRPr>
          </a:p>
        </p:txBody>
      </p:sp>
      <p:sp>
        <p:nvSpPr>
          <p:cNvPr id="6" name="文本框 5">
            <a:extLst>
              <a:ext uri="{FF2B5EF4-FFF2-40B4-BE49-F238E27FC236}">
                <a16:creationId xmlns:a16="http://schemas.microsoft.com/office/drawing/2014/main" id="{90E9F260-6BE5-475D-855E-717B865396E8}"/>
              </a:ext>
            </a:extLst>
          </p:cNvPr>
          <p:cNvSpPr txBox="1"/>
          <p:nvPr/>
        </p:nvSpPr>
        <p:spPr>
          <a:xfrm>
            <a:off x="4783991" y="2774914"/>
            <a:ext cx="1514651" cy="461665"/>
          </a:xfrm>
          <a:prstGeom prst="rect">
            <a:avLst/>
          </a:prstGeom>
          <a:noFill/>
        </p:spPr>
        <p:txBody>
          <a:bodyPr wrap="square" rtlCol="0">
            <a:spAutoFit/>
          </a:bodyPr>
          <a:lstStyle/>
          <a:p>
            <a:r>
              <a:rPr lang="zh-CN" altLang="en-US" sz="2400" dirty="0"/>
              <a:t>绿色环保</a:t>
            </a:r>
          </a:p>
        </p:txBody>
      </p:sp>
      <p:sp>
        <p:nvSpPr>
          <p:cNvPr id="14" name="椭圆 13">
            <a:extLst>
              <a:ext uri="{FF2B5EF4-FFF2-40B4-BE49-F238E27FC236}">
                <a16:creationId xmlns:a16="http://schemas.microsoft.com/office/drawing/2014/main" id="{11324CA3-FA76-4570-AB76-703821A25572}"/>
              </a:ext>
            </a:extLst>
          </p:cNvPr>
          <p:cNvSpPr/>
          <p:nvPr/>
        </p:nvSpPr>
        <p:spPr>
          <a:xfrm>
            <a:off x="4547059" y="1438338"/>
            <a:ext cx="1298109" cy="1235409"/>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id="{37E8725F-1F21-4FF5-8BE0-4AABF117BAEA}"/>
              </a:ext>
            </a:extLst>
          </p:cNvPr>
          <p:cNvSpPr/>
          <p:nvPr/>
        </p:nvSpPr>
        <p:spPr>
          <a:xfrm>
            <a:off x="7017297" y="1449576"/>
            <a:ext cx="1298109" cy="123540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id="{2B981253-CA3A-4C61-BCAF-778F70EA39D7}"/>
              </a:ext>
            </a:extLst>
          </p:cNvPr>
          <p:cNvSpPr/>
          <p:nvPr/>
        </p:nvSpPr>
        <p:spPr>
          <a:xfrm>
            <a:off x="2064493" y="1438338"/>
            <a:ext cx="1298109" cy="1235409"/>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C064377-D38D-4B38-817C-EDE56A1D11AC}"/>
              </a:ext>
            </a:extLst>
          </p:cNvPr>
          <p:cNvSpPr txBox="1"/>
          <p:nvPr/>
        </p:nvSpPr>
        <p:spPr>
          <a:xfrm>
            <a:off x="2112322" y="2774914"/>
            <a:ext cx="1831046" cy="461665"/>
          </a:xfrm>
          <a:prstGeom prst="rect">
            <a:avLst/>
          </a:prstGeom>
          <a:noFill/>
        </p:spPr>
        <p:txBody>
          <a:bodyPr wrap="square" rtlCol="0">
            <a:spAutoFit/>
          </a:bodyPr>
          <a:lstStyle/>
          <a:p>
            <a:r>
              <a:rPr lang="zh-CN" altLang="en-US" sz="2400" dirty="0"/>
              <a:t>频谱丰富</a:t>
            </a:r>
          </a:p>
        </p:txBody>
      </p:sp>
      <p:sp>
        <p:nvSpPr>
          <p:cNvPr id="20" name="文本框 19">
            <a:extLst>
              <a:ext uri="{FF2B5EF4-FFF2-40B4-BE49-F238E27FC236}">
                <a16:creationId xmlns:a16="http://schemas.microsoft.com/office/drawing/2014/main" id="{ADCD26AE-3DC9-4A76-950F-FC0AC0AC8938}"/>
              </a:ext>
            </a:extLst>
          </p:cNvPr>
          <p:cNvSpPr txBox="1"/>
          <p:nvPr/>
        </p:nvSpPr>
        <p:spPr>
          <a:xfrm>
            <a:off x="7079337" y="2865120"/>
            <a:ext cx="1853891" cy="369332"/>
          </a:xfrm>
          <a:prstGeom prst="rect">
            <a:avLst/>
          </a:prstGeom>
          <a:noFill/>
        </p:spPr>
        <p:txBody>
          <a:bodyPr wrap="square" rtlCol="0">
            <a:spAutoFit/>
          </a:bodyPr>
          <a:lstStyle/>
          <a:p>
            <a:endParaRPr lang="zh-CN" altLang="en-US" dirty="0"/>
          </a:p>
        </p:txBody>
      </p:sp>
      <p:sp>
        <p:nvSpPr>
          <p:cNvPr id="21" name="文本框 20">
            <a:extLst>
              <a:ext uri="{FF2B5EF4-FFF2-40B4-BE49-F238E27FC236}">
                <a16:creationId xmlns:a16="http://schemas.microsoft.com/office/drawing/2014/main" id="{A85C6142-A4FD-40B5-92A9-B8EEC38C6107}"/>
              </a:ext>
            </a:extLst>
          </p:cNvPr>
          <p:cNvSpPr txBox="1"/>
          <p:nvPr/>
        </p:nvSpPr>
        <p:spPr>
          <a:xfrm>
            <a:off x="9712924" y="2818953"/>
            <a:ext cx="1855045" cy="461665"/>
          </a:xfrm>
          <a:prstGeom prst="rect">
            <a:avLst/>
          </a:prstGeom>
          <a:noFill/>
        </p:spPr>
        <p:txBody>
          <a:bodyPr wrap="square" rtlCol="0">
            <a:spAutoFit/>
          </a:bodyPr>
          <a:lstStyle/>
          <a:p>
            <a:r>
              <a:rPr lang="zh-CN" altLang="en-US" sz="2400" dirty="0">
                <a:solidFill>
                  <a:schemeClr val="bg1"/>
                </a:solidFill>
              </a:rPr>
              <a:t>定位精准</a:t>
            </a:r>
          </a:p>
        </p:txBody>
      </p:sp>
      <p:sp>
        <p:nvSpPr>
          <p:cNvPr id="36" name="椭圆 35">
            <a:extLst>
              <a:ext uri="{FF2B5EF4-FFF2-40B4-BE49-F238E27FC236}">
                <a16:creationId xmlns:a16="http://schemas.microsoft.com/office/drawing/2014/main" id="{5FF82590-E42A-4CCB-B8E9-A0F68C4784C6}"/>
              </a:ext>
            </a:extLst>
          </p:cNvPr>
          <p:cNvSpPr/>
          <p:nvPr/>
        </p:nvSpPr>
        <p:spPr>
          <a:xfrm>
            <a:off x="9439917" y="1434739"/>
            <a:ext cx="1298109" cy="1235409"/>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8003CE0-3352-4150-B7AB-AEC5B73CC8C6}"/>
              </a:ext>
            </a:extLst>
          </p:cNvPr>
          <p:cNvSpPr txBox="1"/>
          <p:nvPr/>
        </p:nvSpPr>
        <p:spPr>
          <a:xfrm>
            <a:off x="7187732" y="2772787"/>
            <a:ext cx="2129064" cy="461665"/>
          </a:xfrm>
          <a:prstGeom prst="rect">
            <a:avLst/>
          </a:prstGeom>
          <a:noFill/>
        </p:spPr>
        <p:txBody>
          <a:bodyPr wrap="square" rtlCol="0">
            <a:spAutoFit/>
          </a:bodyPr>
          <a:lstStyle/>
          <a:p>
            <a:r>
              <a:rPr lang="zh-CN" altLang="en-US" sz="2400" dirty="0">
                <a:solidFill>
                  <a:schemeClr val="bg1"/>
                </a:solidFill>
              </a:rPr>
              <a:t>室内定位</a:t>
            </a:r>
          </a:p>
        </p:txBody>
      </p:sp>
      <p:sp>
        <p:nvSpPr>
          <p:cNvPr id="39" name="等腰三角形 38">
            <a:extLst>
              <a:ext uri="{FF2B5EF4-FFF2-40B4-BE49-F238E27FC236}">
                <a16:creationId xmlns:a16="http://schemas.microsoft.com/office/drawing/2014/main" id="{DBCFA0B8-7409-4A71-9DC7-F7E9F512E0B0}"/>
              </a:ext>
            </a:extLst>
          </p:cNvPr>
          <p:cNvSpPr/>
          <p:nvPr/>
        </p:nvSpPr>
        <p:spPr>
          <a:xfrm flipV="1">
            <a:off x="-57932" y="0"/>
            <a:ext cx="3361678" cy="1410737"/>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05704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1163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7128413" y="975918"/>
            <a:ext cx="4695864" cy="1631216"/>
          </a:xfrm>
          <a:prstGeom prst="rect">
            <a:avLst/>
          </a:prstGeom>
          <a:noFill/>
        </p:spPr>
        <p:txBody>
          <a:bodyPr wrap="square" rtlCol="0">
            <a:spAutoFit/>
          </a:bodyPr>
          <a:lstStyle/>
          <a:p>
            <a:pPr indent="457200"/>
            <a:r>
              <a:rPr lang="zh-CN" altLang="en-US" sz="2000" dirty="0">
                <a:solidFill>
                  <a:srgbClr val="FFC000"/>
                </a:solidFill>
              </a:rPr>
              <a:t> </a:t>
            </a:r>
            <a:r>
              <a:rPr lang="en-US" altLang="zh-CN" sz="2000" dirty="0">
                <a:solidFill>
                  <a:srgbClr val="FFC000"/>
                </a:solidFill>
              </a:rPr>
              <a:t>LED </a:t>
            </a:r>
            <a:r>
              <a:rPr lang="zh-CN" altLang="en-US" sz="2000" dirty="0">
                <a:solidFill>
                  <a:srgbClr val="FFC000"/>
                </a:solidFill>
              </a:rPr>
              <a:t>可见光无线通信使用光频段传输信息，其频谱宽度至少是无线电频谱的</a:t>
            </a:r>
            <a:r>
              <a:rPr lang="en-US" altLang="zh-CN" sz="2000" dirty="0">
                <a:solidFill>
                  <a:srgbClr val="FFC000"/>
                </a:solidFill>
              </a:rPr>
              <a:t>10000</a:t>
            </a:r>
            <a:r>
              <a:rPr lang="zh-CN" altLang="en-US" sz="2000" dirty="0">
                <a:solidFill>
                  <a:srgbClr val="FFC000"/>
                </a:solidFill>
              </a:rPr>
              <a:t>倍，</a:t>
            </a:r>
            <a:r>
              <a:rPr lang="zh-CN" altLang="en-US" sz="2000" b="1" dirty="0">
                <a:solidFill>
                  <a:srgbClr val="FFC000"/>
                </a:solidFill>
              </a:rPr>
              <a:t>尚未得到开发利用</a:t>
            </a:r>
            <a:r>
              <a:rPr lang="zh-CN" altLang="en-US" sz="2000" dirty="0">
                <a:solidFill>
                  <a:srgbClr val="FFC000"/>
                </a:solidFill>
              </a:rPr>
              <a:t>。同时避免了电磁干扰冲突又无需申请频段使用执照，能满足下一代多媒体通信的要求</a:t>
            </a:r>
            <a:r>
              <a:rPr lang="zh-CN" altLang="en-US" sz="2000" b="1" dirty="0">
                <a:solidFill>
                  <a:srgbClr val="FFC000"/>
                </a:solidFill>
              </a:rPr>
              <a:t>。</a:t>
            </a:r>
          </a:p>
        </p:txBody>
      </p:sp>
      <p:sp>
        <p:nvSpPr>
          <p:cNvPr id="5" name="文本框 4">
            <a:extLst>
              <a:ext uri="{FF2B5EF4-FFF2-40B4-BE49-F238E27FC236}">
                <a16:creationId xmlns:a16="http://schemas.microsoft.com/office/drawing/2014/main" id="{B95CD179-6F0E-4FE1-9E6F-DF00638C071C}"/>
              </a:ext>
            </a:extLst>
          </p:cNvPr>
          <p:cNvSpPr txBox="1"/>
          <p:nvPr/>
        </p:nvSpPr>
        <p:spPr>
          <a:xfrm>
            <a:off x="335280" y="969639"/>
            <a:ext cx="5094499" cy="1938992"/>
          </a:xfrm>
          <a:prstGeom prst="rect">
            <a:avLst/>
          </a:prstGeom>
          <a:noFill/>
        </p:spPr>
        <p:txBody>
          <a:bodyPr wrap="square" rtlCol="0">
            <a:spAutoFit/>
          </a:bodyPr>
          <a:lstStyle/>
          <a:p>
            <a:pPr indent="457200"/>
            <a:r>
              <a:rPr lang="zh-CN" altLang="en-US" sz="2000" dirty="0"/>
              <a:t>无线通信是以</a:t>
            </a:r>
            <a:r>
              <a:rPr lang="zh-CN" altLang="en-US" sz="2000" b="1" dirty="0"/>
              <a:t>电磁波</a:t>
            </a:r>
            <a:r>
              <a:rPr lang="zh-CN" altLang="en-US" sz="2000" dirty="0"/>
              <a:t>为信息载体的通信技术。但如今面对用户的迅速增加及人们对高速、宽带的多媒体通信的</a:t>
            </a:r>
            <a:r>
              <a:rPr lang="zh-CN" altLang="en-US" sz="2000" b="1" dirty="0"/>
              <a:t>需求</a:t>
            </a:r>
            <a:r>
              <a:rPr lang="zh-CN" altLang="en-US" sz="2000" dirty="0"/>
              <a:t>，电磁波的可用频带范围变得越来越 </a:t>
            </a:r>
            <a:r>
              <a:rPr lang="zh-CN" altLang="en-US" sz="2000" b="1" dirty="0"/>
              <a:t>有限，</a:t>
            </a:r>
            <a:r>
              <a:rPr lang="zh-CN" altLang="en-US" sz="2000" dirty="0"/>
              <a:t>并且由</a:t>
            </a:r>
            <a:r>
              <a:rPr lang="en-US" altLang="zh-CN" sz="2000" dirty="0"/>
              <a:t>ITU</a:t>
            </a:r>
            <a:r>
              <a:rPr lang="zh-CN" altLang="en-US" sz="2000" dirty="0"/>
              <a:t>（国际电信联盟）按照业务和应用进行了严格的频段划分划分。</a:t>
            </a:r>
          </a:p>
        </p:txBody>
      </p:sp>
      <p:sp>
        <p:nvSpPr>
          <p:cNvPr id="6" name="矩形 5">
            <a:extLst>
              <a:ext uri="{FF2B5EF4-FFF2-40B4-BE49-F238E27FC236}">
                <a16:creationId xmlns:a16="http://schemas.microsoft.com/office/drawing/2014/main" id="{DC91610B-3CDF-4A39-B2E1-3781195E4CB7}"/>
              </a:ext>
            </a:extLst>
          </p:cNvPr>
          <p:cNvSpPr/>
          <p:nvPr/>
        </p:nvSpPr>
        <p:spPr>
          <a:xfrm>
            <a:off x="5429779" y="1791526"/>
            <a:ext cx="686541" cy="5147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7D74335-1E0F-4A35-99D5-B6959C27EE3B}"/>
              </a:ext>
            </a:extLst>
          </p:cNvPr>
          <p:cNvSpPr/>
          <p:nvPr/>
        </p:nvSpPr>
        <p:spPr>
          <a:xfrm>
            <a:off x="6116320" y="1791526"/>
            <a:ext cx="686541" cy="514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316763C-442B-4D09-8792-5E187EEB32F6}"/>
              </a:ext>
            </a:extLst>
          </p:cNvPr>
          <p:cNvSpPr/>
          <p:nvPr/>
        </p:nvSpPr>
        <p:spPr>
          <a:xfrm>
            <a:off x="5429779" y="4626166"/>
            <a:ext cx="686541" cy="514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C1B52AD-C084-4887-BFCA-10A08283CFA4}"/>
              </a:ext>
            </a:extLst>
          </p:cNvPr>
          <p:cNvSpPr/>
          <p:nvPr/>
        </p:nvSpPr>
        <p:spPr>
          <a:xfrm>
            <a:off x="6116320" y="4626166"/>
            <a:ext cx="686541" cy="514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26F2494-A2DF-4282-A04D-167C5A495561}"/>
              </a:ext>
            </a:extLst>
          </p:cNvPr>
          <p:cNvSpPr txBox="1"/>
          <p:nvPr/>
        </p:nvSpPr>
        <p:spPr>
          <a:xfrm>
            <a:off x="5429779" y="1864257"/>
            <a:ext cx="1373082" cy="400110"/>
          </a:xfrm>
          <a:prstGeom prst="rect">
            <a:avLst/>
          </a:prstGeom>
          <a:noFill/>
        </p:spPr>
        <p:txBody>
          <a:bodyPr wrap="square" rtlCol="0">
            <a:spAutoFit/>
          </a:bodyPr>
          <a:lstStyle/>
          <a:p>
            <a:r>
              <a:rPr lang="zh-CN" altLang="en-US" sz="2000" b="1" dirty="0">
                <a:solidFill>
                  <a:srgbClr val="FFC000"/>
                </a:solidFill>
              </a:rPr>
              <a:t>传统  </a:t>
            </a:r>
            <a:r>
              <a:rPr lang="zh-CN" altLang="en-US" sz="2000" dirty="0">
                <a:solidFill>
                  <a:schemeClr val="bg1"/>
                </a:solidFill>
              </a:rPr>
              <a:t> </a:t>
            </a:r>
            <a:r>
              <a:rPr lang="zh-CN" altLang="en-US" sz="2000" dirty="0"/>
              <a:t>改善</a:t>
            </a:r>
          </a:p>
        </p:txBody>
      </p:sp>
      <p:sp>
        <p:nvSpPr>
          <p:cNvPr id="23" name="文本框 22">
            <a:extLst>
              <a:ext uri="{FF2B5EF4-FFF2-40B4-BE49-F238E27FC236}">
                <a16:creationId xmlns:a16="http://schemas.microsoft.com/office/drawing/2014/main" id="{ABF8B162-DA4D-421C-9419-CD249CD336FD}"/>
              </a:ext>
            </a:extLst>
          </p:cNvPr>
          <p:cNvSpPr txBox="1"/>
          <p:nvPr/>
        </p:nvSpPr>
        <p:spPr>
          <a:xfrm>
            <a:off x="5429779" y="4683508"/>
            <a:ext cx="1373082" cy="400110"/>
          </a:xfrm>
          <a:prstGeom prst="rect">
            <a:avLst/>
          </a:prstGeom>
          <a:noFill/>
        </p:spPr>
        <p:txBody>
          <a:bodyPr wrap="square" rtlCol="0">
            <a:spAutoFit/>
          </a:bodyPr>
          <a:lstStyle/>
          <a:p>
            <a:r>
              <a:rPr lang="zh-CN" altLang="en-US" sz="2000" b="1" dirty="0">
                <a:solidFill>
                  <a:srgbClr val="FFC000"/>
                </a:solidFill>
              </a:rPr>
              <a:t>传统  </a:t>
            </a:r>
            <a:r>
              <a:rPr lang="zh-CN" altLang="en-US" sz="2000" dirty="0">
                <a:solidFill>
                  <a:schemeClr val="bg1"/>
                </a:solidFill>
              </a:rPr>
              <a:t> </a:t>
            </a:r>
            <a:r>
              <a:rPr lang="zh-CN" altLang="en-US" sz="2000" dirty="0"/>
              <a:t>改善</a:t>
            </a:r>
          </a:p>
        </p:txBody>
      </p:sp>
      <p:sp>
        <p:nvSpPr>
          <p:cNvPr id="8" name="文本框 7">
            <a:extLst>
              <a:ext uri="{FF2B5EF4-FFF2-40B4-BE49-F238E27FC236}">
                <a16:creationId xmlns:a16="http://schemas.microsoft.com/office/drawing/2014/main" id="{86D59FAB-9BB3-4A12-B337-D91672FB1E5D}"/>
              </a:ext>
            </a:extLst>
          </p:cNvPr>
          <p:cNvSpPr txBox="1"/>
          <p:nvPr/>
        </p:nvSpPr>
        <p:spPr>
          <a:xfrm>
            <a:off x="335280" y="3749040"/>
            <a:ext cx="4978400" cy="1938992"/>
          </a:xfrm>
          <a:prstGeom prst="rect">
            <a:avLst/>
          </a:prstGeom>
          <a:noFill/>
        </p:spPr>
        <p:txBody>
          <a:bodyPr wrap="square" rtlCol="0">
            <a:spAutoFit/>
          </a:bodyPr>
          <a:lstStyle/>
          <a:p>
            <a:pPr indent="457200"/>
            <a:r>
              <a:rPr lang="zh-CN" altLang="en-US" sz="2000" dirty="0"/>
              <a:t>全球卫星定位系统（</a:t>
            </a:r>
            <a:r>
              <a:rPr lang="en-US" altLang="zh-CN" sz="2000" dirty="0"/>
              <a:t>GPS</a:t>
            </a:r>
            <a:r>
              <a:rPr lang="zh-CN" altLang="en-US" sz="2000" dirty="0"/>
              <a:t>）在视野不开阔如大树底下或房间及地下停车场内，找不到空间足够数量的定位卫星，</a:t>
            </a:r>
            <a:r>
              <a:rPr lang="zh-CN" altLang="en-US" sz="2000" b="1" dirty="0"/>
              <a:t>信号衰减</a:t>
            </a:r>
            <a:r>
              <a:rPr lang="zh-CN" altLang="en-US" sz="2000" dirty="0"/>
              <a:t>，不能定位。但</a:t>
            </a:r>
            <a:r>
              <a:rPr lang="zh-CN" altLang="en-US" sz="2000" b="1" dirty="0"/>
              <a:t>室内定位</a:t>
            </a:r>
            <a:r>
              <a:rPr lang="zh-CN" altLang="en-US" sz="2000" dirty="0"/>
              <a:t>无论是在消费市场应用、智能家居亦或是消防救援等应急任务中都有巨大的需求。</a:t>
            </a:r>
          </a:p>
        </p:txBody>
      </p:sp>
      <p:sp>
        <p:nvSpPr>
          <p:cNvPr id="9" name="文本框 8">
            <a:extLst>
              <a:ext uri="{FF2B5EF4-FFF2-40B4-BE49-F238E27FC236}">
                <a16:creationId xmlns:a16="http://schemas.microsoft.com/office/drawing/2014/main" id="{9A1815B8-0FE3-41E1-B36C-68939F785B0A}"/>
              </a:ext>
            </a:extLst>
          </p:cNvPr>
          <p:cNvSpPr txBox="1"/>
          <p:nvPr/>
        </p:nvSpPr>
        <p:spPr>
          <a:xfrm>
            <a:off x="7128413" y="3749040"/>
            <a:ext cx="4474307" cy="1631216"/>
          </a:xfrm>
          <a:prstGeom prst="rect">
            <a:avLst/>
          </a:prstGeom>
          <a:noFill/>
        </p:spPr>
        <p:txBody>
          <a:bodyPr wrap="square" rtlCol="0">
            <a:spAutoFit/>
          </a:bodyPr>
          <a:lstStyle/>
          <a:p>
            <a:pPr indent="457200"/>
            <a:r>
              <a:rPr lang="en-US" altLang="zh-CN" sz="2000" dirty="0">
                <a:solidFill>
                  <a:srgbClr val="FFC000"/>
                </a:solidFill>
              </a:rPr>
              <a:t>LED </a:t>
            </a:r>
            <a:r>
              <a:rPr lang="zh-CN" altLang="en-US" sz="2000" dirty="0">
                <a:solidFill>
                  <a:srgbClr val="FFC000"/>
                </a:solidFill>
              </a:rPr>
              <a:t>可见光无线通信可以弥补卫星通信的不足，</a:t>
            </a:r>
            <a:r>
              <a:rPr lang="zh-CN" altLang="en-US" sz="2000" b="1" dirty="0">
                <a:solidFill>
                  <a:srgbClr val="FFC000"/>
                </a:solidFill>
              </a:rPr>
              <a:t>拓宽定位范围</a:t>
            </a:r>
            <a:r>
              <a:rPr lang="zh-CN" altLang="en-US" sz="2000" dirty="0">
                <a:solidFill>
                  <a:srgbClr val="FFC000"/>
                </a:solidFill>
              </a:rPr>
              <a:t>。光源在室内是一个必要的基础设施，且光源进行部署后进行变动的可能性比较小，从而保证定位结果</a:t>
            </a:r>
            <a:r>
              <a:rPr lang="zh-CN" altLang="en-US" sz="2000" b="1" dirty="0">
                <a:solidFill>
                  <a:srgbClr val="FFC000"/>
                </a:solidFill>
              </a:rPr>
              <a:t>精准性</a:t>
            </a:r>
            <a:r>
              <a:rPr lang="zh-CN" altLang="en-US" sz="2000" dirty="0">
                <a:solidFill>
                  <a:srgbClr val="FFC000"/>
                </a:solidFill>
              </a:rPr>
              <a:t>。</a:t>
            </a:r>
          </a:p>
        </p:txBody>
      </p:sp>
      <p:sp>
        <p:nvSpPr>
          <p:cNvPr id="10" name="文本框 9">
            <a:extLst>
              <a:ext uri="{FF2B5EF4-FFF2-40B4-BE49-F238E27FC236}">
                <a16:creationId xmlns:a16="http://schemas.microsoft.com/office/drawing/2014/main" id="{744FBAC0-F39C-4042-8486-5CA6BC986ECC}"/>
              </a:ext>
            </a:extLst>
          </p:cNvPr>
          <p:cNvSpPr txBox="1"/>
          <p:nvPr/>
        </p:nvSpPr>
        <p:spPr>
          <a:xfrm>
            <a:off x="0" y="386464"/>
            <a:ext cx="267208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频谱</a:t>
            </a:r>
          </a:p>
        </p:txBody>
      </p:sp>
      <p:sp>
        <p:nvSpPr>
          <p:cNvPr id="11" name="文本框 10">
            <a:extLst>
              <a:ext uri="{FF2B5EF4-FFF2-40B4-BE49-F238E27FC236}">
                <a16:creationId xmlns:a16="http://schemas.microsoft.com/office/drawing/2014/main" id="{C2CBDC33-87DD-4A1E-B8A1-B47329916A14}"/>
              </a:ext>
            </a:extLst>
          </p:cNvPr>
          <p:cNvSpPr txBox="1"/>
          <p:nvPr/>
        </p:nvSpPr>
        <p:spPr>
          <a:xfrm>
            <a:off x="0" y="3160567"/>
            <a:ext cx="21336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定位范围</a:t>
            </a:r>
          </a:p>
        </p:txBody>
      </p:sp>
    </p:spTree>
    <p:extLst>
      <p:ext uri="{BB962C8B-B14F-4D97-AF65-F5344CB8AC3E}">
        <p14:creationId xmlns:p14="http://schemas.microsoft.com/office/powerpoint/2010/main" val="18840520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1809750" y="1695450"/>
            <a:ext cx="3810000" cy="3409950"/>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800350" y="1409700"/>
            <a:ext cx="3810000" cy="3409950"/>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4438650" y="499872"/>
            <a:ext cx="5734050" cy="513197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4591050" y="633222"/>
            <a:ext cx="5734050" cy="513197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800350" y="2237101"/>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2</a:t>
            </a:r>
            <a:endParaRPr lang="zh-CN" altLang="en-US" sz="9600" dirty="0">
              <a:solidFill>
                <a:schemeClr val="bg1"/>
              </a:solidFill>
            </a:endParaRPr>
          </a:p>
        </p:txBody>
      </p:sp>
      <p:sp>
        <p:nvSpPr>
          <p:cNvPr id="7" name="文本框 6"/>
          <p:cNvSpPr txBox="1"/>
          <p:nvPr/>
        </p:nvSpPr>
        <p:spPr>
          <a:xfrm>
            <a:off x="6398261" y="2694275"/>
            <a:ext cx="1983740"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项目内容</a:t>
            </a:r>
          </a:p>
        </p:txBody>
      </p:sp>
      <p:cxnSp>
        <p:nvCxnSpPr>
          <p:cNvPr id="9" name="直接连接符 8"/>
          <p:cNvCxnSpPr/>
          <p:nvPr/>
        </p:nvCxnSpPr>
        <p:spPr>
          <a:xfrm>
            <a:off x="5776913" y="3678567"/>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ADB3C00-9375-44A7-81F5-A5DAE1B3CB47}"/>
              </a:ext>
            </a:extLst>
          </p:cNvPr>
          <p:cNvSpPr txBox="1"/>
          <p:nvPr/>
        </p:nvSpPr>
        <p:spPr>
          <a:xfrm>
            <a:off x="5776913" y="3931920"/>
            <a:ext cx="3204527" cy="646331"/>
          </a:xfrm>
          <a:prstGeom prst="rect">
            <a:avLst/>
          </a:prstGeom>
          <a:noFill/>
        </p:spPr>
        <p:txBody>
          <a:bodyPr wrap="square" rtlCol="0">
            <a:spAutoFit/>
          </a:bodyPr>
          <a:lstStyle/>
          <a:p>
            <a:pPr algn="ctr"/>
            <a:r>
              <a:rPr lang="zh-CN" altLang="en-US" dirty="0">
                <a:solidFill>
                  <a:schemeClr val="bg1"/>
                </a:solidFill>
              </a:rPr>
              <a:t>基于可见光通信（</a:t>
            </a:r>
            <a:r>
              <a:rPr lang="en-US" altLang="zh-CN" dirty="0">
                <a:solidFill>
                  <a:schemeClr val="bg1"/>
                </a:solidFill>
              </a:rPr>
              <a:t>VLC</a:t>
            </a:r>
            <a:r>
              <a:rPr lang="zh-CN" altLang="en-US" dirty="0">
                <a:solidFill>
                  <a:schemeClr val="bg1"/>
                </a:solidFill>
              </a:rPr>
              <a:t>）的室内定位系统</a:t>
            </a:r>
          </a:p>
        </p:txBody>
      </p:sp>
    </p:spTree>
    <p:extLst>
      <p:ext uri="{BB962C8B-B14F-4D97-AF65-F5344CB8AC3E}">
        <p14:creationId xmlns:p14="http://schemas.microsoft.com/office/powerpoint/2010/main" val="27540334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4088493" y="2115457"/>
            <a:ext cx="1001486" cy="1596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47921" y="1854200"/>
            <a:ext cx="3193143" cy="22787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88493" y="4742543"/>
            <a:ext cx="4833257" cy="217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extLst>
              <p:ext uri="{D42A27DB-BD31-4B8C-83A1-F6EECF244321}">
                <p14:modId xmlns:p14="http://schemas.microsoft.com/office/powerpoint/2010/main" val="1978360295"/>
              </p:ext>
            </p:extLst>
          </p:nvPr>
        </p:nvGraphicFramePr>
        <p:xfrm>
          <a:off x="2306113" y="3318209"/>
          <a:ext cx="2836480" cy="1890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2735161153"/>
              </p:ext>
            </p:extLst>
          </p:nvPr>
        </p:nvGraphicFramePr>
        <p:xfrm>
          <a:off x="8104570" y="3746381"/>
          <a:ext cx="2836480" cy="18909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2502341803"/>
              </p:ext>
            </p:extLst>
          </p:nvPr>
        </p:nvGraphicFramePr>
        <p:xfrm>
          <a:off x="4091370" y="633066"/>
          <a:ext cx="2836480" cy="1890987"/>
        </p:xfrm>
        <a:graphic>
          <a:graphicData uri="http://schemas.openxmlformats.org/drawingml/2006/chart">
            <c:chart xmlns:c="http://schemas.openxmlformats.org/drawingml/2006/chart" xmlns:r="http://schemas.openxmlformats.org/officeDocument/2006/relationships" r:id="rId4"/>
          </a:graphicData>
        </a:graphic>
      </p:graphicFrame>
      <p:sp>
        <p:nvSpPr>
          <p:cNvPr id="13" name="矩形 12"/>
          <p:cNvSpPr/>
          <p:nvPr/>
        </p:nvSpPr>
        <p:spPr>
          <a:xfrm>
            <a:off x="247353" y="3763817"/>
            <a:ext cx="2672896" cy="830482"/>
          </a:xfrm>
          <a:prstGeom prst="rect">
            <a:avLst/>
          </a:prstGeom>
        </p:spPr>
        <p:txBody>
          <a:bodyPr wrap="square" lIns="68570" tIns="34289" rIns="68570" bIns="34289">
            <a:spAutoFit/>
          </a:bodyPr>
          <a:lstStyle/>
          <a:p>
            <a:pPr defTabSz="685681">
              <a:lnSpc>
                <a:spcPct val="130000"/>
              </a:lnSpc>
            </a:pPr>
            <a:r>
              <a:rPr lang="zh-CN" altLang="zh-CN" sz="2000" dirty="0">
                <a:solidFill>
                  <a:schemeClr val="bg1"/>
                </a:solidFill>
              </a:rPr>
              <a:t>实时定位</a:t>
            </a:r>
            <a:r>
              <a:rPr lang="zh-CN" altLang="en-US" sz="2000" dirty="0">
                <a:solidFill>
                  <a:schemeClr val="bg1"/>
                </a:solidFill>
              </a:rPr>
              <a:t>，精确反映所处的位置坐标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7769451" y="5579774"/>
            <a:ext cx="4162425" cy="992577"/>
          </a:xfrm>
          <a:prstGeom prst="rect">
            <a:avLst/>
          </a:prstGeom>
        </p:spPr>
        <p:txBody>
          <a:bodyPr wrap="square" lIns="68570" tIns="34289" rIns="68570" bIns="34289">
            <a:spAutoFit/>
          </a:bodyPr>
          <a:lstStyle/>
          <a:p>
            <a:r>
              <a:rPr lang="zh-CN" altLang="zh-CN" sz="2000" dirty="0">
                <a:solidFill>
                  <a:schemeClr val="bg1"/>
                </a:solidFill>
              </a:rPr>
              <a:t>将实验样品所在的具体的位置坐标反映到记录仪（手机）上</a:t>
            </a:r>
          </a:p>
          <a:p>
            <a:r>
              <a:rPr lang="zh-CN" altLang="zh-CN" sz="2000" dirty="0">
                <a:solidFill>
                  <a:schemeClr val="bg1"/>
                </a:solidFill>
              </a:rPr>
              <a:t>功能（有光即可定位）</a:t>
            </a:r>
          </a:p>
        </p:txBody>
      </p:sp>
      <p:sp>
        <p:nvSpPr>
          <p:cNvPr id="15" name="矩形 14"/>
          <p:cNvSpPr/>
          <p:nvPr/>
        </p:nvSpPr>
        <p:spPr>
          <a:xfrm>
            <a:off x="6505121" y="691342"/>
            <a:ext cx="5618480" cy="1230591"/>
          </a:xfrm>
          <a:prstGeom prst="rect">
            <a:avLst/>
          </a:prstGeom>
        </p:spPr>
        <p:txBody>
          <a:bodyPr wrap="square" lIns="68570" tIns="34289" rIns="68570" bIns="34289">
            <a:spAutoFit/>
          </a:bodyPr>
          <a:lstStyle/>
          <a:p>
            <a:pPr defTabSz="685681">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免介质阻隔 （在火车、地下停车场等地方，</a:t>
            </a:r>
            <a:r>
              <a:rPr lang="en-US" altLang="zh-CN" sz="2000" dirty="0">
                <a:solidFill>
                  <a:schemeClr val="bg1"/>
                </a:solidFill>
                <a:latin typeface="微软雅黑" panose="020B0503020204020204" pitchFamily="34" charset="-122"/>
                <a:ea typeface="微软雅黑" panose="020B0503020204020204" pitchFamily="34" charset="-122"/>
              </a:rPr>
              <a:t>GPS</a:t>
            </a:r>
            <a:r>
              <a:rPr lang="zh-CN" altLang="en-US" sz="2000" dirty="0">
                <a:solidFill>
                  <a:schemeClr val="bg1"/>
                </a:solidFill>
                <a:latin typeface="微软雅黑" panose="020B0503020204020204" pitchFamily="34" charset="-122"/>
                <a:ea typeface="微软雅黑" panose="020B0503020204020204" pitchFamily="34" charset="-122"/>
              </a:rPr>
              <a:t>定位能力会变差，用可见光通信定位系统即可实现有光即可以反映自己所处位置，十分的方便）</a:t>
            </a:r>
          </a:p>
        </p:txBody>
      </p:sp>
      <p:sp>
        <p:nvSpPr>
          <p:cNvPr id="16" name="矩形 15"/>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功能详解</a:t>
            </a:r>
          </a:p>
        </p:txBody>
      </p:sp>
      <p:sp>
        <p:nvSpPr>
          <p:cNvPr id="3" name="文本框 2">
            <a:extLst>
              <a:ext uri="{FF2B5EF4-FFF2-40B4-BE49-F238E27FC236}">
                <a16:creationId xmlns:a16="http://schemas.microsoft.com/office/drawing/2014/main" id="{788AA5CB-08D2-4D3F-8BBE-51E43F413C26}"/>
              </a:ext>
            </a:extLst>
          </p:cNvPr>
          <p:cNvSpPr txBox="1"/>
          <p:nvPr/>
        </p:nvSpPr>
        <p:spPr>
          <a:xfrm>
            <a:off x="3419293" y="3802037"/>
            <a:ext cx="873941" cy="923330"/>
          </a:xfrm>
          <a:prstGeom prst="rect">
            <a:avLst/>
          </a:prstGeom>
          <a:noFill/>
        </p:spPr>
        <p:txBody>
          <a:bodyPr wrap="square" rtlCol="0">
            <a:spAutoFit/>
          </a:bodyPr>
          <a:lstStyle/>
          <a:p>
            <a:r>
              <a:rPr lang="en-US" altLang="zh-CN" sz="5400" dirty="0">
                <a:solidFill>
                  <a:schemeClr val="bg1"/>
                </a:solidFill>
              </a:rPr>
              <a:t>1</a:t>
            </a:r>
            <a:endParaRPr lang="zh-CN" altLang="en-US" sz="5400" dirty="0">
              <a:solidFill>
                <a:schemeClr val="bg1"/>
              </a:solidFill>
            </a:endParaRPr>
          </a:p>
        </p:txBody>
      </p:sp>
    </p:spTree>
    <p:extLst>
      <p:ext uri="{BB962C8B-B14F-4D97-AF65-F5344CB8AC3E}">
        <p14:creationId xmlns:p14="http://schemas.microsoft.com/office/powerpoint/2010/main" val="119015024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0" y="0"/>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41EFC65-4859-4AE6-AD20-185BDA24D4C2}"/>
              </a:ext>
            </a:extLst>
          </p:cNvPr>
          <p:cNvSpPr txBox="1"/>
          <p:nvPr/>
        </p:nvSpPr>
        <p:spPr>
          <a:xfrm>
            <a:off x="477524" y="315311"/>
            <a:ext cx="615553" cy="4435365"/>
          </a:xfrm>
          <a:prstGeom prst="rect">
            <a:avLst/>
          </a:prstGeom>
          <a:noFill/>
        </p:spPr>
        <p:txBody>
          <a:bodyPr vert="eaVert" wrap="square" rtlCol="0">
            <a:spAutoFit/>
          </a:bodyPr>
          <a:lstStyle/>
          <a:p>
            <a:r>
              <a:rPr lang="zh-CN" altLang="en-US" sz="2800" dirty="0">
                <a:solidFill>
                  <a:schemeClr val="bg1"/>
                </a:solidFill>
              </a:rPr>
              <a:t>室内可见光通信系统结构</a:t>
            </a:r>
          </a:p>
        </p:txBody>
      </p:sp>
      <p:sp>
        <p:nvSpPr>
          <p:cNvPr id="12" name="文本框 11">
            <a:extLst>
              <a:ext uri="{FF2B5EF4-FFF2-40B4-BE49-F238E27FC236}">
                <a16:creationId xmlns:a16="http://schemas.microsoft.com/office/drawing/2014/main" id="{1286F414-DAB3-433A-826A-086D65FB5593}"/>
              </a:ext>
            </a:extLst>
          </p:cNvPr>
          <p:cNvSpPr txBox="1"/>
          <p:nvPr/>
        </p:nvSpPr>
        <p:spPr>
          <a:xfrm>
            <a:off x="2217683" y="3429000"/>
            <a:ext cx="6516414" cy="2862322"/>
          </a:xfrm>
          <a:prstGeom prst="rect">
            <a:avLst/>
          </a:prstGeom>
          <a:noFill/>
        </p:spPr>
        <p:txBody>
          <a:bodyPr wrap="square" rtlCol="0">
            <a:spAutoFit/>
          </a:bodyPr>
          <a:lstStyle/>
          <a:p>
            <a:pPr indent="457200"/>
            <a:r>
              <a:rPr lang="zh-CN" altLang="en-US" dirty="0"/>
              <a:t>传输的信号被加入到</a:t>
            </a:r>
            <a:r>
              <a:rPr lang="zh-CN" altLang="en-US" b="1" dirty="0"/>
              <a:t>交流电（</a:t>
            </a:r>
            <a:r>
              <a:rPr lang="en-US" altLang="zh-CN" b="1" dirty="0"/>
              <a:t>AC</a:t>
            </a:r>
            <a:r>
              <a:rPr lang="zh-CN" altLang="en-US" b="1" dirty="0"/>
              <a:t>）的正弦波波形</a:t>
            </a:r>
            <a:r>
              <a:rPr lang="zh-CN" altLang="en-US" dirty="0"/>
              <a:t>上 并通过电力线传送到天花板的</a:t>
            </a:r>
            <a:r>
              <a:rPr lang="en-US" altLang="zh-CN" dirty="0"/>
              <a:t>LED</a:t>
            </a:r>
            <a:r>
              <a:rPr lang="zh-CN" altLang="en-US" dirty="0"/>
              <a:t>设备上。交流载波 在进入</a:t>
            </a:r>
            <a:r>
              <a:rPr lang="en-US" altLang="zh-CN" dirty="0"/>
              <a:t>LED</a:t>
            </a:r>
            <a:r>
              <a:rPr lang="zh-CN" altLang="en-US" dirty="0"/>
              <a:t>前被分成两路：</a:t>
            </a:r>
            <a:endParaRPr lang="en-US" altLang="zh-CN" dirty="0"/>
          </a:p>
          <a:p>
            <a:pPr indent="457200"/>
            <a:r>
              <a:rPr lang="zh-CN" altLang="en-US" dirty="0"/>
              <a:t>一路通过电路整流成直流 电之后，用于 </a:t>
            </a:r>
            <a:r>
              <a:rPr lang="en-US" altLang="zh-CN" dirty="0"/>
              <a:t>LED </a:t>
            </a:r>
            <a:r>
              <a:rPr lang="zh-CN" altLang="en-US" dirty="0"/>
              <a:t>的</a:t>
            </a:r>
            <a:r>
              <a:rPr lang="zh-CN" altLang="en-US" b="1" dirty="0"/>
              <a:t>照明</a:t>
            </a:r>
            <a:r>
              <a:rPr lang="zh-CN" altLang="en-US" dirty="0"/>
              <a:t>。</a:t>
            </a:r>
            <a:endParaRPr lang="en-US" altLang="zh-CN" dirty="0"/>
          </a:p>
          <a:p>
            <a:pPr indent="457200"/>
            <a:r>
              <a:rPr lang="zh-CN" altLang="en-US" dirty="0"/>
              <a:t>另一路通过带通滤波器 （</a:t>
            </a:r>
            <a:r>
              <a:rPr lang="en-US" altLang="zh-CN" dirty="0"/>
              <a:t>BPF</a:t>
            </a:r>
            <a:r>
              <a:rPr lang="zh-CN" altLang="en-US" dirty="0"/>
              <a:t>），分离出传输的通信信号，用于调制和控制</a:t>
            </a:r>
            <a:r>
              <a:rPr lang="en-US" altLang="zh-CN" dirty="0"/>
              <a:t>LED </a:t>
            </a:r>
            <a:r>
              <a:rPr lang="zh-CN" altLang="en-US" dirty="0"/>
              <a:t>的发光强弱以形成调制后的</a:t>
            </a:r>
            <a:r>
              <a:rPr lang="zh-CN" altLang="en-US" b="1" dirty="0"/>
              <a:t>光载波信号</a:t>
            </a:r>
            <a:r>
              <a:rPr lang="zh-CN" altLang="en-US" dirty="0"/>
              <a:t>。</a:t>
            </a:r>
            <a:endParaRPr lang="en-US" altLang="zh-CN" dirty="0"/>
          </a:p>
          <a:p>
            <a:pPr indent="457200"/>
            <a:r>
              <a:rPr lang="zh-CN" altLang="en-US" dirty="0"/>
              <a:t>由于传输信息的频率足够高，人眼不会感觉到</a:t>
            </a:r>
            <a:r>
              <a:rPr lang="en-US" altLang="zh-CN" dirty="0"/>
              <a:t>LED</a:t>
            </a:r>
            <a:r>
              <a:rPr lang="zh-CN" altLang="en-US" dirty="0"/>
              <a:t>光强的明暗或亮灭，所以并不影响照明的效果。然后，光载波进入</a:t>
            </a:r>
            <a:r>
              <a:rPr lang="zh-CN" altLang="en-US" b="1" dirty="0"/>
              <a:t>无线通信</a:t>
            </a:r>
            <a:r>
              <a:rPr lang="zh-CN" altLang="en-US" dirty="0"/>
              <a:t>的信道，发光二极管发出的光载波被移动终端 的</a:t>
            </a:r>
            <a:r>
              <a:rPr lang="en-US" altLang="zh-CN" dirty="0"/>
              <a:t>PD</a:t>
            </a:r>
            <a:r>
              <a:rPr lang="zh-CN" altLang="en-US" dirty="0"/>
              <a:t>接收，接收机对信号进行</a:t>
            </a:r>
            <a:r>
              <a:rPr lang="zh-CN" altLang="en-US" b="1" dirty="0"/>
              <a:t>解调等处理</a:t>
            </a:r>
            <a:r>
              <a:rPr lang="zh-CN" altLang="en-US" dirty="0"/>
              <a:t>恢复原来发送的基带信号。</a:t>
            </a:r>
          </a:p>
        </p:txBody>
      </p:sp>
      <p:pic>
        <p:nvPicPr>
          <p:cNvPr id="17" name="图片 16">
            <a:extLst>
              <a:ext uri="{FF2B5EF4-FFF2-40B4-BE49-F238E27FC236}">
                <a16:creationId xmlns:a16="http://schemas.microsoft.com/office/drawing/2014/main" id="{F262FB0F-6CB2-47A9-BDF4-25B24E10BB39}"/>
              </a:ext>
            </a:extLst>
          </p:cNvPr>
          <p:cNvPicPr>
            <a:picLocks noChangeAspect="1"/>
          </p:cNvPicPr>
          <p:nvPr/>
        </p:nvPicPr>
        <p:blipFill rotWithShape="1">
          <a:blip r:embed="rId2"/>
          <a:srcRect l="23320" t="46053" r="37198" b="24981"/>
          <a:stretch/>
        </p:blipFill>
        <p:spPr>
          <a:xfrm>
            <a:off x="3522837" y="315311"/>
            <a:ext cx="6888968" cy="2842828"/>
          </a:xfrm>
          <a:prstGeom prst="rect">
            <a:avLst/>
          </a:prstGeom>
        </p:spPr>
      </p:pic>
    </p:spTree>
    <p:extLst>
      <p:ext uri="{BB962C8B-B14F-4D97-AF65-F5344CB8AC3E}">
        <p14:creationId xmlns:p14="http://schemas.microsoft.com/office/powerpoint/2010/main" val="23894832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手动输入 3"/>
          <p:cNvSpPr/>
          <p:nvPr/>
        </p:nvSpPr>
        <p:spPr>
          <a:xfrm rot="5400000" flipH="1">
            <a:off x="13589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手动输入 1"/>
          <p:cNvSpPr/>
          <p:nvPr/>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手动输入 2"/>
          <p:cNvSpPr/>
          <p:nvPr/>
        </p:nvSpPr>
        <p:spPr>
          <a:xfrm rot="5400000" flipH="1">
            <a:off x="-104775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37895" y="992618"/>
            <a:ext cx="3438525"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定位系统结构</a:t>
            </a:r>
          </a:p>
        </p:txBody>
      </p:sp>
      <p:cxnSp>
        <p:nvCxnSpPr>
          <p:cNvPr id="8" name="直接连接符 7"/>
          <p:cNvCxnSpPr/>
          <p:nvPr/>
        </p:nvCxnSpPr>
        <p:spPr>
          <a:xfrm>
            <a:off x="685800" y="1805062"/>
            <a:ext cx="304800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B713143-A357-41FA-8A2E-0B9EEAF6432C}"/>
              </a:ext>
            </a:extLst>
          </p:cNvPr>
          <p:cNvSpPr txBox="1"/>
          <p:nvPr/>
        </p:nvSpPr>
        <p:spPr>
          <a:xfrm>
            <a:off x="7294880" y="1503496"/>
            <a:ext cx="4211320" cy="4093428"/>
          </a:xfrm>
          <a:prstGeom prst="rect">
            <a:avLst/>
          </a:prstGeom>
          <a:noFill/>
        </p:spPr>
        <p:txBody>
          <a:bodyPr wrap="square" rtlCol="0">
            <a:spAutoFit/>
          </a:bodyPr>
          <a:lstStyle/>
          <a:p>
            <a:pPr indent="457200"/>
            <a:r>
              <a:rPr lang="en-US" altLang="zh-CN" sz="2000" dirty="0">
                <a:solidFill>
                  <a:schemeClr val="bg1"/>
                </a:solidFill>
              </a:rPr>
              <a:t>LED</a:t>
            </a:r>
            <a:r>
              <a:rPr lang="zh-CN" altLang="en-US" sz="2000" dirty="0">
                <a:solidFill>
                  <a:schemeClr val="bg1"/>
                </a:solidFill>
              </a:rPr>
              <a:t>标签技术（</a:t>
            </a:r>
            <a:r>
              <a:rPr lang="en-US" altLang="zh-CN" sz="2000" dirty="0">
                <a:solidFill>
                  <a:schemeClr val="bg1"/>
                </a:solidFill>
              </a:rPr>
              <a:t>LED-ID</a:t>
            </a:r>
            <a:r>
              <a:rPr lang="zh-CN" altLang="en-US" sz="2000" dirty="0">
                <a:solidFill>
                  <a:schemeClr val="bg1"/>
                </a:solidFill>
              </a:rPr>
              <a:t>），将与位置相关的</a:t>
            </a:r>
            <a:r>
              <a:rPr lang="en-US" altLang="zh-CN" sz="2000" dirty="0">
                <a:solidFill>
                  <a:schemeClr val="bg1"/>
                </a:solidFill>
              </a:rPr>
              <a:t>ID</a:t>
            </a:r>
            <a:r>
              <a:rPr lang="zh-CN" altLang="en-US" sz="2000" dirty="0">
                <a:solidFill>
                  <a:schemeClr val="bg1"/>
                </a:solidFill>
              </a:rPr>
              <a:t>数据加载到不同的</a:t>
            </a:r>
            <a:r>
              <a:rPr lang="en-US" altLang="zh-CN" sz="2000" dirty="0">
                <a:solidFill>
                  <a:schemeClr val="bg1"/>
                </a:solidFill>
              </a:rPr>
              <a:t>IED</a:t>
            </a:r>
            <a:r>
              <a:rPr lang="zh-CN" altLang="en-US" sz="2000" dirty="0">
                <a:solidFill>
                  <a:schemeClr val="bg1"/>
                </a:solidFill>
              </a:rPr>
              <a:t>光源上，接收端通过对</a:t>
            </a:r>
            <a:r>
              <a:rPr lang="en-US" altLang="zh-CN" sz="2000" dirty="0">
                <a:solidFill>
                  <a:schemeClr val="bg1"/>
                </a:solidFill>
              </a:rPr>
              <a:t>ID</a:t>
            </a:r>
            <a:r>
              <a:rPr lang="zh-CN" altLang="en-US" sz="2000" dirty="0">
                <a:solidFill>
                  <a:schemeClr val="bg1"/>
                </a:solidFill>
              </a:rPr>
              <a:t>数据处理实现被动定位。理论精确度是相邻</a:t>
            </a:r>
            <a:r>
              <a:rPr lang="en-US" altLang="zh-CN" sz="2000" dirty="0">
                <a:solidFill>
                  <a:schemeClr val="bg1"/>
                </a:solidFill>
              </a:rPr>
              <a:t>LED</a:t>
            </a:r>
            <a:r>
              <a:rPr lang="zh-CN" altLang="en-US" sz="2000" dirty="0">
                <a:solidFill>
                  <a:schemeClr val="bg1"/>
                </a:solidFill>
              </a:rPr>
              <a:t>信号源间距的二分之一。</a:t>
            </a:r>
            <a:endParaRPr lang="en-US" altLang="zh-CN" sz="2000" dirty="0">
              <a:solidFill>
                <a:schemeClr val="bg1"/>
              </a:solidFill>
            </a:endParaRPr>
          </a:p>
          <a:p>
            <a:pPr indent="457200"/>
            <a:r>
              <a:rPr lang="zh-CN" altLang="en-US" sz="2000" dirty="0">
                <a:solidFill>
                  <a:schemeClr val="bg1"/>
                </a:solidFill>
              </a:rPr>
              <a:t>定位系统主要由发射端和接收端两部分组成，发射端主要包括</a:t>
            </a:r>
            <a:r>
              <a:rPr lang="en-US" altLang="zh-CN" sz="2000" dirty="0">
                <a:solidFill>
                  <a:schemeClr val="bg1"/>
                </a:solidFill>
              </a:rPr>
              <a:t>Stm32</a:t>
            </a:r>
            <a:r>
              <a:rPr lang="zh-CN" altLang="en-US" sz="2000" dirty="0">
                <a:solidFill>
                  <a:schemeClr val="bg1"/>
                </a:solidFill>
              </a:rPr>
              <a:t>的主控制器、</a:t>
            </a:r>
            <a:r>
              <a:rPr lang="en-US" altLang="zh-CN" sz="2000" dirty="0">
                <a:solidFill>
                  <a:schemeClr val="bg1"/>
                </a:solidFill>
              </a:rPr>
              <a:t>LED</a:t>
            </a:r>
            <a:r>
              <a:rPr lang="zh-CN" altLang="en-US" sz="2000" dirty="0">
                <a:solidFill>
                  <a:schemeClr val="bg1"/>
                </a:solidFill>
              </a:rPr>
              <a:t>光源及相对应的驱动电路。接收端只要包括光电探测器、滤波及解码电路、显示终端构成。</a:t>
            </a:r>
            <a:endParaRPr lang="en-US" altLang="zh-CN" sz="2000" dirty="0">
              <a:solidFill>
                <a:schemeClr val="bg1"/>
              </a:solidFill>
            </a:endParaRPr>
          </a:p>
          <a:p>
            <a:pPr indent="457200"/>
            <a:r>
              <a:rPr lang="zh-CN" altLang="en-US" sz="2000" dirty="0">
                <a:solidFill>
                  <a:schemeClr val="bg1"/>
                </a:solidFill>
              </a:rPr>
              <a:t>采用开关键控（</a:t>
            </a:r>
            <a:r>
              <a:rPr lang="en-US" altLang="zh-CN" sz="2000" dirty="0">
                <a:solidFill>
                  <a:schemeClr val="bg1"/>
                </a:solidFill>
              </a:rPr>
              <a:t>OOK</a:t>
            </a:r>
            <a:r>
              <a:rPr lang="zh-CN" altLang="en-US" sz="2000" dirty="0">
                <a:solidFill>
                  <a:schemeClr val="bg1"/>
                </a:solidFill>
              </a:rPr>
              <a:t>）方式实现对</a:t>
            </a:r>
            <a:r>
              <a:rPr lang="en-US" altLang="zh-CN" sz="2000" dirty="0">
                <a:solidFill>
                  <a:schemeClr val="bg1"/>
                </a:solidFill>
              </a:rPr>
              <a:t>LED</a:t>
            </a:r>
            <a:r>
              <a:rPr lang="zh-CN" altLang="en-US" sz="2000" dirty="0">
                <a:solidFill>
                  <a:schemeClr val="bg1"/>
                </a:solidFill>
              </a:rPr>
              <a:t>光源信号的调制。</a:t>
            </a:r>
          </a:p>
        </p:txBody>
      </p:sp>
      <p:pic>
        <p:nvPicPr>
          <p:cNvPr id="67" name="图片 66">
            <a:extLst>
              <a:ext uri="{FF2B5EF4-FFF2-40B4-BE49-F238E27FC236}">
                <a16:creationId xmlns:a16="http://schemas.microsoft.com/office/drawing/2014/main" id="{6B366643-BBC4-4085-B85E-DEAA261F8F70}"/>
              </a:ext>
            </a:extLst>
          </p:cNvPr>
          <p:cNvPicPr>
            <a:picLocks noChangeAspect="1"/>
          </p:cNvPicPr>
          <p:nvPr/>
        </p:nvPicPr>
        <p:blipFill rotWithShape="1">
          <a:blip r:embed="rId2"/>
          <a:srcRect l="14062" t="37474" r="60938" b="42667"/>
          <a:stretch/>
        </p:blipFill>
        <p:spPr>
          <a:xfrm>
            <a:off x="0" y="2219928"/>
            <a:ext cx="4376420" cy="2780393"/>
          </a:xfrm>
          <a:prstGeom prst="rect">
            <a:avLst/>
          </a:prstGeom>
        </p:spPr>
      </p:pic>
      <p:sp>
        <p:nvSpPr>
          <p:cNvPr id="6" name="文本框 5">
            <a:extLst>
              <a:ext uri="{FF2B5EF4-FFF2-40B4-BE49-F238E27FC236}">
                <a16:creationId xmlns:a16="http://schemas.microsoft.com/office/drawing/2014/main" id="{DDAA5F54-E88C-4E38-AFA6-2790C8819423}"/>
              </a:ext>
            </a:extLst>
          </p:cNvPr>
          <p:cNvSpPr txBox="1"/>
          <p:nvPr/>
        </p:nvSpPr>
        <p:spPr>
          <a:xfrm>
            <a:off x="5862320" y="779043"/>
            <a:ext cx="5628640" cy="523220"/>
          </a:xfrm>
          <a:prstGeom prst="rect">
            <a:avLst/>
          </a:prstGeom>
          <a:noFill/>
        </p:spPr>
        <p:txBody>
          <a:bodyPr wrap="square" rtlCol="0">
            <a:spAutoFit/>
          </a:bodyPr>
          <a:lstStyle/>
          <a:p>
            <a:r>
              <a:rPr lang="zh-CN" altLang="en-US" sz="2800" dirty="0">
                <a:solidFill>
                  <a:schemeClr val="bg1"/>
                </a:solidFill>
              </a:rPr>
              <a:t>粗定位：</a:t>
            </a:r>
            <a:r>
              <a:rPr lang="en-US" altLang="zh-CN" sz="2800" dirty="0">
                <a:solidFill>
                  <a:schemeClr val="bg1"/>
                </a:solidFill>
              </a:rPr>
              <a:t> LED</a:t>
            </a:r>
            <a:r>
              <a:rPr lang="zh-CN" altLang="en-US" sz="2800" dirty="0">
                <a:solidFill>
                  <a:schemeClr val="bg1"/>
                </a:solidFill>
              </a:rPr>
              <a:t>标签技术（</a:t>
            </a:r>
            <a:r>
              <a:rPr lang="en-US" altLang="zh-CN" sz="2800" dirty="0">
                <a:solidFill>
                  <a:schemeClr val="bg1"/>
                </a:solidFill>
              </a:rPr>
              <a:t>LED-ID</a:t>
            </a:r>
            <a:r>
              <a:rPr lang="zh-CN" altLang="en-US" sz="2800" dirty="0">
                <a:solidFill>
                  <a:schemeClr val="bg1"/>
                </a:solidFill>
              </a:rPr>
              <a:t>）</a:t>
            </a:r>
          </a:p>
        </p:txBody>
      </p:sp>
    </p:spTree>
    <p:extLst>
      <p:ext uri="{BB962C8B-B14F-4D97-AF65-F5344CB8AC3E}">
        <p14:creationId xmlns:p14="http://schemas.microsoft.com/office/powerpoint/2010/main" val="1206789659"/>
      </p:ext>
    </p:extLst>
  </p:cSld>
  <p:clrMapOvr>
    <a:masterClrMapping/>
  </p:clrMapOvr>
  <p:transition spd="slow">
    <p:push dir="u"/>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754</TotalTime>
  <Words>1121</Words>
  <Application>Microsoft Office PowerPoint</Application>
  <PresentationFormat>宽屏</PresentationFormat>
  <Paragraphs>90</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微软雅黑</vt:lpstr>
      <vt:lpstr>Arial</vt:lpstr>
      <vt:lpstr>Calibri</vt:lpstr>
      <vt:lpstr>Calibri Light</vt:lpstr>
      <vt:lpstr>Segoe UI Light</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PPT_Cafe@qq.com</dc:creator>
  <cp:lastModifiedBy>李思琪</cp:lastModifiedBy>
  <cp:revision>88</cp:revision>
  <dcterms:created xsi:type="dcterms:W3CDTF">2015-07-30T03:49:32Z</dcterms:created>
  <dcterms:modified xsi:type="dcterms:W3CDTF">2017-11-15T02:56:59Z</dcterms:modified>
</cp:coreProperties>
</file>