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1pPr>
    <a:lvl2pPr marL="0" marR="0" indent="2286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2pPr>
    <a:lvl3pPr marL="0" marR="0" indent="4572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3pPr>
    <a:lvl4pPr marL="0" marR="0" indent="6858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4pPr>
    <a:lvl5pPr marL="0" marR="0" indent="9144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5pPr>
    <a:lvl6pPr marL="0" marR="0" indent="11430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6pPr>
    <a:lvl7pPr marL="0" marR="0" indent="13716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7pPr>
    <a:lvl8pPr marL="0" marR="0" indent="16002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8pPr>
    <a:lvl9pPr marL="0" marR="0" indent="18288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b="def" i="def"/>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b="def" i="def"/>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b="def" i="def"/>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7.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3" name="Shape 123"/>
          <p:cNvSpPr/>
          <p:nvPr>
            <p:ph type="sldImg"/>
          </p:nvPr>
        </p:nvSpPr>
        <p:spPr>
          <a:prstGeom prst="rect">
            <a:avLst/>
          </a:prstGeom>
        </p:spPr>
        <p:txBody>
          <a:bodyPr/>
          <a:lstStyle/>
          <a:p>
            <a:pPr/>
          </a:p>
        </p:txBody>
      </p:sp>
      <p:sp>
        <p:nvSpPr>
          <p:cNvPr id="124" name="Shape 124"/>
          <p:cNvSpPr/>
          <p:nvPr>
            <p:ph type="body" sz="quarter" idx="1"/>
          </p:nvPr>
        </p:nvSpPr>
        <p:spPr>
          <a:prstGeom prst="rect">
            <a:avLst/>
          </a:prstGeom>
        </p:spPr>
        <p:txBody>
          <a:bodyPr/>
          <a:lstStyle/>
          <a:p>
            <a:pPr/>
            <a:r>
              <a:t>A coroutine is a little program that can be suspended and then resumed on whatever thread you like.</a:t>
            </a:r>
          </a:p>
          <a:p>
            <a:pPr/>
            <a:r>
              <a:t>So it doesn’t “own” a thread of execution.</a:t>
            </a:r>
          </a:p>
          <a:p>
            <a:pPr/>
          </a:p>
          <a:p>
            <a:pPr/>
            <a:r>
              <a:t>“traditional threads have a flaw: they are costly to maintain. Thus it is not practical to have more than a few available and they are mostly controlled by the system. A coroutine offers a lightweight alternative that is </a:t>
            </a:r>
            <a:r>
              <a:rPr i="1"/>
              <a:t>cheap</a:t>
            </a:r>
            <a:r>
              <a:t> in terms of resources and it is easier to control by the developer.”</a:t>
            </a:r>
          </a:p>
          <a:p>
            <a:pPr/>
          </a:p>
          <a:p>
            <a:pPr/>
            <a:r>
              <a:t>“blocking a thread means the thread cannot do anything else… coroutines are blocks of code that can be suspended, without blocking a thread.”</a:t>
            </a:r>
          </a:p>
          <a:p>
            <a:pPr/>
          </a:p>
          <a:p>
            <a:pPr/>
            <a:r>
              <a:t>“Threads are pre-emptively scheduled by the operating system. This means task switches have a high overhead, and may occur at inconvenient times. This overhead has two components: the cost of suspending the state of the thread, and the cost of switching between user mode (for the thread) and kernel mode (for the scheduler).</a:t>
            </a:r>
          </a:p>
          <a:p>
            <a:pPr/>
            <a:r>
              <a:t>“If a process schedules its own threads directly and cooperatively, the context switch to kernel mode is unnecessary, and switching tasks is comparably expensive to an indirect function call, as in: quite cheap. These light weight threads may be called green threads, fibers, or coroutines depending on various details. Notable users of green threads/fibers were early Java implementations, and more recently Goroutines in Golang. A conceptual advantage of coroutines is that their execution can be understood in terms of control flow explicitly passing back and forth between coroutines. However, these coroutines do not achieve true parallelism unless they are scheduled across multiple OS threads.”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4" name="Shape 134"/>
          <p:cNvSpPr/>
          <p:nvPr>
            <p:ph type="sldImg"/>
          </p:nvPr>
        </p:nvSpPr>
        <p:spPr>
          <a:prstGeom prst="rect">
            <a:avLst/>
          </a:prstGeom>
        </p:spPr>
        <p:txBody>
          <a:bodyPr/>
          <a:lstStyle/>
          <a:p>
            <a:pPr/>
          </a:p>
        </p:txBody>
      </p:sp>
      <p:sp>
        <p:nvSpPr>
          <p:cNvPr id="135" name="Shape 135"/>
          <p:cNvSpPr/>
          <p:nvPr>
            <p:ph type="body" sz="quarter" idx="1"/>
          </p:nvPr>
        </p:nvSpPr>
        <p:spPr>
          <a:prstGeom prst="rect">
            <a:avLst/>
          </a:prstGeom>
        </p:spPr>
        <p:txBody>
          <a:bodyPr/>
          <a:lstStyle/>
          <a:p>
            <a:pPr/>
            <a:r>
              <a:t>New keywords:</a:t>
            </a:r>
          </a:p>
          <a:p>
            <a:pPr/>
            <a:r>
              <a:t>co_return: Finish execution. Return a value.</a:t>
            </a:r>
          </a:p>
          <a:p>
            <a:pPr/>
            <a:r>
              <a:t>co_await: Get results from awaitable (like a Coroutine). Suspend if results not ready yet.</a:t>
            </a:r>
          </a:p>
          <a:p>
            <a:pPr/>
            <a:r>
              <a:t>co_yield: Give up thread of execution. Optionally return a value.</a:t>
            </a:r>
          </a:p>
          <a:p>
            <a:pPr/>
          </a:p>
          <a:p>
            <a:pPr/>
            <a:r>
              <a:t>A function becomes a coroutine by having one of these keywords in its body. So from their declaration they are indistinguishable from functions.</a:t>
            </a:r>
          </a:p>
          <a:p>
            <a:pPr/>
          </a:p>
          <a:p>
            <a:pPr/>
            <a:r>
              <a:t>A class member function can be a Coroutine.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8" name="Shape 138"/>
          <p:cNvSpPr/>
          <p:nvPr>
            <p:ph type="sldImg"/>
          </p:nvPr>
        </p:nvSpPr>
        <p:spPr>
          <a:prstGeom prst="rect">
            <a:avLst/>
          </a:prstGeom>
        </p:spPr>
        <p:txBody>
          <a:bodyPr/>
          <a:lstStyle/>
          <a:p>
            <a:pPr/>
          </a:p>
        </p:txBody>
      </p:sp>
      <p:sp>
        <p:nvSpPr>
          <p:cNvPr id="139" name="Shape 139"/>
          <p:cNvSpPr/>
          <p:nvPr>
            <p:ph type="body" sz="quarter" idx="1"/>
          </p:nvPr>
        </p:nvSpPr>
        <p:spPr>
          <a:prstGeom prst="rect">
            <a:avLst/>
          </a:prstGeom>
        </p:spPr>
        <p:txBody>
          <a:bodyPr/>
          <a:lstStyle/>
          <a:p>
            <a:pPr/>
            <a:r>
              <a:t>This is an example of a generator. Each time it suspends it yields the next integer in the sequence.</a:t>
            </a:r>
          </a:p>
          <a:p>
            <a:pPr/>
          </a:p>
          <a:p>
            <a:pPr/>
            <a:r>
              <a:t>co_yield suspends the functions execution, stores that state in the generator&lt;int&gt;, then returns the value of current through the generator&lt;int&gt;.</a:t>
            </a:r>
          </a:p>
          <a:p>
            <a:pPr/>
          </a:p>
          <a:p>
            <a:pPr/>
            <a:r>
              <a:t>There is more to coroutines than a simple generator. You can await a coroutine in a coroutine, which lets you compose coroutines in a useful manner.</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2" name="Shape 142"/>
          <p:cNvSpPr/>
          <p:nvPr>
            <p:ph type="sldImg"/>
          </p:nvPr>
        </p:nvSpPr>
        <p:spPr>
          <a:prstGeom prst="rect">
            <a:avLst/>
          </a:prstGeom>
        </p:spPr>
        <p:txBody>
          <a:bodyPr/>
          <a:lstStyle/>
          <a:p>
            <a:pPr/>
          </a:p>
        </p:txBody>
      </p:sp>
      <p:sp>
        <p:nvSpPr>
          <p:cNvPr id="143" name="Shape 143"/>
          <p:cNvSpPr/>
          <p:nvPr>
            <p:ph type="body" sz="quarter" idx="1"/>
          </p:nvPr>
        </p:nvSpPr>
        <p:spPr>
          <a:prstGeom prst="rect">
            <a:avLst/>
          </a:prstGeom>
        </p:spPr>
        <p:txBody>
          <a:bodyPr/>
          <a:lstStyle/>
          <a:p>
            <a:pPr/>
            <a:r>
              <a:t>Example of a generator being used.</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6" name="Shape 146"/>
          <p:cNvSpPr/>
          <p:nvPr>
            <p:ph type="sldImg"/>
          </p:nvPr>
        </p:nvSpPr>
        <p:spPr>
          <a:prstGeom prst="rect">
            <a:avLst/>
          </a:prstGeom>
        </p:spPr>
        <p:txBody>
          <a:bodyPr/>
          <a:lstStyle/>
          <a:p>
            <a:pPr/>
          </a:p>
        </p:txBody>
      </p:sp>
      <p:sp>
        <p:nvSpPr>
          <p:cNvPr id="147" name="Shape 147"/>
          <p:cNvSpPr/>
          <p:nvPr>
            <p:ph type="body" sz="quarter" idx="1"/>
          </p:nvPr>
        </p:nvSpPr>
        <p:spPr>
          <a:prstGeom prst="rect">
            <a:avLst/>
          </a:prstGeom>
        </p:spPr>
        <p:txBody>
          <a:bodyPr/>
          <a:lstStyle/>
          <a:p>
            <a:pPr/>
            <a:r>
              <a:t>load_data is a coroutine that generates a std::future when the named resource is opened and we manage to parse to the point where we found the data requested.</a:t>
            </a:r>
          </a:p>
          <a:p>
            <a:pPr/>
          </a:p>
          <a:p>
            <a:pPr/>
            <a:r>
              <a:t>open_resource and read_lines are probably async coroutines that open a file and read lines from it. The co_await connects the suspending and ready state of load_data to their progress.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5" name="Shape 165"/>
          <p:cNvSpPr/>
          <p:nvPr>
            <p:ph type="sldImg"/>
          </p:nvPr>
        </p:nvSpPr>
        <p:spPr>
          <a:prstGeom prst="rect">
            <a:avLst/>
          </a:prstGeom>
        </p:spPr>
        <p:txBody>
          <a:bodyPr/>
          <a:lstStyle/>
          <a:p>
            <a:pPr/>
          </a:p>
        </p:txBody>
      </p:sp>
      <p:sp>
        <p:nvSpPr>
          <p:cNvPr id="166" name="Shape 166"/>
          <p:cNvSpPr/>
          <p:nvPr>
            <p:ph type="body" sz="quarter" idx="1"/>
          </p:nvPr>
        </p:nvSpPr>
        <p:spPr>
          <a:prstGeom prst="rect">
            <a:avLst/>
          </a:prstGeom>
        </p:spPr>
        <p:txBody>
          <a:bodyPr/>
          <a:lstStyle/>
          <a:p>
            <a:pPr/>
            <a:r>
              <a:t>Interesting side note: I saw someone asking why coroutines weren’t done in libraries. In fact there are coroutine implementations in boost.</a:t>
            </a:r>
          </a:p>
          <a:p>
            <a:pPr/>
            <a:r>
              <a:t>One answer: Library code can’t keep track of which local variables need to be cleaned up. The language can.</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7" name="Shape 177"/>
          <p:cNvSpPr/>
          <p:nvPr>
            <p:ph type="sldImg"/>
          </p:nvPr>
        </p:nvSpPr>
        <p:spPr>
          <a:prstGeom prst="rect">
            <a:avLst/>
          </a:prstGeom>
        </p:spPr>
        <p:txBody>
          <a:bodyPr/>
          <a:lstStyle/>
          <a:p>
            <a:pPr/>
          </a:p>
        </p:txBody>
      </p:sp>
      <p:sp>
        <p:nvSpPr>
          <p:cNvPr id="178" name="Shape 178"/>
          <p:cNvSpPr/>
          <p:nvPr>
            <p:ph type="body" sz="quarter" idx="1"/>
          </p:nvPr>
        </p:nvSpPr>
        <p:spPr>
          <a:prstGeom prst="rect">
            <a:avLst/>
          </a:prstGeom>
        </p:spPr>
        <p:txBody>
          <a:bodyPr/>
          <a:lstStyle/>
          <a:p>
            <a:pPr/>
            <a:r>
              <a:t>Before creating an awaitable, you should see if one is out there already.</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amp; Subtitle">
    <p:spTree>
      <p:nvGrpSpPr>
        <p:cNvPr id="1" name=""/>
        <p:cNvGrpSpPr/>
        <p:nvPr/>
      </p:nvGrpSpPr>
      <p:grpSpPr>
        <a:xfrm>
          <a:off x="0" y="0"/>
          <a:ext cx="0" cy="0"/>
          <a:chOff x="0" y="0"/>
          <a:chExt cx="0" cy="0"/>
        </a:xfrm>
      </p:grpSpPr>
      <p:sp>
        <p:nvSpPr>
          <p:cNvPr id="11" name="Title Text"/>
          <p:cNvSpPr txBox="1"/>
          <p:nvPr>
            <p:ph type="title"/>
          </p:nvPr>
        </p:nvSpPr>
        <p:spPr>
          <a:xfrm>
            <a:off x="1270000" y="1638300"/>
            <a:ext cx="10464800" cy="3302000"/>
          </a:xfrm>
          <a:prstGeom prst="rect">
            <a:avLst/>
          </a:prstGeom>
        </p:spPr>
        <p:txBody>
          <a:bodyPr anchor="b"/>
          <a:lstStyle/>
          <a:p>
            <a:pPr/>
            <a:r>
              <a:t>Title Text</a:t>
            </a:r>
          </a:p>
        </p:txBody>
      </p:sp>
      <p:sp>
        <p:nvSpPr>
          <p:cNvPr id="12" name="Body Level One…"/>
          <p:cNvSpPr txBox="1"/>
          <p:nvPr>
            <p:ph type="body" sz="quarter" idx="1"/>
          </p:nvPr>
        </p:nvSpPr>
        <p:spPr>
          <a:xfrm>
            <a:off x="1270000" y="50419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93" name="–Johnny Appleseed"/>
          <p:cNvSpPr txBox="1"/>
          <p:nvPr>
            <p:ph type="body" sz="quarter" idx="13"/>
          </p:nvPr>
        </p:nvSpPr>
        <p:spPr>
          <a:xfrm>
            <a:off x="1270000" y="6362700"/>
            <a:ext cx="10464800" cy="461366"/>
          </a:xfrm>
          <a:prstGeom prst="rect">
            <a:avLst/>
          </a:prstGeom>
        </p:spPr>
        <p:txBody>
          <a:bodyPr anchor="t">
            <a:spAutoFit/>
          </a:bodyPr>
          <a:lstStyle>
            <a:lvl1pPr marL="0" indent="0" algn="ctr">
              <a:spcBef>
                <a:spcPts val="0"/>
              </a:spcBef>
              <a:buSzTx/>
              <a:buNone/>
              <a:defRPr i="1" sz="2400"/>
            </a:lvl1pPr>
          </a:lstStyle>
          <a:p>
            <a:pPr/>
            <a:r>
              <a:t>–Johnny Appleseed</a:t>
            </a:r>
          </a:p>
        </p:txBody>
      </p:sp>
      <p:sp>
        <p:nvSpPr>
          <p:cNvPr id="94" name="“Type a quote here.”"/>
          <p:cNvSpPr txBox="1"/>
          <p:nvPr>
            <p:ph type="body" sz="quarter" idx="14"/>
          </p:nvPr>
        </p:nvSpPr>
        <p:spPr>
          <a:xfrm>
            <a:off x="1270000" y="4267112"/>
            <a:ext cx="10464800" cy="609776"/>
          </a:xfrm>
          <a:prstGeom prst="rect">
            <a:avLst/>
          </a:prstGeom>
        </p:spPr>
        <p:txBody>
          <a:bodyPr>
            <a:spAutoFit/>
          </a:bodyPr>
          <a:lstStyle>
            <a:lvl1pPr marL="0" indent="0" algn="ctr">
              <a:spcBef>
                <a:spcPts val="0"/>
              </a:spcBef>
              <a:buSzTx/>
              <a:buNone/>
              <a:defRPr sz="3400">
                <a:latin typeface="+mn-lt"/>
                <a:ea typeface="+mn-ea"/>
                <a:cs typeface="+mn-cs"/>
                <a:sym typeface="Helvetica Neue Medium"/>
              </a:defRPr>
            </a:lvl1pPr>
          </a:lstStyle>
          <a:p>
            <a:pPr/>
            <a:r>
              <a:t>“Type a quote here.” </a:t>
            </a: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02" name="Image"/>
          <p:cNvSpPr/>
          <p:nvPr>
            <p:ph type="pic" idx="13"/>
          </p:nvPr>
        </p:nvSpPr>
        <p:spPr>
          <a:xfrm>
            <a:off x="-949853" y="0"/>
            <a:ext cx="14904506" cy="9944100"/>
          </a:xfrm>
          <a:prstGeom prst="rect">
            <a:avLst/>
          </a:prstGeom>
        </p:spPr>
        <p:txBody>
          <a:bodyPr lIns="91439" tIns="45719" rIns="91439" bIns="45719" anchor="t">
            <a:noAutofit/>
          </a:bodyPr>
          <a:lstStyle/>
          <a:p>
            <a:pP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Horizontal">
    <p:spTree>
      <p:nvGrpSpPr>
        <p:cNvPr id="1" name=""/>
        <p:cNvGrpSpPr/>
        <p:nvPr/>
      </p:nvGrpSpPr>
      <p:grpSpPr>
        <a:xfrm>
          <a:off x="0" y="0"/>
          <a:ext cx="0" cy="0"/>
          <a:chOff x="0" y="0"/>
          <a:chExt cx="0" cy="0"/>
        </a:xfrm>
      </p:grpSpPr>
      <p:sp>
        <p:nvSpPr>
          <p:cNvPr id="20" name="Image"/>
          <p:cNvSpPr/>
          <p:nvPr>
            <p:ph type="pic" idx="13"/>
          </p:nvPr>
        </p:nvSpPr>
        <p:spPr>
          <a:xfrm>
            <a:off x="1622088" y="289099"/>
            <a:ext cx="9753603" cy="6505789"/>
          </a:xfrm>
          <a:prstGeom prst="rect">
            <a:avLst/>
          </a:prstGeom>
        </p:spPr>
        <p:txBody>
          <a:bodyPr lIns="91439" tIns="45719" rIns="91439" bIns="45719" anchor="t">
            <a:noAutofit/>
          </a:bodyPr>
          <a:lstStyle/>
          <a:p>
            <a:pPr/>
          </a:p>
        </p:txBody>
      </p:sp>
      <p:sp>
        <p:nvSpPr>
          <p:cNvPr id="21" name="Title Text"/>
          <p:cNvSpPr txBox="1"/>
          <p:nvPr>
            <p:ph type="title"/>
          </p:nvPr>
        </p:nvSpPr>
        <p:spPr>
          <a:xfrm>
            <a:off x="1270000" y="6718300"/>
            <a:ext cx="10464800" cy="1422400"/>
          </a:xfrm>
          <a:prstGeom prst="rect">
            <a:avLst/>
          </a:prstGeom>
        </p:spPr>
        <p:txBody>
          <a:bodyPr anchor="b"/>
          <a:lstStyle/>
          <a:p>
            <a:pPr/>
            <a:r>
              <a:t>Title Text</a:t>
            </a:r>
          </a:p>
        </p:txBody>
      </p:sp>
      <p:sp>
        <p:nvSpPr>
          <p:cNvPr id="22" name="Body Level One…"/>
          <p:cNvSpPr txBox="1"/>
          <p:nvPr>
            <p:ph type="body" sz="quarter" idx="1"/>
          </p:nvPr>
        </p:nvSpPr>
        <p:spPr>
          <a:xfrm>
            <a:off x="1270000" y="81534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Center">
    <p:spTree>
      <p:nvGrpSpPr>
        <p:cNvPr id="1" name=""/>
        <p:cNvGrpSpPr/>
        <p:nvPr/>
      </p:nvGrpSpPr>
      <p:grpSpPr>
        <a:xfrm>
          <a:off x="0" y="0"/>
          <a:ext cx="0" cy="0"/>
          <a:chOff x="0" y="0"/>
          <a:chExt cx="0" cy="0"/>
        </a:xfrm>
      </p:grpSpPr>
      <p:sp>
        <p:nvSpPr>
          <p:cNvPr id="30" name="Title Text"/>
          <p:cNvSpPr txBox="1"/>
          <p:nvPr>
            <p:ph type="title"/>
          </p:nvPr>
        </p:nvSpPr>
        <p:spPr>
          <a:xfrm>
            <a:off x="1270000" y="3225800"/>
            <a:ext cx="10464800" cy="3302000"/>
          </a:xfrm>
          <a:prstGeom prst="rect">
            <a:avLst/>
          </a:prstGeom>
        </p:spPr>
        <p:txBody>
          <a:bodyPr/>
          <a:lstStyle/>
          <a:p>
            <a:pPr/>
            <a:r>
              <a:t>Title Text</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Vertical">
    <p:spTree>
      <p:nvGrpSpPr>
        <p:cNvPr id="1" name=""/>
        <p:cNvGrpSpPr/>
        <p:nvPr/>
      </p:nvGrpSpPr>
      <p:grpSpPr>
        <a:xfrm>
          <a:off x="0" y="0"/>
          <a:ext cx="0" cy="0"/>
          <a:chOff x="0" y="0"/>
          <a:chExt cx="0" cy="0"/>
        </a:xfrm>
      </p:grpSpPr>
      <p:sp>
        <p:nvSpPr>
          <p:cNvPr id="38" name="Image"/>
          <p:cNvSpPr/>
          <p:nvPr>
            <p:ph type="pic" idx="13"/>
          </p:nvPr>
        </p:nvSpPr>
        <p:spPr>
          <a:xfrm>
            <a:off x="2263775" y="613833"/>
            <a:ext cx="12401550" cy="8267701"/>
          </a:xfrm>
          <a:prstGeom prst="rect">
            <a:avLst/>
          </a:prstGeom>
        </p:spPr>
        <p:txBody>
          <a:bodyPr lIns="91439" tIns="45719" rIns="91439" bIns="45719" anchor="t">
            <a:noAutofit/>
          </a:bodyPr>
          <a:lstStyle/>
          <a:p>
            <a:pPr/>
          </a:p>
        </p:txBody>
      </p:sp>
      <p:sp>
        <p:nvSpPr>
          <p:cNvPr id="39" name="Title Text"/>
          <p:cNvSpPr txBox="1"/>
          <p:nvPr>
            <p:ph type="title"/>
          </p:nvPr>
        </p:nvSpPr>
        <p:spPr>
          <a:xfrm>
            <a:off x="952500" y="635000"/>
            <a:ext cx="5334000" cy="3987800"/>
          </a:xfrm>
          <a:prstGeom prst="rect">
            <a:avLst/>
          </a:prstGeom>
        </p:spPr>
        <p:txBody>
          <a:bodyPr anchor="b"/>
          <a:lstStyle>
            <a:lvl1pPr>
              <a:defRPr sz="6000"/>
            </a:lvl1pPr>
          </a:lstStyle>
          <a:p>
            <a:pPr/>
            <a:r>
              <a:t>Title Text</a:t>
            </a:r>
          </a:p>
        </p:txBody>
      </p:sp>
      <p:sp>
        <p:nvSpPr>
          <p:cNvPr id="40" name="Body Level One…"/>
          <p:cNvSpPr txBox="1"/>
          <p:nvPr>
            <p:ph type="body" sz="quarter" idx="1"/>
          </p:nvPr>
        </p:nvSpPr>
        <p:spPr>
          <a:xfrm>
            <a:off x="952500" y="4724400"/>
            <a:ext cx="5334000" cy="41148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56" name="Title Text"/>
          <p:cNvSpPr txBox="1"/>
          <p:nvPr>
            <p:ph type="title"/>
          </p:nvPr>
        </p:nvSpPr>
        <p:spPr>
          <a:prstGeom prst="rect">
            <a:avLst/>
          </a:prstGeom>
        </p:spPr>
        <p:txBody>
          <a:bodyPr/>
          <a:lstStyle/>
          <a:p>
            <a:pPr/>
            <a:r>
              <a:t>Title Text</a:t>
            </a:r>
          </a:p>
        </p:txBody>
      </p:sp>
      <p:sp>
        <p:nvSpPr>
          <p:cNvPr id="57"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5" name="Image"/>
          <p:cNvSpPr/>
          <p:nvPr>
            <p:ph type="pic" idx="13"/>
          </p:nvPr>
        </p:nvSpPr>
        <p:spPr>
          <a:xfrm>
            <a:off x="4086225" y="2586566"/>
            <a:ext cx="9429750" cy="6286501"/>
          </a:xfrm>
          <a:prstGeom prst="rect">
            <a:avLst/>
          </a:prstGeom>
        </p:spPr>
        <p:txBody>
          <a:bodyPr lIns="91439" tIns="45719" rIns="91439" bIns="45719" anchor="t">
            <a:noAutofit/>
          </a:bodyPr>
          <a:lstStyle/>
          <a:p>
            <a:pPr/>
          </a:p>
        </p:txBody>
      </p:sp>
      <p:sp>
        <p:nvSpPr>
          <p:cNvPr id="66" name="Title Text"/>
          <p:cNvSpPr txBox="1"/>
          <p:nvPr>
            <p:ph type="title"/>
          </p:nvPr>
        </p:nvSpPr>
        <p:spPr>
          <a:prstGeom prst="rect">
            <a:avLst/>
          </a:prstGeom>
        </p:spPr>
        <p:txBody>
          <a:bodyPr/>
          <a:lstStyle/>
          <a:p>
            <a:pPr/>
            <a:r>
              <a:t>Title Text</a:t>
            </a:r>
          </a:p>
        </p:txBody>
      </p:sp>
      <p:sp>
        <p:nvSpPr>
          <p:cNvPr id="67" name="Body Level One…"/>
          <p:cNvSpPr txBox="1"/>
          <p:nvPr>
            <p:ph type="body" sz="half"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xfrm>
            <a:off x="6328884" y="9296400"/>
            <a:ext cx="340259" cy="342900"/>
          </a:xfrm>
          <a:prstGeom prst="rect">
            <a:avLst/>
          </a:prstGeom>
        </p:spPr>
        <p:txBody>
          <a:bodyPr/>
          <a:lstStyle>
            <a:lvl1pPr>
              <a:defRPr>
                <a:latin typeface="Helvetica Light"/>
                <a:ea typeface="Helvetica Light"/>
                <a:cs typeface="Helvetica Light"/>
                <a:sym typeface="Helvetica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75" name="Body Level One…"/>
          <p:cNvSpPr txBox="1"/>
          <p:nvPr>
            <p:ph type="body" idx="1"/>
          </p:nvPr>
        </p:nvSpPr>
        <p:spPr>
          <a:xfrm>
            <a:off x="952500" y="1270000"/>
            <a:ext cx="11099800" cy="72136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83" name="Image"/>
          <p:cNvSpPr/>
          <p:nvPr>
            <p:ph type="pic" sz="quarter" idx="13"/>
          </p:nvPr>
        </p:nvSpPr>
        <p:spPr>
          <a:xfrm>
            <a:off x="6680200" y="5029200"/>
            <a:ext cx="6054748" cy="4038600"/>
          </a:xfrm>
          <a:prstGeom prst="rect">
            <a:avLst/>
          </a:prstGeom>
        </p:spPr>
        <p:txBody>
          <a:bodyPr lIns="91439" tIns="45719" rIns="91439" bIns="45719" anchor="t">
            <a:noAutofit/>
          </a:bodyPr>
          <a:lstStyle/>
          <a:p>
            <a:pPr/>
          </a:p>
        </p:txBody>
      </p:sp>
      <p:sp>
        <p:nvSpPr>
          <p:cNvPr id="84" name="Image"/>
          <p:cNvSpPr/>
          <p:nvPr>
            <p:ph type="pic" sz="quarter" idx="14"/>
          </p:nvPr>
        </p:nvSpPr>
        <p:spPr>
          <a:xfrm>
            <a:off x="6502400" y="889000"/>
            <a:ext cx="5867400" cy="3911601"/>
          </a:xfrm>
          <a:prstGeom prst="rect">
            <a:avLst/>
          </a:prstGeom>
        </p:spPr>
        <p:txBody>
          <a:bodyPr lIns="91439" tIns="45719" rIns="91439" bIns="45719" anchor="t">
            <a:noAutofit/>
          </a:bodyPr>
          <a:lstStyle/>
          <a:p>
            <a:pPr/>
          </a:p>
        </p:txBody>
      </p:sp>
      <p:sp>
        <p:nvSpPr>
          <p:cNvPr id="85" name="Image"/>
          <p:cNvSpPr/>
          <p:nvPr>
            <p:ph type="pic" idx="15"/>
          </p:nvPr>
        </p:nvSpPr>
        <p:spPr>
          <a:xfrm>
            <a:off x="-2374900" y="889000"/>
            <a:ext cx="11982450" cy="7988300"/>
          </a:xfrm>
          <a:prstGeom prst="rect">
            <a:avLst/>
          </a:prstGeom>
        </p:spPr>
        <p:txBody>
          <a:bodyPr lIns="91439" tIns="45719" rIns="91439" bIns="45719" anchor="t">
            <a:noAutofit/>
          </a:bodyPr>
          <a:lstStyle/>
          <a:p>
            <a:pP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Body Level One…"/>
          <p:cNvSpPr txBox="1"/>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6328884" y="9296400"/>
            <a:ext cx="340259" cy="324306"/>
          </a:xfrm>
          <a:prstGeom prst="rect">
            <a:avLst/>
          </a:prstGeom>
          <a:ln w="12700">
            <a:miter lim="400000"/>
          </a:ln>
        </p:spPr>
        <p:txBody>
          <a:bodyPr wrap="none" lIns="50800" tIns="50800" rIns="50800" bIns="50800">
            <a:spAutoFit/>
          </a:bodyPr>
          <a:lstStyle>
            <a:lvl1pPr>
              <a:defRPr b="0" sz="1600">
                <a:latin typeface="Helvetica Neue Light"/>
                <a:ea typeface="Helvetica Neue Light"/>
                <a:cs typeface="Helvetica Neue Light"/>
                <a:sym typeface="Helvetica Neue Light"/>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mn-lt"/>
          <a:ea typeface="+mn-ea"/>
          <a:cs typeface="+mn-cs"/>
          <a:sym typeface="Helvetica Neue Medium"/>
        </a:defRPr>
      </a:lvl1pPr>
      <a:lvl2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mn-lt"/>
          <a:ea typeface="+mn-ea"/>
          <a:cs typeface="+mn-cs"/>
          <a:sym typeface="Helvetica Neue Medium"/>
        </a:defRPr>
      </a:lvl2pPr>
      <a:lvl3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mn-lt"/>
          <a:ea typeface="+mn-ea"/>
          <a:cs typeface="+mn-cs"/>
          <a:sym typeface="Helvetica Neue Medium"/>
        </a:defRPr>
      </a:lvl3pPr>
      <a:lvl4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mn-lt"/>
          <a:ea typeface="+mn-ea"/>
          <a:cs typeface="+mn-cs"/>
          <a:sym typeface="Helvetica Neue Medium"/>
        </a:defRPr>
      </a:lvl4pPr>
      <a:lvl5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mn-lt"/>
          <a:ea typeface="+mn-ea"/>
          <a:cs typeface="+mn-cs"/>
          <a:sym typeface="Helvetica Neue Medium"/>
        </a:defRPr>
      </a:lvl5pPr>
      <a:lvl6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mn-lt"/>
          <a:ea typeface="+mn-ea"/>
          <a:cs typeface="+mn-cs"/>
          <a:sym typeface="Helvetica Neue Medium"/>
        </a:defRPr>
      </a:lvl6pPr>
      <a:lvl7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mn-lt"/>
          <a:ea typeface="+mn-ea"/>
          <a:cs typeface="+mn-cs"/>
          <a:sym typeface="Helvetica Neue Medium"/>
        </a:defRPr>
      </a:lvl7pPr>
      <a:lvl8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mn-lt"/>
          <a:ea typeface="+mn-ea"/>
          <a:cs typeface="+mn-cs"/>
          <a:sym typeface="Helvetica Neue Medium"/>
        </a:defRPr>
      </a:lvl8pPr>
      <a:lvl9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mn-lt"/>
          <a:ea typeface="+mn-ea"/>
          <a:cs typeface="+mn-cs"/>
          <a:sym typeface="Helvetica Neue Medium"/>
        </a:defRPr>
      </a:lvl9pPr>
    </p:titleStyle>
    <p:bodyStyle>
      <a:lvl1pPr marL="4445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Helvetica Neue"/>
          <a:ea typeface="Helvetica Neue"/>
          <a:cs typeface="Helvetica Neue"/>
          <a:sym typeface="Helvetica Neue"/>
        </a:defRPr>
      </a:lvl1pPr>
      <a:lvl2pPr marL="8890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Helvetica Neue"/>
          <a:ea typeface="Helvetica Neue"/>
          <a:cs typeface="Helvetica Neue"/>
          <a:sym typeface="Helvetica Neue"/>
        </a:defRPr>
      </a:lvl2pPr>
      <a:lvl3pPr marL="13335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Helvetica Neue"/>
          <a:ea typeface="Helvetica Neue"/>
          <a:cs typeface="Helvetica Neue"/>
          <a:sym typeface="Helvetica Neue"/>
        </a:defRPr>
      </a:lvl3pPr>
      <a:lvl4pPr marL="17780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Helvetica Neue"/>
          <a:ea typeface="Helvetica Neue"/>
          <a:cs typeface="Helvetica Neue"/>
          <a:sym typeface="Helvetica Neue"/>
        </a:defRPr>
      </a:lvl4pPr>
      <a:lvl5pPr marL="22225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Helvetica Neue"/>
          <a:ea typeface="Helvetica Neue"/>
          <a:cs typeface="Helvetica Neue"/>
          <a:sym typeface="Helvetica Neue"/>
        </a:defRPr>
      </a:lvl5pPr>
      <a:lvl6pPr marL="26670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Helvetica Neue"/>
          <a:ea typeface="Helvetica Neue"/>
          <a:cs typeface="Helvetica Neue"/>
          <a:sym typeface="Helvetica Neue"/>
        </a:defRPr>
      </a:lvl6pPr>
      <a:lvl7pPr marL="31115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Helvetica Neue"/>
          <a:ea typeface="Helvetica Neue"/>
          <a:cs typeface="Helvetica Neue"/>
          <a:sym typeface="Helvetica Neue"/>
        </a:defRPr>
      </a:lvl7pPr>
      <a:lvl8pPr marL="35560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Helvetica Neue"/>
          <a:ea typeface="Helvetica Neue"/>
          <a:cs typeface="Helvetica Neue"/>
          <a:sym typeface="Helvetica Neue"/>
        </a:defRPr>
      </a:lvl8pPr>
      <a:lvl9pPr marL="40005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Helvetica Neue"/>
          <a:ea typeface="Helvetica Neue"/>
          <a:cs typeface="Helvetica Neue"/>
          <a:sym typeface="Helvetica Neue"/>
        </a:defRPr>
      </a:lvl9pPr>
    </p:bodyStyle>
    <p:otherStyle>
      <a:lvl1pPr marL="0" marR="0" indent="0" algn="ct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1pPr>
      <a:lvl2pPr marL="0" marR="0" indent="228600" algn="ct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2pPr>
      <a:lvl3pPr marL="0" marR="0" indent="457200" algn="ct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3pPr>
      <a:lvl4pPr marL="0" marR="0" indent="685800" algn="ct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4pPr>
      <a:lvl5pPr marL="0" marR="0" indent="914400" algn="ct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5pPr>
      <a:lvl6pPr marL="0" marR="0" indent="1143000" algn="ct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6pPr>
      <a:lvl7pPr marL="0" marR="0" indent="1371600" algn="ct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7pPr>
      <a:lvl8pPr marL="0" marR="0" indent="1600200" algn="ct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8pPr>
      <a:lvl9pPr marL="0" marR="0" indent="1828800" algn="ct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png"/></Relationships>

</file>

<file path=ppt/slides/_rels/slide22.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5.png"/></Relationships>

</file>

<file path=ppt/slides/_rels/slide23.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hyperlink" Target="https://github.com/lewissbaker/cppcoro" TargetMode="External"/><Relationship Id="rId3" Type="http://schemas.openxmlformats.org/officeDocument/2006/relationships/hyperlink" Target="https://stackoverflow.com/questions/303760/what-are-use-cases-for-a-coroutine" TargetMode="External"/><Relationship Id="rId4" Type="http://schemas.openxmlformats.org/officeDocument/2006/relationships/hyperlink" Target="https://en.wikipedia.org/wiki/Iterator#Generators" TargetMode="External"/><Relationship Id="rId5" Type="http://schemas.openxmlformats.org/officeDocument/2006/relationships/hyperlink" Target="https://en.cppreference.com/w/cpp/language/coroutines" TargetMode="External"/><Relationship Id="rId6" Type="http://schemas.openxmlformats.org/officeDocument/2006/relationships/hyperlink" Target="https://stackoverflow.com/questions/43503656/what-are-coroutines-in-c20/44244451#44244451" TargetMode="External"/><Relationship Id="rId7" Type="http://schemas.openxmlformats.org/officeDocument/2006/relationships/hyperlink" Target="https://www.reddit.com/r/Unity3D/comments/501ej0/when_should_i_use_coroutines/" TargetMode="External"/></Relationships>

</file>

<file path=ppt/slides/_rels/slide25.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hyperlink" Target="https://www.youtube.com/watch?v=_fu0gx-xseY&amp;feature=youtu.be" TargetMode="External"/><Relationship Id="rId3" Type="http://schemas.openxmlformats.org/officeDocument/2006/relationships/hyperlink" Target="https://www.youtube.com/watch?v=ZTqHjjm86Bw" TargetMode="External"/><Relationship Id="rId4" Type="http://schemas.openxmlformats.org/officeDocument/2006/relationships/hyperlink" Target="https://github.com/lewissbaker/cppcoro" TargetMode="External"/><Relationship Id="rId5" Type="http://schemas.openxmlformats.org/officeDocument/2006/relationships/hyperlink" Target="https://gist.github.com/MattPD/9b55db49537a90545a90447392ad3aeb" TargetMode="External"/></Relationships>

</file>

<file path=ppt/slides/_rels/slide26.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s://www.youtube.com/watch?v=MCs5OvhV9S4" TargetMode="External"/><Relationship Id="rId3" Type="http://schemas.openxmlformats.org/officeDocument/2006/relationships/hyperlink" Target="https://www.youtube.com/watch?v=Z_OAlIhXziw" TargetMode="External"/><Relationship Id="rId4" Type="http://schemas.openxmlformats.org/officeDocument/2006/relationships/hyperlink" Target="http://www.dabeaz.com/coroutines/" TargetMode="External"/><Relationship Id="rId5" Type="http://schemas.openxmlformats.org/officeDocument/2006/relationships/hyperlink" Target="https://www.amazon.com/Fluent-Python-Concise-Effective-Programming/dp/1491946008" TargetMode="External"/></Relationships>

</file>

<file path=ppt/slides/_rels/slide3.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9" name="Coroutines"/>
          <p:cNvSpPr txBox="1"/>
          <p:nvPr>
            <p:ph type="ctrTitle"/>
          </p:nvPr>
        </p:nvSpPr>
        <p:spPr>
          <a:prstGeom prst="rect">
            <a:avLst/>
          </a:prstGeom>
        </p:spPr>
        <p:txBody>
          <a:bodyPr/>
          <a:lstStyle/>
          <a:p>
            <a:pPr/>
            <a:r>
              <a:t>Coroutines</a:t>
            </a:r>
          </a:p>
        </p:txBody>
      </p:sp>
      <p:sp>
        <p:nvSpPr>
          <p:cNvPr id="120" name="Stephen W. Carson…"/>
          <p:cNvSpPr txBox="1"/>
          <p:nvPr>
            <p:ph type="subTitle" sz="quarter" idx="1"/>
          </p:nvPr>
        </p:nvSpPr>
        <p:spPr>
          <a:prstGeom prst="rect">
            <a:avLst/>
          </a:prstGeom>
        </p:spPr>
        <p:txBody>
          <a:bodyPr/>
          <a:lstStyle/>
          <a:p>
            <a:pPr defTabSz="537463">
              <a:defRPr sz="3404"/>
            </a:pPr>
            <a:r>
              <a:t>Stephen W. Carson</a:t>
            </a:r>
          </a:p>
          <a:p>
            <a:pPr defTabSz="537463">
              <a:defRPr sz="3404"/>
            </a:pPr>
            <a:r>
              <a:t>Refinitiv</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9" name="Coroutine Mechanics"/>
          <p:cNvSpPr txBox="1"/>
          <p:nvPr>
            <p:ph type="title"/>
          </p:nvPr>
        </p:nvSpPr>
        <p:spPr>
          <a:prstGeom prst="rect">
            <a:avLst/>
          </a:prstGeom>
        </p:spPr>
        <p:txBody>
          <a:bodyPr/>
          <a:lstStyle/>
          <a:p>
            <a:pPr/>
            <a:r>
              <a:t>Coroutine Mechanics</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1" name="C++ Coroutines Can’t Use"/>
          <p:cNvSpPr txBox="1"/>
          <p:nvPr>
            <p:ph type="title"/>
          </p:nvPr>
        </p:nvSpPr>
        <p:spPr>
          <a:prstGeom prst="rect">
            <a:avLst/>
          </a:prstGeom>
        </p:spPr>
        <p:txBody>
          <a:bodyPr/>
          <a:lstStyle>
            <a:lvl1pPr defTabSz="519937">
              <a:defRPr sz="7119"/>
            </a:lvl1pPr>
          </a:lstStyle>
          <a:p>
            <a:pPr/>
            <a:r>
              <a:t>C++ Coroutines Can’t Use</a:t>
            </a:r>
          </a:p>
        </p:txBody>
      </p:sp>
      <p:sp>
        <p:nvSpPr>
          <p:cNvPr id="152" name="variadic arguments…"/>
          <p:cNvSpPr txBox="1"/>
          <p:nvPr>
            <p:ph type="body" idx="1"/>
          </p:nvPr>
        </p:nvSpPr>
        <p:spPr>
          <a:prstGeom prst="rect">
            <a:avLst/>
          </a:prstGeom>
        </p:spPr>
        <p:txBody>
          <a:bodyPr/>
          <a:lstStyle/>
          <a:p>
            <a:pPr/>
            <a:r>
              <a:t>variadic arguments</a:t>
            </a:r>
          </a:p>
          <a:p>
            <a:pPr/>
            <a:r>
              <a:t>plain return statements</a:t>
            </a:r>
          </a:p>
          <a:p>
            <a:pPr/>
            <a:r>
              <a:t>placeholder return types (`auto` or Concept)</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4" name="C++ Coroutines Can’t Be"/>
          <p:cNvSpPr txBox="1"/>
          <p:nvPr>
            <p:ph type="title"/>
          </p:nvPr>
        </p:nvSpPr>
        <p:spPr>
          <a:prstGeom prst="rect">
            <a:avLst/>
          </a:prstGeom>
        </p:spPr>
        <p:txBody>
          <a:bodyPr/>
          <a:lstStyle>
            <a:lvl1pPr defTabSz="549148">
              <a:defRPr sz="7519"/>
            </a:lvl1pPr>
          </a:lstStyle>
          <a:p>
            <a:pPr/>
            <a:r>
              <a:t>C++ Coroutines Can’t Be</a:t>
            </a:r>
          </a:p>
        </p:txBody>
      </p:sp>
      <p:sp>
        <p:nvSpPr>
          <p:cNvPr id="155" name="Constexpr functions…"/>
          <p:cNvSpPr txBox="1"/>
          <p:nvPr>
            <p:ph type="body" idx="1"/>
          </p:nvPr>
        </p:nvSpPr>
        <p:spPr>
          <a:prstGeom prst="rect">
            <a:avLst/>
          </a:prstGeom>
        </p:spPr>
        <p:txBody>
          <a:bodyPr/>
          <a:lstStyle/>
          <a:p>
            <a:pPr/>
            <a:r>
              <a:t> Constexpr functions</a:t>
            </a:r>
          </a:p>
          <a:p>
            <a:pPr/>
            <a:r>
              <a:t>	constructors</a:t>
            </a:r>
          </a:p>
          <a:p>
            <a:pPr/>
            <a:r>
              <a:t>	destructors</a:t>
            </a:r>
          </a:p>
          <a:p>
            <a:pPr/>
            <a:r>
              <a:t>	main function</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7" name="promise"/>
          <p:cNvSpPr txBox="1"/>
          <p:nvPr>
            <p:ph type="title"/>
          </p:nvPr>
        </p:nvSpPr>
        <p:spPr>
          <a:prstGeom prst="rect">
            <a:avLst/>
          </a:prstGeom>
        </p:spPr>
        <p:txBody>
          <a:bodyPr/>
          <a:lstStyle/>
          <a:p>
            <a:pPr/>
            <a:r>
              <a:t>promise</a:t>
            </a:r>
          </a:p>
        </p:txBody>
      </p:sp>
      <p:sp>
        <p:nvSpPr>
          <p:cNvPr id="158" name="A promise object is manipulated inside the coroutine.…"/>
          <p:cNvSpPr txBox="1"/>
          <p:nvPr>
            <p:ph type="body" idx="1"/>
          </p:nvPr>
        </p:nvSpPr>
        <p:spPr>
          <a:xfrm>
            <a:off x="952500" y="2597150"/>
            <a:ext cx="11099800" cy="6286500"/>
          </a:xfrm>
          <a:prstGeom prst="rect">
            <a:avLst/>
          </a:prstGeom>
        </p:spPr>
        <p:txBody>
          <a:bodyPr/>
          <a:lstStyle/>
          <a:p>
            <a:pPr/>
            <a:r>
              <a:t>A promise object is manipulated inside the coroutine.</a:t>
            </a:r>
          </a:p>
          <a:p>
            <a:pPr/>
            <a:r>
              <a:t>The coroutine submits its result or exception through this object.</a:t>
            </a:r>
          </a:p>
          <a:p>
            <a:pPr/>
            <a:r>
              <a:t>You needn’t deal with this promise directly! It is mostly under the hood.</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0" name="Coroutine handle"/>
          <p:cNvSpPr txBox="1"/>
          <p:nvPr>
            <p:ph type="title"/>
          </p:nvPr>
        </p:nvSpPr>
        <p:spPr>
          <a:prstGeom prst="rect">
            <a:avLst/>
          </a:prstGeom>
        </p:spPr>
        <p:txBody>
          <a:bodyPr/>
          <a:lstStyle/>
          <a:p>
            <a:pPr/>
            <a:r>
              <a:t>Coroutine handle</a:t>
            </a:r>
          </a:p>
        </p:txBody>
      </p:sp>
      <p:sp>
        <p:nvSpPr>
          <p:cNvPr id="161" name="Refers to the coroutine’s dynamically allocated state…"/>
          <p:cNvSpPr txBox="1"/>
          <p:nvPr>
            <p:ph type="body" idx="1"/>
          </p:nvPr>
        </p:nvSpPr>
        <p:spPr>
          <a:prstGeom prst="rect">
            <a:avLst/>
          </a:prstGeom>
        </p:spPr>
        <p:txBody>
          <a:bodyPr/>
          <a:lstStyle/>
          <a:p>
            <a:pPr/>
            <a:r>
              <a:t>Refers to the coroutine’s dynamically allocated state</a:t>
            </a:r>
          </a:p>
          <a:p>
            <a:pPr/>
            <a:r>
              <a:t>This is used outside of the coroutine to:</a:t>
            </a:r>
          </a:p>
          <a:p>
            <a:pPr lvl="1"/>
            <a:r>
              <a:t>resume execution of the coroutine</a:t>
            </a:r>
          </a:p>
          <a:p>
            <a:pPr lvl="1"/>
            <a:r>
              <a:t>or destroy the coroutine frame</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3" name="Coroutine State"/>
          <p:cNvSpPr txBox="1"/>
          <p:nvPr>
            <p:ph type="title"/>
          </p:nvPr>
        </p:nvSpPr>
        <p:spPr>
          <a:prstGeom prst="rect">
            <a:avLst/>
          </a:prstGeom>
        </p:spPr>
        <p:txBody>
          <a:bodyPr/>
          <a:lstStyle/>
          <a:p>
            <a:pPr lvl="1"/>
            <a:r>
              <a:t>Coroutine State</a:t>
            </a:r>
          </a:p>
        </p:txBody>
      </p:sp>
      <p:sp>
        <p:nvSpPr>
          <p:cNvPr id="164" name="Heap-allocated (unless the allocation is optimized out)…"/>
          <p:cNvSpPr txBox="1"/>
          <p:nvPr>
            <p:ph type="body" idx="1"/>
          </p:nvPr>
        </p:nvSpPr>
        <p:spPr>
          <a:prstGeom prst="rect">
            <a:avLst/>
          </a:prstGeom>
        </p:spPr>
        <p:txBody>
          <a:bodyPr/>
          <a:lstStyle/>
          <a:p>
            <a:pPr marL="382270" indent="-382270" defTabSz="502412">
              <a:spcBef>
                <a:spcPts val="3600"/>
              </a:spcBef>
              <a:defRPr sz="2752"/>
            </a:pPr>
            <a:r>
              <a:t>Heap-allocated (unless the allocation is optimized out)</a:t>
            </a:r>
          </a:p>
          <a:p>
            <a:pPr marL="382270" indent="-382270" defTabSz="502412">
              <a:spcBef>
                <a:spcPts val="3600"/>
              </a:spcBef>
              <a:defRPr sz="2752"/>
            </a:pPr>
            <a:r>
              <a:t>Contains:</a:t>
            </a:r>
          </a:p>
          <a:p>
            <a:pPr lvl="1" marL="764540" indent="-382270" defTabSz="502412">
              <a:spcBef>
                <a:spcPts val="3600"/>
              </a:spcBef>
              <a:defRPr sz="2752"/>
            </a:pPr>
            <a:r>
              <a:t>the promise object</a:t>
            </a:r>
          </a:p>
          <a:p>
            <a:pPr lvl="1" marL="764540" indent="-382270" defTabSz="502412">
              <a:spcBef>
                <a:spcPts val="3600"/>
              </a:spcBef>
              <a:defRPr sz="2752"/>
            </a:pPr>
            <a:r>
              <a:t>the parameters (all copied by value)</a:t>
            </a:r>
          </a:p>
          <a:p>
            <a:pPr lvl="1" marL="764540" indent="-382270" defTabSz="502412">
              <a:spcBef>
                <a:spcPts val="3600"/>
              </a:spcBef>
              <a:defRPr sz="2752"/>
            </a:pPr>
            <a:r>
              <a:t>some representation of the current suspension point, so that resume knows where to continue and destroy knows what local variables were in scope</a:t>
            </a:r>
          </a:p>
          <a:p>
            <a:pPr lvl="1" marL="764540" indent="-382270" defTabSz="502412">
              <a:spcBef>
                <a:spcPts val="3600"/>
              </a:spcBef>
              <a:defRPr sz="2752"/>
            </a:pPr>
            <a:r>
              <a:t>local variables and temporaries whose lifetime spans the current suspension point</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8" name="Co_awaiting Coroutines"/>
          <p:cNvSpPr txBox="1"/>
          <p:nvPr>
            <p:ph type="title"/>
          </p:nvPr>
        </p:nvSpPr>
        <p:spPr>
          <a:prstGeom prst="rect">
            <a:avLst/>
          </a:prstGeom>
        </p:spPr>
        <p:txBody>
          <a:bodyPr/>
          <a:lstStyle/>
          <a:p>
            <a:pPr/>
            <a:r>
              <a:t>Co_awaiting Coroutines</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0" name="co_await operator"/>
          <p:cNvSpPr txBox="1"/>
          <p:nvPr>
            <p:ph type="title"/>
          </p:nvPr>
        </p:nvSpPr>
        <p:spPr>
          <a:prstGeom prst="rect">
            <a:avLst/>
          </a:prstGeom>
        </p:spPr>
        <p:txBody>
          <a:bodyPr/>
          <a:lstStyle/>
          <a:p>
            <a:pPr/>
            <a:r>
              <a:t>co_await operator</a:t>
            </a:r>
          </a:p>
        </p:txBody>
      </p:sp>
      <p:sp>
        <p:nvSpPr>
          <p:cNvPr id="171" name="Forces compiler to generate some coroutine boilerplate code…"/>
          <p:cNvSpPr txBox="1"/>
          <p:nvPr>
            <p:ph type="body" idx="1"/>
          </p:nvPr>
        </p:nvSpPr>
        <p:spPr>
          <a:prstGeom prst="rect">
            <a:avLst/>
          </a:prstGeom>
        </p:spPr>
        <p:txBody>
          <a:bodyPr/>
          <a:lstStyle/>
          <a:p>
            <a:pPr/>
            <a:r>
              <a:t>Forces compiler to generate some coroutine boilerplate code</a:t>
            </a:r>
          </a:p>
          <a:p>
            <a:pPr/>
            <a:r>
              <a:t>Creates the Awaiter object</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3" name="Simplest Awaitables"/>
          <p:cNvSpPr txBox="1"/>
          <p:nvPr>
            <p:ph type="title"/>
          </p:nvPr>
        </p:nvSpPr>
        <p:spPr>
          <a:prstGeom prst="rect">
            <a:avLst/>
          </a:prstGeom>
        </p:spPr>
        <p:txBody>
          <a:bodyPr/>
          <a:lstStyle/>
          <a:p>
            <a:pPr/>
            <a:r>
              <a:t>Simplest Awaitables</a:t>
            </a:r>
          </a:p>
        </p:txBody>
      </p:sp>
      <p:sp>
        <p:nvSpPr>
          <p:cNvPr id="174" name="suspend_always…"/>
          <p:cNvSpPr txBox="1"/>
          <p:nvPr>
            <p:ph type="body" idx="1"/>
          </p:nvPr>
        </p:nvSpPr>
        <p:spPr>
          <a:prstGeom prst="rect">
            <a:avLst/>
          </a:prstGeom>
        </p:spPr>
        <p:txBody>
          <a:bodyPr/>
          <a:lstStyle/>
          <a:p>
            <a:pPr/>
            <a:r>
              <a:t>suspend_always</a:t>
            </a:r>
          </a:p>
          <a:p>
            <a:pPr lvl="1"/>
            <a:r>
              <a:rPr>
                <a:latin typeface="Courier New"/>
                <a:ea typeface="Courier New"/>
                <a:cs typeface="Courier New"/>
                <a:sym typeface="Courier New"/>
              </a:rPr>
              <a:t>co_await suspend_always</a:t>
            </a:r>
            <a:r>
              <a:t> will always suspend the coroutine and return back to the caller</a:t>
            </a:r>
          </a:p>
          <a:p>
            <a:pPr/>
            <a:r>
              <a:t>suspend_never</a:t>
            </a:r>
          </a:p>
          <a:p>
            <a:pPr lvl="1"/>
            <a:r>
              <a:rPr>
                <a:latin typeface="Courier New"/>
                <a:ea typeface="Courier New"/>
                <a:cs typeface="Courier New"/>
                <a:sym typeface="Courier New"/>
              </a:rPr>
              <a:t>co_await suspend_never</a:t>
            </a:r>
            <a:r>
              <a:t> will never suspend the coroutine</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6" name="Library Awaitables"/>
          <p:cNvSpPr txBox="1"/>
          <p:nvPr>
            <p:ph type="title"/>
          </p:nvPr>
        </p:nvSpPr>
        <p:spPr>
          <a:prstGeom prst="rect">
            <a:avLst/>
          </a:prstGeom>
        </p:spPr>
        <p:txBody>
          <a:bodyPr/>
          <a:lstStyle/>
          <a:p>
            <a:pPr/>
            <a:r>
              <a:t>Library Awaitables</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aphicFrame>
        <p:nvGraphicFramePr>
          <p:cNvPr id="122" name="Table"/>
          <p:cNvGraphicFramePr/>
          <p:nvPr/>
        </p:nvGraphicFramePr>
        <p:xfrm>
          <a:off x="952500" y="1270000"/>
          <a:ext cx="11099800" cy="7213600"/>
        </p:xfrm>
        <a:graphic xmlns:a="http://schemas.openxmlformats.org/drawingml/2006/main">
          <a:graphicData uri="http://schemas.openxmlformats.org/drawingml/2006/table">
            <a:tbl>
              <a:tblPr firstCol="1" firstRow="1" lastCol="0" lastRow="0" bandCol="0" bandRow="1" rtl="0">
                <a:tableStyleId>{4C3C2611-4C71-4FC5-86AE-919BDF0F9419}</a:tableStyleId>
              </a:tblPr>
              <a:tblGrid>
                <a:gridCol w="3699933"/>
                <a:gridCol w="3699933"/>
                <a:gridCol w="3699933"/>
              </a:tblGrid>
              <a:tr h="2342196">
                <a:tc>
                  <a:txBody>
                    <a:bodyPr/>
                    <a:lstStyle/>
                    <a:p>
                      <a:pPr defTabSz="914400">
                        <a:defRPr sz="2200">
                          <a:sym typeface="Helvetica Neue"/>
                        </a:defRPr>
                      </a:pPr>
                    </a:p>
                  </a:txBody>
                  <a:tcPr marL="50800" marR="50800" marT="50800" marB="50800" anchor="ctr" anchorCtr="0" horzOverflow="overflow"/>
                </a:tc>
                <a:tc>
                  <a:txBody>
                    <a:bodyPr/>
                    <a:lstStyle/>
                    <a:p>
                      <a:pPr defTabSz="914400">
                        <a:defRPr b="0" sz="1800">
                          <a:solidFill>
                            <a:srgbClr val="000000"/>
                          </a:solidFill>
                        </a:defRPr>
                      </a:pPr>
                      <a:r>
                        <a:rPr b="1" sz="2200">
                          <a:solidFill>
                            <a:srgbClr val="FFFFFF"/>
                          </a:solidFill>
                          <a:sym typeface="Helvetica Neue"/>
                        </a:rPr>
                        <a:t>Execution State</a:t>
                      </a:r>
                    </a:p>
                  </a:txBody>
                  <a:tcPr marL="50800" marR="50800" marT="50800" marB="50800" anchor="ctr" anchorCtr="0" horzOverflow="overflow"/>
                </a:tc>
                <a:tc>
                  <a:txBody>
                    <a:bodyPr/>
                    <a:lstStyle/>
                    <a:p>
                      <a:pPr defTabSz="914400">
                        <a:defRPr b="0" sz="1800">
                          <a:solidFill>
                            <a:srgbClr val="000000"/>
                          </a:solidFill>
                        </a:defRPr>
                      </a:pPr>
                      <a:r>
                        <a:rPr b="1" sz="2200">
                          <a:solidFill>
                            <a:srgbClr val="FFFFFF"/>
                          </a:solidFill>
                          <a:sym typeface="Helvetica Neue"/>
                        </a:rPr>
                        <a:t>Thread of Execution</a:t>
                      </a:r>
                    </a:p>
                  </a:txBody>
                  <a:tcPr marL="50800" marR="50800" marT="50800" marB="50800" anchor="ctr" anchorCtr="0" horzOverflow="overflow"/>
                </a:tc>
              </a:tr>
              <a:tr h="2342196">
                <a:tc>
                  <a:txBody>
                    <a:bodyPr/>
                    <a:lstStyle/>
                    <a:p>
                      <a:pPr defTabSz="914400">
                        <a:defRPr b="0" sz="1800">
                          <a:solidFill>
                            <a:srgbClr val="000000"/>
                          </a:solidFill>
                        </a:defRPr>
                      </a:pPr>
                      <a:r>
                        <a:rPr b="1" sz="2200">
                          <a:solidFill>
                            <a:srgbClr val="FFFFFF"/>
                          </a:solidFill>
                          <a:sym typeface="Helvetica Neue"/>
                        </a:rPr>
                        <a:t>Thread</a:t>
                      </a:r>
                    </a:p>
                  </a:txBody>
                  <a:tcPr marL="50800" marR="50800" marT="50800" marB="50800" anchor="ctr" anchorCtr="0" horzOverflow="overflow"/>
                </a:tc>
                <a:tc>
                  <a:txBody>
                    <a:bodyPr/>
                    <a:lstStyle/>
                    <a:p>
                      <a:pPr defTabSz="914400">
                        <a:defRPr sz="1800"/>
                      </a:pPr>
                      <a:r>
                        <a:rPr sz="2200">
                          <a:sym typeface="Helvetica Neue"/>
                        </a:rPr>
                        <a:t>1</a:t>
                      </a:r>
                    </a:p>
                  </a:txBody>
                  <a:tcPr marL="50800" marR="50800" marT="50800" marB="50800" anchor="ctr" anchorCtr="0" horzOverflow="overflow"/>
                </a:tc>
                <a:tc>
                  <a:txBody>
                    <a:bodyPr/>
                    <a:lstStyle/>
                    <a:p>
                      <a:pPr defTabSz="914400">
                        <a:defRPr sz="1800"/>
                      </a:pPr>
                      <a:r>
                        <a:rPr sz="2200">
                          <a:sym typeface="Helvetica Neue"/>
                        </a:rPr>
                        <a:t>1</a:t>
                      </a:r>
                    </a:p>
                  </a:txBody>
                  <a:tcPr marL="50800" marR="50800" marT="50800" marB="50800" anchor="ctr" anchorCtr="0" horzOverflow="overflow"/>
                </a:tc>
              </a:tr>
              <a:tr h="2529207">
                <a:tc>
                  <a:txBody>
                    <a:bodyPr/>
                    <a:lstStyle/>
                    <a:p>
                      <a:pPr defTabSz="914400">
                        <a:defRPr b="0" sz="1800">
                          <a:solidFill>
                            <a:srgbClr val="000000"/>
                          </a:solidFill>
                        </a:defRPr>
                      </a:pPr>
                      <a:r>
                        <a:rPr b="1" sz="2200">
                          <a:solidFill>
                            <a:srgbClr val="FFFFFF"/>
                          </a:solidFill>
                          <a:sym typeface="Helvetica Neue"/>
                        </a:rPr>
                        <a:t>Coroutine</a:t>
                      </a:r>
                    </a:p>
                  </a:txBody>
                  <a:tcPr marL="50800" marR="50800" marT="50800" marB="50800" anchor="ctr" anchorCtr="0" horzOverflow="overflow"/>
                </a:tc>
                <a:tc>
                  <a:txBody>
                    <a:bodyPr/>
                    <a:lstStyle/>
                    <a:p>
                      <a:pPr defTabSz="914400">
                        <a:defRPr sz="1800"/>
                      </a:pPr>
                      <a:r>
                        <a:rPr sz="2200">
                          <a:sym typeface="Helvetica Neue"/>
                        </a:rPr>
                        <a:t>1</a:t>
                      </a:r>
                    </a:p>
                  </a:txBody>
                  <a:tcPr marL="50800" marR="50800" marT="50800" marB="50800" anchor="ctr" anchorCtr="0" horzOverflow="overflow"/>
                </a:tc>
                <a:tc>
                  <a:txBody>
                    <a:bodyPr/>
                    <a:lstStyle/>
                    <a:p>
                      <a:pPr defTabSz="914400">
                        <a:defRPr sz="1800"/>
                      </a:pPr>
                      <a:r>
                        <a:rPr sz="2200">
                          <a:sym typeface="Helvetica Neue"/>
                        </a:rPr>
                        <a:t>0</a:t>
                      </a:r>
                    </a:p>
                  </a:txBody>
                  <a:tcPr marL="50800" marR="50800" marT="50800" marB="50800" anchor="ctr" anchorCtr="0" horzOverflow="overflow"/>
                </a:tc>
              </a:tr>
            </a:tbl>
          </a:graphicData>
        </a:graphic>
      </p:graphicFrame>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0" name="cppcoro awaitables"/>
          <p:cNvSpPr txBox="1"/>
          <p:nvPr>
            <p:ph type="title"/>
          </p:nvPr>
        </p:nvSpPr>
        <p:spPr>
          <a:prstGeom prst="rect">
            <a:avLst/>
          </a:prstGeom>
        </p:spPr>
        <p:txBody>
          <a:bodyPr/>
          <a:lstStyle/>
          <a:p>
            <a:pPr/>
            <a:r>
              <a:t>cppcoro awaitables</a:t>
            </a:r>
          </a:p>
        </p:txBody>
      </p:sp>
      <p:sp>
        <p:nvSpPr>
          <p:cNvPr id="181" name="single_consumer_event…"/>
          <p:cNvSpPr txBox="1"/>
          <p:nvPr>
            <p:ph type="body" idx="1"/>
          </p:nvPr>
        </p:nvSpPr>
        <p:spPr>
          <a:xfrm>
            <a:off x="952500" y="2597150"/>
            <a:ext cx="11099800" cy="6286500"/>
          </a:xfrm>
          <a:prstGeom prst="rect">
            <a:avLst/>
          </a:prstGeom>
        </p:spPr>
        <p:txBody>
          <a:bodyPr/>
          <a:lstStyle/>
          <a:p>
            <a:pPr marL="457200" indent="-317500" defTabSz="457200">
              <a:spcBef>
                <a:spcPts val="0"/>
              </a:spcBef>
              <a:buClr>
                <a:srgbClr val="0366D6"/>
              </a:buClr>
              <a:buFont typeface="Menlo Regular"/>
              <a:buChar char="◦"/>
              <a:defRPr>
                <a:solidFill>
                  <a:srgbClr val="0366D6"/>
                </a:solidFill>
                <a:latin typeface="Menlo Regular"/>
                <a:ea typeface="Menlo Regular"/>
                <a:cs typeface="Menlo Regular"/>
                <a:sym typeface="Menlo Regular"/>
              </a:defRPr>
            </a:pPr>
            <a:r>
              <a:t>single_consumer_event</a:t>
            </a:r>
            <a:endParaRPr>
              <a:solidFill>
                <a:srgbClr val="24292E"/>
              </a:solidFill>
              <a:latin typeface="Helvetica Neue"/>
              <a:ea typeface="Helvetica Neue"/>
              <a:cs typeface="Helvetica Neue"/>
              <a:sym typeface="Helvetica Neue"/>
            </a:endParaRPr>
          </a:p>
          <a:p>
            <a:pPr marL="457200" indent="-317500" defTabSz="457200">
              <a:spcBef>
                <a:spcPts val="0"/>
              </a:spcBef>
              <a:buClr>
                <a:srgbClr val="0366D6"/>
              </a:buClr>
              <a:buFont typeface="Menlo Regular"/>
              <a:buChar char="◦"/>
              <a:defRPr>
                <a:solidFill>
                  <a:srgbClr val="0366D6"/>
                </a:solidFill>
                <a:latin typeface="Menlo Regular"/>
                <a:ea typeface="Menlo Regular"/>
                <a:cs typeface="Menlo Regular"/>
                <a:sym typeface="Menlo Regular"/>
              </a:defRPr>
            </a:pPr>
            <a:r>
              <a:t>single_consumer_async_auto_reset_event</a:t>
            </a:r>
            <a:endParaRPr>
              <a:solidFill>
                <a:srgbClr val="24292E"/>
              </a:solidFill>
              <a:latin typeface="Helvetica Neue"/>
              <a:ea typeface="Helvetica Neue"/>
              <a:cs typeface="Helvetica Neue"/>
              <a:sym typeface="Helvetica Neue"/>
            </a:endParaRPr>
          </a:p>
          <a:p>
            <a:pPr marL="457200" indent="-317500" defTabSz="457200">
              <a:spcBef>
                <a:spcPts val="0"/>
              </a:spcBef>
              <a:buClr>
                <a:srgbClr val="0366D6"/>
              </a:buClr>
              <a:buFont typeface="Menlo Regular"/>
              <a:buChar char="◦"/>
              <a:defRPr>
                <a:solidFill>
                  <a:srgbClr val="0366D6"/>
                </a:solidFill>
                <a:latin typeface="Menlo Regular"/>
                <a:ea typeface="Menlo Regular"/>
                <a:cs typeface="Menlo Regular"/>
                <a:sym typeface="Menlo Regular"/>
              </a:defRPr>
            </a:pPr>
            <a:r>
              <a:t>async_mutex</a:t>
            </a:r>
            <a:endParaRPr>
              <a:solidFill>
                <a:srgbClr val="24292E"/>
              </a:solidFill>
              <a:latin typeface="Helvetica Neue"/>
              <a:ea typeface="Helvetica Neue"/>
              <a:cs typeface="Helvetica Neue"/>
              <a:sym typeface="Helvetica Neue"/>
            </a:endParaRPr>
          </a:p>
          <a:p>
            <a:pPr marL="457200" indent="-317500" defTabSz="457200">
              <a:spcBef>
                <a:spcPts val="0"/>
              </a:spcBef>
              <a:buClr>
                <a:srgbClr val="0366D6"/>
              </a:buClr>
              <a:buFont typeface="Menlo Regular"/>
              <a:buChar char="◦"/>
              <a:defRPr>
                <a:solidFill>
                  <a:srgbClr val="0366D6"/>
                </a:solidFill>
                <a:latin typeface="Menlo Regular"/>
                <a:ea typeface="Menlo Regular"/>
                <a:cs typeface="Menlo Regular"/>
                <a:sym typeface="Menlo Regular"/>
              </a:defRPr>
            </a:pPr>
            <a:r>
              <a:t>async_manual_reset_event</a:t>
            </a:r>
            <a:endParaRPr>
              <a:solidFill>
                <a:srgbClr val="24292E"/>
              </a:solidFill>
              <a:latin typeface="Helvetica Neue"/>
              <a:ea typeface="Helvetica Neue"/>
              <a:cs typeface="Helvetica Neue"/>
              <a:sym typeface="Helvetica Neue"/>
            </a:endParaRPr>
          </a:p>
          <a:p>
            <a:pPr marL="457200" indent="-317500" defTabSz="457200">
              <a:spcBef>
                <a:spcPts val="0"/>
              </a:spcBef>
              <a:buClr>
                <a:srgbClr val="0366D6"/>
              </a:buClr>
              <a:buFont typeface="Menlo Regular"/>
              <a:buChar char="◦"/>
              <a:defRPr>
                <a:solidFill>
                  <a:srgbClr val="0366D6"/>
                </a:solidFill>
                <a:latin typeface="Menlo Regular"/>
                <a:ea typeface="Menlo Regular"/>
                <a:cs typeface="Menlo Regular"/>
                <a:sym typeface="Menlo Regular"/>
              </a:defRPr>
            </a:pPr>
            <a:r>
              <a:t>async_auto_reset_event</a:t>
            </a:r>
            <a:endParaRPr>
              <a:solidFill>
                <a:srgbClr val="24292E"/>
              </a:solidFill>
              <a:latin typeface="Helvetica Neue"/>
              <a:ea typeface="Helvetica Neue"/>
              <a:cs typeface="Helvetica Neue"/>
              <a:sym typeface="Helvetica Neue"/>
            </a:endParaRPr>
          </a:p>
          <a:p>
            <a:pPr marL="457200" indent="-317500" defTabSz="457200">
              <a:spcBef>
                <a:spcPts val="0"/>
              </a:spcBef>
              <a:buClr>
                <a:srgbClr val="0366D6"/>
              </a:buClr>
              <a:buFont typeface="Menlo Regular"/>
              <a:buChar char="◦"/>
              <a:defRPr>
                <a:solidFill>
                  <a:srgbClr val="0366D6"/>
                </a:solidFill>
                <a:latin typeface="Menlo Regular"/>
                <a:ea typeface="Menlo Regular"/>
                <a:cs typeface="Menlo Regular"/>
                <a:sym typeface="Menlo Regular"/>
              </a:defRPr>
            </a:pPr>
            <a:r>
              <a:t>async_latch</a:t>
            </a:r>
            <a:endParaRPr>
              <a:solidFill>
                <a:srgbClr val="24292E"/>
              </a:solidFill>
              <a:latin typeface="Helvetica Neue"/>
              <a:ea typeface="Helvetica Neue"/>
              <a:cs typeface="Helvetica Neue"/>
              <a:sym typeface="Helvetica Neue"/>
            </a:endParaRPr>
          </a:p>
          <a:p>
            <a:pPr marL="457200" indent="-317500" defTabSz="457200">
              <a:spcBef>
                <a:spcPts val="0"/>
              </a:spcBef>
              <a:buClr>
                <a:srgbClr val="0366D6"/>
              </a:buClr>
              <a:buFont typeface="Menlo Regular"/>
              <a:buChar char="◦"/>
              <a:defRPr>
                <a:solidFill>
                  <a:srgbClr val="0366D6"/>
                </a:solidFill>
                <a:latin typeface="Menlo Regular"/>
                <a:ea typeface="Menlo Regular"/>
                <a:cs typeface="Menlo Regular"/>
                <a:sym typeface="Menlo Regular"/>
              </a:defRPr>
            </a:pPr>
            <a:r>
              <a:t>sequence_barrier</a:t>
            </a:r>
            <a:endParaRPr>
              <a:solidFill>
                <a:srgbClr val="24292E"/>
              </a:solidFill>
              <a:latin typeface="Helvetica Neue"/>
              <a:ea typeface="Helvetica Neue"/>
              <a:cs typeface="Helvetica Neue"/>
              <a:sym typeface="Helvetica Neue"/>
            </a:endParaRPr>
          </a:p>
          <a:p>
            <a:pPr marL="457200" indent="-317500" defTabSz="457200">
              <a:spcBef>
                <a:spcPts val="0"/>
              </a:spcBef>
              <a:buClr>
                <a:srgbClr val="0366D6"/>
              </a:buClr>
              <a:buFont typeface="Menlo Regular"/>
              <a:buChar char="◦"/>
              <a:defRPr>
                <a:solidFill>
                  <a:srgbClr val="0366D6"/>
                </a:solidFill>
                <a:latin typeface="Menlo Regular"/>
                <a:ea typeface="Menlo Regular"/>
                <a:cs typeface="Menlo Regular"/>
                <a:sym typeface="Menlo Regular"/>
              </a:defRPr>
            </a:pPr>
            <a:r>
              <a:t>multi_producer_sequencer</a:t>
            </a:r>
            <a:endParaRPr>
              <a:solidFill>
                <a:srgbClr val="24292E"/>
              </a:solidFill>
              <a:latin typeface="Helvetica Neue"/>
              <a:ea typeface="Helvetica Neue"/>
              <a:cs typeface="Helvetica Neue"/>
              <a:sym typeface="Helvetica Neue"/>
            </a:endParaRPr>
          </a:p>
          <a:p>
            <a:pPr marL="457200" indent="-317500" defTabSz="457200">
              <a:spcBef>
                <a:spcPts val="0"/>
              </a:spcBef>
              <a:buClr>
                <a:srgbClr val="0366D6"/>
              </a:buClr>
              <a:buFont typeface="Menlo Regular"/>
              <a:buChar char="◦"/>
              <a:defRPr>
                <a:solidFill>
                  <a:srgbClr val="0366D6"/>
                </a:solidFill>
                <a:latin typeface="Menlo Regular"/>
                <a:ea typeface="Menlo Regular"/>
                <a:cs typeface="Menlo Regular"/>
                <a:sym typeface="Menlo Regular"/>
              </a:defRPr>
            </a:pPr>
            <a:r>
              <a:t>single_producer_sequencer</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3" name="single_consumer_event"/>
          <p:cNvSpPr txBox="1"/>
          <p:nvPr>
            <p:ph type="title"/>
          </p:nvPr>
        </p:nvSpPr>
        <p:spPr>
          <a:prstGeom prst="rect">
            <a:avLst/>
          </a:prstGeom>
        </p:spPr>
        <p:txBody>
          <a:bodyPr/>
          <a:lstStyle>
            <a:lvl1pPr defTabSz="578358">
              <a:defRPr sz="7919"/>
            </a:lvl1pPr>
          </a:lstStyle>
          <a:p>
            <a:pPr/>
            <a:r>
              <a:t>single_consumer_event</a:t>
            </a:r>
          </a:p>
        </p:txBody>
      </p:sp>
      <p:sp>
        <p:nvSpPr>
          <p:cNvPr id="184" name="Double-click to edit"/>
          <p:cNvSpPr txBox="1"/>
          <p:nvPr>
            <p:ph type="body" idx="1"/>
          </p:nvPr>
        </p:nvSpPr>
        <p:spPr>
          <a:xfrm>
            <a:off x="2075727" y="2235348"/>
            <a:ext cx="8592533" cy="6286501"/>
          </a:xfrm>
          <a:prstGeom prst="rect">
            <a:avLst/>
          </a:prstGeom>
        </p:spPr>
        <p:txBody>
          <a:bodyPr/>
          <a:lstStyle/>
          <a:p>
            <a:pPr marL="0" indent="0">
              <a:buSzTx/>
              <a:buNone/>
            </a:pPr>
          </a:p>
        </p:txBody>
      </p:sp>
      <p:pic>
        <p:nvPicPr>
          <p:cNvPr id="185" name="Image" descr="Image"/>
          <p:cNvPicPr>
            <a:picLocks noChangeAspect="1"/>
          </p:cNvPicPr>
          <p:nvPr/>
        </p:nvPicPr>
        <p:blipFill>
          <a:blip r:embed="rId2">
            <a:extLst/>
          </a:blip>
          <a:stretch>
            <a:fillRect/>
          </a:stretch>
        </p:blipFill>
        <p:spPr>
          <a:xfrm>
            <a:off x="2075727" y="2235348"/>
            <a:ext cx="8267701" cy="5765801"/>
          </a:xfrm>
          <a:prstGeom prst="rect">
            <a:avLst/>
          </a:prstGeom>
          <a:ln w="12700">
            <a:miter lim="400000"/>
          </a:ln>
        </p:spPr>
      </p:pic>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7" name="async_mutex"/>
          <p:cNvSpPr txBox="1"/>
          <p:nvPr>
            <p:ph type="title"/>
          </p:nvPr>
        </p:nvSpPr>
        <p:spPr>
          <a:prstGeom prst="rect">
            <a:avLst/>
          </a:prstGeom>
        </p:spPr>
        <p:txBody>
          <a:bodyPr/>
          <a:lstStyle/>
          <a:p>
            <a:pPr/>
            <a:r>
              <a:t>async_mutex</a:t>
            </a:r>
          </a:p>
        </p:txBody>
      </p:sp>
      <p:pic>
        <p:nvPicPr>
          <p:cNvPr id="188" name="Image" descr="Image"/>
          <p:cNvPicPr>
            <a:picLocks noChangeAspect="1"/>
          </p:cNvPicPr>
          <p:nvPr/>
        </p:nvPicPr>
        <p:blipFill>
          <a:blip r:embed="rId2">
            <a:extLst/>
          </a:blip>
          <a:stretch>
            <a:fillRect/>
          </a:stretch>
        </p:blipFill>
        <p:spPr>
          <a:xfrm>
            <a:off x="1138056" y="2882622"/>
            <a:ext cx="11060942" cy="5125802"/>
          </a:xfrm>
          <a:prstGeom prst="rect">
            <a:avLst/>
          </a:prstGeom>
          <a:ln w="12700">
            <a:miter lim="400000"/>
          </a:ln>
        </p:spPr>
      </p:pic>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0" name="Learn More"/>
          <p:cNvSpPr txBox="1"/>
          <p:nvPr>
            <p:ph type="title"/>
          </p:nvPr>
        </p:nvSpPr>
        <p:spPr>
          <a:prstGeom prst="rect">
            <a:avLst/>
          </a:prstGeom>
        </p:spPr>
        <p:txBody>
          <a:bodyPr/>
          <a:lstStyle/>
          <a:p>
            <a:pPr/>
            <a:r>
              <a:t>Learn More</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2" name="GitHub - lewissbaker/cppcoro: A library of C++ coroutine abstractions for the coroutines TS…"/>
          <p:cNvSpPr txBox="1"/>
          <p:nvPr>
            <p:ph type="body" idx="1"/>
          </p:nvPr>
        </p:nvSpPr>
        <p:spPr>
          <a:prstGeom prst="rect">
            <a:avLst/>
          </a:prstGeom>
        </p:spPr>
        <p:txBody>
          <a:bodyPr/>
          <a:lstStyle/>
          <a:p>
            <a:pPr marL="457200" indent="-317500" defTabSz="457200">
              <a:spcBef>
                <a:spcPts val="0"/>
              </a:spcBef>
              <a:buClr>
                <a:srgbClr val="308BD8"/>
              </a:buClr>
              <a:buFont typeface="Menlo Regular"/>
              <a:defRPr>
                <a:solidFill>
                  <a:srgbClr val="308BD8"/>
                </a:solidFill>
              </a:defRPr>
            </a:pPr>
            <a:r>
              <a:rPr u="sng">
                <a:hlinkClick r:id="rId2" invalidUrl="" action="" tgtFrame="" tooltip="" history="1" highlightClick="0" endSnd="0"/>
              </a:rPr>
              <a:t>GitHub - lewissbaker/cppcoro: A library of C++ coroutine abstractions for the coroutines TS</a:t>
            </a:r>
            <a:endParaRPr>
              <a:solidFill>
                <a:srgbClr val="3C3C3C"/>
              </a:solidFill>
            </a:endParaRPr>
          </a:p>
          <a:p>
            <a:pPr marL="457200" indent="-317500" defTabSz="457200">
              <a:spcBef>
                <a:spcPts val="0"/>
              </a:spcBef>
              <a:buClr>
                <a:srgbClr val="308BD8"/>
              </a:buClr>
              <a:buFont typeface="Menlo Regular"/>
              <a:defRPr>
                <a:solidFill>
                  <a:srgbClr val="308BD8"/>
                </a:solidFill>
              </a:defRPr>
            </a:pPr>
            <a:endParaRPr>
              <a:solidFill>
                <a:srgbClr val="3C3C3C"/>
              </a:solidFill>
            </a:endParaRPr>
          </a:p>
          <a:p>
            <a:pPr marL="457200" indent="-317500" defTabSz="457200">
              <a:spcBef>
                <a:spcPts val="0"/>
              </a:spcBef>
              <a:buClr>
                <a:srgbClr val="308BD8"/>
              </a:buClr>
              <a:buFont typeface="Menlo Regular"/>
              <a:defRPr>
                <a:solidFill>
                  <a:srgbClr val="308BD8"/>
                </a:solidFill>
              </a:defRPr>
            </a:pPr>
            <a:r>
              <a:rPr u="sng">
                <a:hlinkClick r:id="rId3" invalidUrl="" action="" tgtFrame="" tooltip="" history="1" highlightClick="0" endSnd="0"/>
              </a:rPr>
              <a:t>What are use-cases for a coroutine? - Stack Overflow</a:t>
            </a:r>
            <a:endParaRPr>
              <a:solidFill>
                <a:srgbClr val="3C3C3C"/>
              </a:solidFill>
            </a:endParaRPr>
          </a:p>
          <a:p>
            <a:pPr marL="457200" indent="-317500" defTabSz="457200">
              <a:spcBef>
                <a:spcPts val="0"/>
              </a:spcBef>
              <a:buClr>
                <a:srgbClr val="308BD8"/>
              </a:buClr>
              <a:buFont typeface="Menlo Regular"/>
              <a:defRPr>
                <a:solidFill>
                  <a:srgbClr val="308BD8"/>
                </a:solidFill>
              </a:defRPr>
            </a:pPr>
            <a:endParaRPr>
              <a:solidFill>
                <a:srgbClr val="3C3C3C"/>
              </a:solidFill>
            </a:endParaRPr>
          </a:p>
          <a:p>
            <a:pPr marL="457200" indent="-317500" defTabSz="457200">
              <a:spcBef>
                <a:spcPts val="0"/>
              </a:spcBef>
              <a:buClr>
                <a:srgbClr val="308BD8"/>
              </a:buClr>
              <a:buFont typeface="Menlo Regular"/>
              <a:defRPr>
                <a:solidFill>
                  <a:srgbClr val="308BD8"/>
                </a:solidFill>
              </a:defRPr>
            </a:pPr>
            <a:r>
              <a:rPr u="sng">
                <a:hlinkClick r:id="rId4" invalidUrl="" action="" tgtFrame="" tooltip="" history="1" highlightClick="0" endSnd="0"/>
              </a:rPr>
              <a:t>Iterator - Generators - Wikipedia</a:t>
            </a:r>
            <a:endParaRPr>
              <a:solidFill>
                <a:srgbClr val="3C3C3C"/>
              </a:solidFill>
            </a:endParaRPr>
          </a:p>
          <a:p>
            <a:pPr marL="457200" indent="-317500" defTabSz="457200">
              <a:spcBef>
                <a:spcPts val="0"/>
              </a:spcBef>
              <a:buClr>
                <a:srgbClr val="308BD8"/>
              </a:buClr>
              <a:buFont typeface="Menlo Regular"/>
              <a:defRPr>
                <a:solidFill>
                  <a:srgbClr val="308BD8"/>
                </a:solidFill>
              </a:defRPr>
            </a:pPr>
            <a:endParaRPr>
              <a:solidFill>
                <a:srgbClr val="3C3C3C"/>
              </a:solidFill>
            </a:endParaRPr>
          </a:p>
          <a:p>
            <a:pPr marL="457200" indent="-317500" defTabSz="457200">
              <a:spcBef>
                <a:spcPts val="0"/>
              </a:spcBef>
              <a:buClr>
                <a:srgbClr val="308BD8"/>
              </a:buClr>
              <a:buFont typeface="Menlo Regular"/>
              <a:defRPr>
                <a:solidFill>
                  <a:srgbClr val="308BD8"/>
                </a:solidFill>
              </a:defRPr>
            </a:pPr>
            <a:r>
              <a:rPr u="sng">
                <a:hlinkClick r:id="rId5" invalidUrl="" action="" tgtFrame="" tooltip="" history="1" highlightClick="0" endSnd="0"/>
              </a:rPr>
              <a:t>Coroutines (C++20) - cppreference.com</a:t>
            </a:r>
            <a:endParaRPr>
              <a:solidFill>
                <a:srgbClr val="3C3C3C"/>
              </a:solidFill>
            </a:endParaRPr>
          </a:p>
          <a:p>
            <a:pPr marL="457200" indent="-317500" defTabSz="457200">
              <a:spcBef>
                <a:spcPts val="0"/>
              </a:spcBef>
              <a:buClr>
                <a:srgbClr val="308BD8"/>
              </a:buClr>
              <a:buFont typeface="Menlo Regular"/>
              <a:defRPr>
                <a:solidFill>
                  <a:srgbClr val="308BD8"/>
                </a:solidFill>
              </a:defRPr>
            </a:pPr>
            <a:endParaRPr>
              <a:solidFill>
                <a:srgbClr val="3C3C3C"/>
              </a:solidFill>
            </a:endParaRPr>
          </a:p>
          <a:p>
            <a:pPr marL="457200" indent="-317500" defTabSz="457200">
              <a:spcBef>
                <a:spcPts val="0"/>
              </a:spcBef>
              <a:buClr>
                <a:srgbClr val="308BD8"/>
              </a:buClr>
              <a:buFont typeface="Menlo Regular"/>
              <a:defRPr>
                <a:solidFill>
                  <a:srgbClr val="308BD8"/>
                </a:solidFill>
              </a:defRPr>
            </a:pPr>
            <a:r>
              <a:rPr u="sng">
                <a:hlinkClick r:id="rId6" invalidUrl="" action="" tgtFrame="" tooltip="" history="1" highlightClick="0" endSnd="0"/>
              </a:rPr>
              <a:t>c++ - What are coroutines in C++20? - Stack Overflow</a:t>
            </a:r>
            <a:endParaRPr>
              <a:solidFill>
                <a:srgbClr val="3C3C3C"/>
              </a:solidFill>
            </a:endParaRPr>
          </a:p>
          <a:p>
            <a:pPr marL="457200" indent="-317500" defTabSz="457200">
              <a:spcBef>
                <a:spcPts val="0"/>
              </a:spcBef>
              <a:buClr>
                <a:srgbClr val="308BD8"/>
              </a:buClr>
              <a:buFont typeface="Menlo Regular"/>
              <a:defRPr>
                <a:solidFill>
                  <a:srgbClr val="308BD8"/>
                </a:solidFill>
              </a:defRPr>
            </a:pPr>
            <a:endParaRPr>
              <a:solidFill>
                <a:srgbClr val="3C3C3C"/>
              </a:solidFill>
            </a:endParaRPr>
          </a:p>
          <a:p>
            <a:pPr marL="457200" indent="-317500" defTabSz="457200">
              <a:spcBef>
                <a:spcPts val="0"/>
              </a:spcBef>
              <a:buClr>
                <a:srgbClr val="308BD8"/>
              </a:buClr>
              <a:buFont typeface="Menlo Regular"/>
              <a:defRPr>
                <a:solidFill>
                  <a:srgbClr val="308BD8"/>
                </a:solidFill>
              </a:defRPr>
            </a:pPr>
            <a:r>
              <a:rPr u="sng">
                <a:hlinkClick r:id="rId7" invalidUrl="" action="" tgtFrame="" tooltip="" history="1" highlightClick="0" endSnd="0"/>
              </a:rPr>
              <a:t>When should I use coroutines? : Unity3D</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4" name="CppCon 2015: Gor Nishanov “C++ Coroutines - a negative overhead abstraction&quot; - YouTube…"/>
          <p:cNvSpPr txBox="1"/>
          <p:nvPr>
            <p:ph type="body" idx="1"/>
          </p:nvPr>
        </p:nvSpPr>
        <p:spPr>
          <a:prstGeom prst="rect">
            <a:avLst/>
          </a:prstGeom>
        </p:spPr>
        <p:txBody>
          <a:bodyPr/>
          <a:lstStyle/>
          <a:p>
            <a:pPr marL="457200" indent="-317500" defTabSz="457200">
              <a:spcBef>
                <a:spcPts val="0"/>
              </a:spcBef>
              <a:buClr>
                <a:srgbClr val="308BD8"/>
              </a:buClr>
              <a:buFont typeface="Menlo Regular"/>
              <a:defRPr>
                <a:solidFill>
                  <a:srgbClr val="308BD8"/>
                </a:solidFill>
              </a:defRPr>
            </a:pPr>
            <a:r>
              <a:rPr u="sng">
                <a:hlinkClick r:id="rId2" invalidUrl="" action="" tgtFrame="" tooltip="" history="1" highlightClick="0" endSnd="0"/>
              </a:rPr>
              <a:t>CppCon 2015: Gor Nishanov “C++ Coroutines - a negative overhead abstraction" - YouTube</a:t>
            </a:r>
            <a:endParaRPr>
              <a:solidFill>
                <a:srgbClr val="3C3C3C"/>
              </a:solidFill>
            </a:endParaRPr>
          </a:p>
          <a:p>
            <a:pPr marL="457200" indent="-317500" defTabSz="457200">
              <a:spcBef>
                <a:spcPts val="0"/>
              </a:spcBef>
              <a:buClr>
                <a:srgbClr val="308BD8"/>
              </a:buClr>
              <a:buFont typeface="Menlo Regular"/>
              <a:defRPr>
                <a:solidFill>
                  <a:srgbClr val="308BD8"/>
                </a:solidFill>
              </a:defRPr>
            </a:pPr>
            <a:endParaRPr>
              <a:solidFill>
                <a:srgbClr val="3C3C3C"/>
              </a:solidFill>
            </a:endParaRPr>
          </a:p>
          <a:p>
            <a:pPr marL="457200" indent="-317500" defTabSz="457200">
              <a:spcBef>
                <a:spcPts val="0"/>
              </a:spcBef>
              <a:buClr>
                <a:srgbClr val="308BD8"/>
              </a:buClr>
              <a:buFont typeface="Menlo Regular"/>
              <a:defRPr>
                <a:solidFill>
                  <a:srgbClr val="308BD8"/>
                </a:solidFill>
              </a:defRPr>
            </a:pPr>
            <a:r>
              <a:rPr u="sng">
                <a:hlinkClick r:id="rId3" invalidUrl="" action="" tgtFrame="" tooltip="" history="1" highlightClick="0" endSnd="0"/>
              </a:rPr>
              <a:t>CppCon 2016: James McNellis “Introduction to C++ Coroutines" - YouTube</a:t>
            </a:r>
          </a:p>
          <a:p>
            <a:pPr marL="457200" indent="-317500" defTabSz="457200">
              <a:spcBef>
                <a:spcPts val="0"/>
              </a:spcBef>
              <a:buClr>
                <a:srgbClr val="308BD8"/>
              </a:buClr>
              <a:buFont typeface="Menlo Regular"/>
              <a:defRPr>
                <a:solidFill>
                  <a:srgbClr val="308BD8"/>
                </a:solidFill>
              </a:defRPr>
            </a:pPr>
            <a:r>
              <a:rPr u="sng">
                <a:hlinkClick r:id="rId4" invalidUrl="" action="" tgtFrame="" tooltip="" history="1" highlightClick="0" endSnd="0"/>
              </a:rPr>
              <a:t>GitHub - lewissbaker/cppcoro: A library of C++ coroutine abstractions for the coroutines TS</a:t>
            </a:r>
          </a:p>
          <a:p>
            <a:pPr marL="457200" indent="-317500" defTabSz="457200">
              <a:spcBef>
                <a:spcPts val="0"/>
              </a:spcBef>
              <a:buClr>
                <a:srgbClr val="308BD8"/>
              </a:buClr>
              <a:buFont typeface="Menlo Regular"/>
              <a:defRPr>
                <a:solidFill>
                  <a:srgbClr val="308BD8"/>
                </a:solidFill>
              </a:defRPr>
            </a:pPr>
            <a:r>
              <a:rPr u="sng">
                <a:hlinkClick r:id="rId5" invalidUrl="" action="" tgtFrame="" tooltip="" history="1" highlightClick="0" endSnd="0"/>
              </a:rPr>
              <a:t>C++ links: Coroutines (WIP draft) · GitHub</a:t>
            </a: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6" name="Coroutines in Python"/>
          <p:cNvSpPr txBox="1"/>
          <p:nvPr>
            <p:ph type="title"/>
          </p:nvPr>
        </p:nvSpPr>
        <p:spPr>
          <a:prstGeom prst="rect">
            <a:avLst/>
          </a:prstGeom>
        </p:spPr>
        <p:txBody>
          <a:bodyPr/>
          <a:lstStyle/>
          <a:p>
            <a:pPr/>
            <a:r>
              <a:t>Coroutines in Python</a:t>
            </a:r>
          </a:p>
        </p:txBody>
      </p:sp>
      <p:sp>
        <p:nvSpPr>
          <p:cNvPr id="197" name="David Beazley - Python Concurrency From the Ground Up: LIVE! - PyCon 2015 - YouTube…"/>
          <p:cNvSpPr txBox="1"/>
          <p:nvPr>
            <p:ph type="body" idx="1"/>
          </p:nvPr>
        </p:nvSpPr>
        <p:spPr>
          <a:prstGeom prst="rect">
            <a:avLst/>
          </a:prstGeom>
        </p:spPr>
        <p:txBody>
          <a:bodyPr/>
          <a:lstStyle/>
          <a:p>
            <a:pPr marL="457200" indent="-317500" defTabSz="457200">
              <a:spcBef>
                <a:spcPts val="0"/>
              </a:spcBef>
              <a:buClr>
                <a:srgbClr val="3C3C3C"/>
              </a:buClr>
              <a:buFont typeface="Menlo Regular"/>
              <a:buChar char="◦"/>
              <a:defRPr>
                <a:solidFill>
                  <a:srgbClr val="308BD8"/>
                </a:solidFill>
              </a:defRPr>
            </a:pPr>
            <a:r>
              <a:rPr u="sng">
                <a:hlinkClick r:id="rId2" invalidUrl="" action="" tgtFrame="" tooltip="" history="1" highlightClick="0" endSnd="0"/>
              </a:rPr>
              <a:t>David Beazley - Python Concurrency From the Ground Up: LIVE! - PyCon 2015 - YouTube</a:t>
            </a:r>
            <a:endParaRPr>
              <a:solidFill>
                <a:srgbClr val="3C3C3C"/>
              </a:solidFill>
            </a:endParaRPr>
          </a:p>
          <a:p>
            <a:pPr marL="457200" indent="-317500" defTabSz="457200">
              <a:spcBef>
                <a:spcPts val="0"/>
              </a:spcBef>
              <a:buClr>
                <a:srgbClr val="3C3C3C"/>
              </a:buClr>
              <a:buFont typeface="Menlo Regular"/>
              <a:buChar char="◦"/>
              <a:defRPr>
                <a:solidFill>
                  <a:srgbClr val="308BD8"/>
                </a:solidFill>
              </a:defRPr>
            </a:pPr>
            <a:endParaRPr>
              <a:solidFill>
                <a:srgbClr val="3C3C3C"/>
              </a:solidFill>
            </a:endParaRPr>
          </a:p>
          <a:p>
            <a:pPr marL="457200" indent="-317500" defTabSz="457200">
              <a:spcBef>
                <a:spcPts val="0"/>
              </a:spcBef>
              <a:buClr>
                <a:srgbClr val="3C3C3C"/>
              </a:buClr>
              <a:buFont typeface="Menlo Regular"/>
              <a:buChar char="◦"/>
              <a:defRPr>
                <a:solidFill>
                  <a:srgbClr val="308BD8"/>
                </a:solidFill>
              </a:defRPr>
            </a:pPr>
            <a:r>
              <a:rPr u="sng">
                <a:hlinkClick r:id="rId3" invalidUrl="" action="" tgtFrame="" tooltip="" history="1" highlightClick="0" endSnd="0"/>
              </a:rPr>
              <a:t>Curious Course on Coroutines and Concurrency - YouTube</a:t>
            </a:r>
            <a:endParaRPr>
              <a:solidFill>
                <a:srgbClr val="3C3C3C"/>
              </a:solidFill>
            </a:endParaRPr>
          </a:p>
          <a:p>
            <a:pPr marL="457200" indent="-317500" defTabSz="457200">
              <a:spcBef>
                <a:spcPts val="0"/>
              </a:spcBef>
              <a:buClr>
                <a:srgbClr val="3C3C3C"/>
              </a:buClr>
              <a:buFont typeface="Menlo Regular"/>
              <a:buChar char="◦"/>
              <a:defRPr>
                <a:solidFill>
                  <a:srgbClr val="308BD8"/>
                </a:solidFill>
              </a:defRPr>
            </a:pPr>
            <a:endParaRPr>
              <a:solidFill>
                <a:srgbClr val="3C3C3C"/>
              </a:solidFill>
            </a:endParaRPr>
          </a:p>
          <a:p>
            <a:pPr marL="457200" indent="-317500" defTabSz="457200">
              <a:spcBef>
                <a:spcPts val="0"/>
              </a:spcBef>
              <a:buClr>
                <a:srgbClr val="3C3C3C"/>
              </a:buClr>
              <a:buFont typeface="Menlo Regular"/>
              <a:buChar char="◦"/>
              <a:defRPr>
                <a:solidFill>
                  <a:srgbClr val="308BD8"/>
                </a:solidFill>
              </a:defRPr>
            </a:pPr>
            <a:r>
              <a:rPr u="sng">
                <a:hlinkClick r:id="rId4" invalidUrl="" action="" tgtFrame="" tooltip="" history="1" highlightClick="0" endSnd="0"/>
              </a:rPr>
              <a:t>A Curious Course on Coroutines and Concurrency</a:t>
            </a:r>
            <a:endParaRPr>
              <a:solidFill>
                <a:srgbClr val="3C3C3C"/>
              </a:solidFill>
            </a:endParaRPr>
          </a:p>
          <a:p>
            <a:pPr marL="457200" indent="-317500" defTabSz="457200">
              <a:spcBef>
                <a:spcPts val="0"/>
              </a:spcBef>
              <a:buClr>
                <a:srgbClr val="3C3C3C"/>
              </a:buClr>
              <a:buFont typeface="Menlo Regular"/>
              <a:buChar char="◦"/>
              <a:defRPr>
                <a:solidFill>
                  <a:srgbClr val="308BD8"/>
                </a:solidFill>
              </a:defRPr>
            </a:pPr>
            <a:endParaRPr>
              <a:solidFill>
                <a:srgbClr val="3C3C3C"/>
              </a:solidFill>
            </a:endParaRPr>
          </a:p>
          <a:p>
            <a:pPr marL="457200" indent="-317500" defTabSz="457200">
              <a:spcBef>
                <a:spcPts val="0"/>
              </a:spcBef>
              <a:buClr>
                <a:srgbClr val="3C3C3C"/>
              </a:buClr>
              <a:buFont typeface="Menlo Regular"/>
              <a:buChar char="◦"/>
              <a:defRPr>
                <a:solidFill>
                  <a:srgbClr val="308BD8"/>
                </a:solidFill>
              </a:defRPr>
            </a:pPr>
            <a:r>
              <a:rPr>
                <a:solidFill>
                  <a:srgbClr val="3C3C3C"/>
                </a:solidFill>
              </a:rPr>
              <a:t>Also see Ch. 16 in </a:t>
            </a:r>
            <a:r>
              <a:rPr u="sng">
                <a:hlinkClick r:id="rId5" invalidUrl="" action="" tgtFrame="" tooltip="" history="1" highlightClick="0" endSnd="0"/>
              </a:rPr>
              <a:t>Fluent Python: Clear, Concise, and Effective Programming: Luciano Ramalho: 4708364244547: Amazon.com: Books</a:t>
            </a:r>
            <a:endParaRPr>
              <a:solidFill>
                <a:srgbClr val="3C3C3C"/>
              </a:solidFill>
            </a:endParaRPr>
          </a:p>
          <a:p>
            <a:pPr lvl="1" marL="914400" indent="-317500" defTabSz="457200">
              <a:spcBef>
                <a:spcPts val="0"/>
              </a:spcBef>
              <a:buClr>
                <a:srgbClr val="3C3C3C"/>
              </a:buClr>
              <a:buFont typeface="Menlo Regular"/>
              <a:buChar char="▪"/>
              <a:defRPr>
                <a:solidFill>
                  <a:srgbClr val="3C3C3C"/>
                </a:solidFill>
              </a:defRPr>
            </a:pPr>
            <a:r>
              <a:t>Available on O’Reilly Books Online</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6" name="Think Cooperative Multitasking!"/>
          <p:cNvSpPr txBox="1"/>
          <p:nvPr>
            <p:ph type="title"/>
          </p:nvPr>
        </p:nvSpPr>
        <p:spPr>
          <a:prstGeom prst="rect">
            <a:avLst/>
          </a:prstGeom>
        </p:spPr>
        <p:txBody>
          <a:bodyPr/>
          <a:lstStyle>
            <a:lvl1pPr defTabSz="484886">
              <a:defRPr sz="6640"/>
            </a:lvl1pPr>
          </a:lstStyle>
          <a:p>
            <a:pPr/>
            <a:r>
              <a:t>Think Cooperative Multitasking!</a:t>
            </a:r>
          </a:p>
        </p:txBody>
      </p:sp>
      <p:sp>
        <p:nvSpPr>
          <p:cNvPr id="127" name="Coroutine:…"/>
          <p:cNvSpPr txBox="1"/>
          <p:nvPr>
            <p:ph type="body" idx="1"/>
          </p:nvPr>
        </p:nvSpPr>
        <p:spPr>
          <a:prstGeom prst="rect">
            <a:avLst/>
          </a:prstGeom>
        </p:spPr>
        <p:txBody>
          <a:bodyPr/>
          <a:lstStyle/>
          <a:p>
            <a:pPr/>
            <a:r>
              <a:t>Coroutine:</a:t>
            </a:r>
          </a:p>
          <a:p>
            <a:pPr lvl="1"/>
            <a:r>
              <a:t>Gets the thread of execution</a:t>
            </a:r>
          </a:p>
          <a:p>
            <a:pPr lvl="1"/>
            <a:r>
              <a:t>Does some work</a:t>
            </a:r>
          </a:p>
          <a:p>
            <a:pPr lvl="1"/>
            <a:r>
              <a:t>Yields the thread of execution</a:t>
            </a:r>
          </a:p>
          <a:p>
            <a:pPr lvl="1"/>
            <a:r>
              <a:t>(Remembers execution location + all “stack” variables)</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9" name="“Coroutines, like if, loops and function calls, are another kind of “structured goto” that lets you express certain useful patterns (like state machines) in a more natural way.”"/>
          <p:cNvSpPr txBox="1"/>
          <p:nvPr>
            <p:ph type="body" idx="14"/>
          </p:nvPr>
        </p:nvSpPr>
        <p:spPr>
          <a:xfrm>
            <a:off x="1270000" y="3486062"/>
            <a:ext cx="10464800" cy="2171876"/>
          </a:xfrm>
          <a:prstGeom prst="rect">
            <a:avLst/>
          </a:prstGeom>
        </p:spPr>
        <p:txBody>
          <a:bodyPr/>
          <a:lstStyle/>
          <a:p>
            <a:pPr/>
            <a:r>
              <a:t>“Coroutines, like if, loops and function calls, are another kind of “structured goto” that lets you express certain useful patterns (like state machines) in a more natural way.” </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1" name="Coroutines in C++"/>
          <p:cNvSpPr txBox="1"/>
          <p:nvPr>
            <p:ph type="title"/>
          </p:nvPr>
        </p:nvSpPr>
        <p:spPr>
          <a:prstGeom prst="rect">
            <a:avLst/>
          </a:prstGeom>
        </p:spPr>
        <p:txBody>
          <a:bodyPr/>
          <a:lstStyle/>
          <a:p>
            <a:pPr/>
            <a:r>
              <a:t>Coroutines in C++</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aphicFrame>
        <p:nvGraphicFramePr>
          <p:cNvPr id="133" name="Table"/>
          <p:cNvGraphicFramePr/>
          <p:nvPr/>
        </p:nvGraphicFramePr>
        <p:xfrm>
          <a:off x="952500" y="1270000"/>
          <a:ext cx="11099800" cy="7213600"/>
        </p:xfrm>
        <a:graphic xmlns:a="http://schemas.openxmlformats.org/drawingml/2006/main">
          <a:graphicData uri="http://schemas.openxmlformats.org/drawingml/2006/table">
            <a:tbl>
              <a:tblPr firstCol="1" firstRow="1" lastCol="0" lastRow="0" bandCol="0" bandRow="1" rtl="0">
                <a:tableStyleId>{4C3C2611-4C71-4FC5-86AE-919BDF0F9419}</a:tableStyleId>
              </a:tblPr>
              <a:tblGrid>
                <a:gridCol w="2774950"/>
                <a:gridCol w="2774950"/>
                <a:gridCol w="5448300"/>
                <a:gridCol w="101600"/>
              </a:tblGrid>
              <a:tr h="1202266">
                <a:tc>
                  <a:txBody>
                    <a:bodyPr/>
                    <a:lstStyle/>
                    <a:p>
                      <a:pPr defTabSz="914400">
                        <a:defRPr sz="2200">
                          <a:sym typeface="Helvetica Neue"/>
                        </a:defRPr>
                      </a:pPr>
                    </a:p>
                  </a:txBody>
                  <a:tcPr marL="50800" marR="50800" marT="50800" marB="50800" anchor="ctr" anchorCtr="0" horzOverflow="overflow"/>
                </a:tc>
                <a:tc>
                  <a:txBody>
                    <a:bodyPr/>
                    <a:lstStyle/>
                    <a:p>
                      <a:pPr defTabSz="914400">
                        <a:defRPr b="0" sz="1800">
                          <a:solidFill>
                            <a:srgbClr val="000000"/>
                          </a:solidFill>
                        </a:defRPr>
                      </a:pPr>
                      <a:r>
                        <a:rPr b="1" sz="2200">
                          <a:solidFill>
                            <a:srgbClr val="FFFFFF"/>
                          </a:solidFill>
                          <a:sym typeface="Helvetica Neue"/>
                        </a:rPr>
                        <a:t>Subroutine</a:t>
                      </a:r>
                    </a:p>
                  </a:txBody>
                  <a:tcPr marL="50800" marR="50800" marT="50800" marB="50800" anchor="ctr" anchorCtr="0" horzOverflow="overflow"/>
                </a:tc>
                <a:tc>
                  <a:txBody>
                    <a:bodyPr/>
                    <a:lstStyle/>
                    <a:p>
                      <a:pPr defTabSz="914400">
                        <a:defRPr b="0" sz="1800">
                          <a:solidFill>
                            <a:srgbClr val="000000"/>
                          </a:solidFill>
                        </a:defRPr>
                      </a:pPr>
                      <a:r>
                        <a:rPr b="1" sz="2200">
                          <a:solidFill>
                            <a:srgbClr val="FFFFFF"/>
                          </a:solidFill>
                          <a:sym typeface="Helvetica Neue"/>
                        </a:rPr>
                        <a:t>Coroutine</a:t>
                      </a:r>
                    </a:p>
                  </a:txBody>
                  <a:tcPr marL="50800" marR="50800" marT="50800" marB="50800" anchor="ctr" anchorCtr="0" horzOverflow="overflow"/>
                </a:tc>
                <a:tc>
                  <a:txBody>
                    <a:bodyPr/>
                    <a:lstStyle/>
                    <a:p>
                      <a:pPr defTabSz="914400">
                        <a:defRPr sz="2200">
                          <a:sym typeface="Helvetica Neue"/>
                        </a:defRPr>
                      </a:pPr>
                    </a:p>
                  </a:txBody>
                  <a:tcPr marL="50800" marR="50800" marT="50800" marB="50800" anchor="ctr" anchorCtr="0" horzOverflow="overflow"/>
                </a:tc>
              </a:tr>
              <a:tr h="1202266">
                <a:tc>
                  <a:txBody>
                    <a:bodyPr/>
                    <a:lstStyle/>
                    <a:p>
                      <a:pPr defTabSz="914400">
                        <a:defRPr b="0" sz="1800">
                          <a:solidFill>
                            <a:srgbClr val="000000"/>
                          </a:solidFill>
                        </a:defRPr>
                      </a:pPr>
                      <a:r>
                        <a:rPr b="1" sz="2200">
                          <a:solidFill>
                            <a:srgbClr val="FFFFFF"/>
                          </a:solidFill>
                          <a:sym typeface="Helvetica Neue"/>
                        </a:rPr>
                        <a:t>Invoke</a:t>
                      </a:r>
                    </a:p>
                  </a:txBody>
                  <a:tcPr marL="50800" marR="50800" marT="50800" marB="50800" anchor="ctr" anchorCtr="0" horzOverflow="overflow"/>
                </a:tc>
                <a:tc>
                  <a:txBody>
                    <a:bodyPr/>
                    <a:lstStyle/>
                    <a:p>
                      <a:pPr defTabSz="914400">
                        <a:defRPr sz="1800"/>
                      </a:pPr>
                      <a:r>
                        <a:rPr sz="2200">
                          <a:sym typeface="Helvetica Neue"/>
                        </a:rPr>
                        <a:t>Function call, e.g. f()</a:t>
                      </a:r>
                    </a:p>
                  </a:txBody>
                  <a:tcPr marL="50800" marR="50800" marT="50800" marB="50800" anchor="ctr" anchorCtr="0" horzOverflow="overflow"/>
                </a:tc>
                <a:tc>
                  <a:txBody>
                    <a:bodyPr/>
                    <a:lstStyle/>
                    <a:p>
                      <a:pPr defTabSz="914400">
                        <a:defRPr sz="1800"/>
                      </a:pPr>
                      <a:r>
                        <a:rPr sz="2200">
                          <a:sym typeface="Helvetica Neue"/>
                        </a:rPr>
                        <a:t>Function call, e.g. f()</a:t>
                      </a:r>
                    </a:p>
                  </a:txBody>
                  <a:tcPr marL="50800" marR="50800" marT="50800" marB="50800" anchor="ctr" anchorCtr="0" horzOverflow="overflow"/>
                </a:tc>
                <a:tc>
                  <a:txBody>
                    <a:bodyPr/>
                    <a:lstStyle/>
                    <a:p>
                      <a:pPr defTabSz="914400">
                        <a:defRPr sz="2200">
                          <a:sym typeface="Helvetica Neue"/>
                        </a:defRPr>
                      </a:pPr>
                    </a:p>
                  </a:txBody>
                  <a:tcPr marL="50800" marR="50800" marT="50800" marB="50800" anchor="ctr" anchorCtr="0" horzOverflow="overflow"/>
                </a:tc>
              </a:tr>
              <a:tr h="1202266">
                <a:tc>
                  <a:txBody>
                    <a:bodyPr/>
                    <a:lstStyle/>
                    <a:p>
                      <a:pPr defTabSz="914400">
                        <a:defRPr b="0" sz="1800">
                          <a:solidFill>
                            <a:srgbClr val="000000"/>
                          </a:solidFill>
                        </a:defRPr>
                      </a:pPr>
                      <a:r>
                        <a:rPr b="1" sz="2200">
                          <a:solidFill>
                            <a:srgbClr val="FFFFFF"/>
                          </a:solidFill>
                          <a:sym typeface="Helvetica Neue"/>
                        </a:rPr>
                        <a:t>Return</a:t>
                      </a:r>
                    </a:p>
                  </a:txBody>
                  <a:tcPr marL="50800" marR="50800" marT="50800" marB="50800" anchor="ctr" anchorCtr="0" horzOverflow="overflow"/>
                </a:tc>
                <a:tc>
                  <a:txBody>
                    <a:bodyPr/>
                    <a:lstStyle/>
                    <a:p>
                      <a:pPr defTabSz="914400">
                        <a:defRPr sz="2200">
                          <a:sym typeface="Helvetica Neue"/>
                        </a:defRPr>
                      </a:pPr>
                      <a:r>
                        <a:rPr>
                          <a:latin typeface="Courier New"/>
                          <a:ea typeface="Courier New"/>
                          <a:cs typeface="Courier New"/>
                          <a:sym typeface="Courier New"/>
                        </a:rPr>
                        <a:t>return</a:t>
                      </a:r>
                      <a:r>
                        <a:t> statement</a:t>
                      </a:r>
                    </a:p>
                  </a:txBody>
                  <a:tcPr marL="50800" marR="50800" marT="50800" marB="50800" anchor="ctr" anchorCtr="0" horzOverflow="overflow"/>
                </a:tc>
                <a:tc>
                  <a:txBody>
                    <a:bodyPr/>
                    <a:lstStyle/>
                    <a:p>
                      <a:pPr defTabSz="914400">
                        <a:defRPr sz="2200">
                          <a:sym typeface="Helvetica Neue"/>
                        </a:defRPr>
                      </a:pPr>
                      <a:r>
                        <a:rPr>
                          <a:latin typeface="Courier New"/>
                          <a:ea typeface="Courier New"/>
                          <a:cs typeface="Courier New"/>
                          <a:sym typeface="Courier New"/>
                        </a:rPr>
                        <a:t>co_return</a:t>
                      </a:r>
                      <a:r>
                        <a:t> statement</a:t>
                      </a:r>
                    </a:p>
                  </a:txBody>
                  <a:tcPr marL="50800" marR="50800" marT="50800" marB="50800" anchor="ctr" anchorCtr="0" horzOverflow="overflow"/>
                </a:tc>
                <a:tc>
                  <a:txBody>
                    <a:bodyPr/>
                    <a:lstStyle/>
                    <a:p>
                      <a:pPr defTabSz="914400">
                        <a:defRPr sz="2200">
                          <a:sym typeface="Helvetica Neue"/>
                        </a:defRPr>
                      </a:pPr>
                    </a:p>
                  </a:txBody>
                  <a:tcPr marL="50800" marR="50800" marT="50800" marB="50800" anchor="ctr" anchorCtr="0" horzOverflow="overflow"/>
                </a:tc>
              </a:tr>
              <a:tr h="1202266">
                <a:tc>
                  <a:txBody>
                    <a:bodyPr/>
                    <a:lstStyle/>
                    <a:p>
                      <a:pPr defTabSz="914400">
                        <a:defRPr b="0" sz="1800">
                          <a:solidFill>
                            <a:srgbClr val="000000"/>
                          </a:solidFill>
                        </a:defRPr>
                      </a:pPr>
                      <a:r>
                        <a:rPr b="1" sz="2200">
                          <a:solidFill>
                            <a:srgbClr val="FFFFFF"/>
                          </a:solidFill>
                          <a:sym typeface="Helvetica Neue"/>
                        </a:rPr>
                        <a:t>Suspend</a:t>
                      </a:r>
                    </a:p>
                  </a:txBody>
                  <a:tcPr marL="50800" marR="50800" marT="50800" marB="50800" anchor="ctr" anchorCtr="0" horzOverflow="overflow"/>
                </a:tc>
                <a:tc>
                  <a:txBody>
                    <a:bodyPr/>
                    <a:lstStyle/>
                    <a:p>
                      <a:pPr defTabSz="914400">
                        <a:defRPr sz="2200">
                          <a:sym typeface="Helvetica Neue"/>
                        </a:defRPr>
                      </a:pPr>
                    </a:p>
                  </a:txBody>
                  <a:tcPr marL="50800" marR="50800" marT="50800" marB="50800" anchor="ctr" anchorCtr="0" horzOverflow="overflow"/>
                </a:tc>
                <a:tc>
                  <a:txBody>
                    <a:bodyPr/>
                    <a:lstStyle/>
                    <a:p>
                      <a:pPr defTabSz="914400">
                        <a:defRPr sz="2200">
                          <a:sym typeface="Helvetica Neue"/>
                        </a:defRPr>
                      </a:pPr>
                      <a:r>
                        <a:rPr>
                          <a:latin typeface="Courier New"/>
                          <a:ea typeface="Courier New"/>
                          <a:cs typeface="Courier New"/>
                          <a:sym typeface="Courier New"/>
                        </a:rPr>
                        <a:t>co_await</a:t>
                      </a:r>
                      <a:r>
                        <a:t> expression</a:t>
                      </a:r>
                    </a:p>
                    <a:p>
                      <a:pPr defTabSz="914400">
                        <a:defRPr sz="2200">
                          <a:sym typeface="Helvetica Neue"/>
                        </a:defRPr>
                      </a:pPr>
                      <a:r>
                        <a:rPr>
                          <a:latin typeface="Courier New"/>
                          <a:ea typeface="Courier New"/>
                          <a:cs typeface="Courier New"/>
                          <a:sym typeface="Courier New"/>
                        </a:rPr>
                        <a:t>co_yield</a:t>
                      </a:r>
                      <a:r>
                        <a:t> expression (suspend and return value)</a:t>
                      </a:r>
                    </a:p>
                  </a:txBody>
                  <a:tcPr marL="50800" marR="50800" marT="50800" marB="50800" anchor="ctr" anchorCtr="0" horzOverflow="overflow"/>
                </a:tc>
                <a:tc>
                  <a:txBody>
                    <a:bodyPr/>
                    <a:lstStyle/>
                    <a:p>
                      <a:pPr defTabSz="914400">
                        <a:defRPr sz="2200">
                          <a:sym typeface="Helvetica Neue"/>
                        </a:defRPr>
                      </a:pPr>
                    </a:p>
                  </a:txBody>
                  <a:tcPr marL="50800" marR="50800" marT="50800" marB="50800" anchor="ctr" anchorCtr="0" horzOverflow="overflow"/>
                </a:tc>
              </a:tr>
              <a:tr h="1202266">
                <a:tc>
                  <a:txBody>
                    <a:bodyPr/>
                    <a:lstStyle/>
                    <a:p>
                      <a:pPr defTabSz="914400">
                        <a:defRPr b="0" sz="1800">
                          <a:solidFill>
                            <a:srgbClr val="000000"/>
                          </a:solidFill>
                        </a:defRPr>
                      </a:pPr>
                      <a:r>
                        <a:rPr b="1" sz="2200">
                          <a:solidFill>
                            <a:srgbClr val="FFFFFF"/>
                          </a:solidFill>
                          <a:sym typeface="Helvetica Neue"/>
                        </a:rPr>
                        <a:t>Resume</a:t>
                      </a:r>
                    </a:p>
                  </a:txBody>
                  <a:tcPr marL="50800" marR="50800" marT="50800" marB="50800" anchor="ctr" anchorCtr="0" horzOverflow="overflow"/>
                </a:tc>
                <a:tc>
                  <a:txBody>
                    <a:bodyPr/>
                    <a:lstStyle/>
                    <a:p>
                      <a:pPr defTabSz="914400">
                        <a:defRPr sz="2200">
                          <a:sym typeface="Helvetica Neue"/>
                        </a:defRPr>
                      </a:pPr>
                    </a:p>
                  </a:txBody>
                  <a:tcPr marL="50800" marR="50800" marT="50800" marB="50800" anchor="ctr" anchorCtr="0" horzOverflow="overflow"/>
                </a:tc>
                <a:tc>
                  <a:txBody>
                    <a:bodyPr/>
                    <a:lstStyle/>
                    <a:p>
                      <a:pPr defTabSz="914400">
                        <a:defRPr sz="1800"/>
                      </a:pPr>
                      <a:r>
                        <a:rPr sz="2200">
                          <a:latin typeface="Courier New"/>
                          <a:ea typeface="Courier New"/>
                          <a:cs typeface="Courier New"/>
                          <a:sym typeface="Courier New"/>
                        </a:rPr>
                        <a:t>coroutine_handle&lt;&gt;::resume()</a:t>
                      </a:r>
                    </a:p>
                  </a:txBody>
                  <a:tcPr marL="50800" marR="50800" marT="50800" marB="50800" anchor="ctr" anchorCtr="0" horzOverflow="overflow"/>
                </a:tc>
                <a:tc>
                  <a:txBody>
                    <a:bodyPr/>
                    <a:lstStyle/>
                    <a:p>
                      <a:pPr defTabSz="914400">
                        <a:defRPr sz="2200">
                          <a:sym typeface="Helvetica Neue"/>
                        </a:defRPr>
                      </a:pPr>
                    </a:p>
                  </a:txBody>
                  <a:tcPr marL="50800" marR="50800" marT="50800" marB="50800" anchor="ctr" anchorCtr="0" horzOverflow="overflow"/>
                </a:tc>
              </a:tr>
              <a:tr h="1202266">
                <a:tc>
                  <a:txBody>
                    <a:bodyPr/>
                    <a:lstStyle/>
                    <a:p>
                      <a:pPr defTabSz="914400">
                        <a:defRPr b="0" sz="1800">
                          <a:solidFill>
                            <a:srgbClr val="000000"/>
                          </a:solidFill>
                        </a:defRPr>
                      </a:pPr>
                      <a:r>
                        <a:rPr b="1" sz="2200">
                          <a:solidFill>
                            <a:srgbClr val="FFFFFF"/>
                          </a:solidFill>
                          <a:sym typeface="Helvetica Neue"/>
                        </a:rPr>
                        <a:t>Destroy</a:t>
                      </a:r>
                    </a:p>
                  </a:txBody>
                  <a:tcPr marL="50800" marR="50800" marT="50800" marB="50800" anchor="ctr" anchorCtr="0" horzOverflow="overflow"/>
                </a:tc>
                <a:tc>
                  <a:txBody>
                    <a:bodyPr/>
                    <a:lstStyle/>
                    <a:p>
                      <a:pPr defTabSz="914400">
                        <a:defRPr sz="2200">
                          <a:sym typeface="Helvetica Neue"/>
                        </a:defRPr>
                      </a:pPr>
                    </a:p>
                  </a:txBody>
                  <a:tcPr marL="50800" marR="50800" marT="50800" marB="50800" anchor="ctr" anchorCtr="0" horzOverflow="overflow"/>
                </a:tc>
                <a:tc>
                  <a:txBody>
                    <a:bodyPr/>
                    <a:lstStyle/>
                    <a:p>
                      <a:pPr defTabSz="914400">
                        <a:defRPr sz="1800"/>
                      </a:pPr>
                      <a:r>
                        <a:rPr sz="2200">
                          <a:latin typeface="Courier New"/>
                          <a:ea typeface="Courier New"/>
                          <a:cs typeface="Courier New"/>
                          <a:sym typeface="Courier New"/>
                        </a:rPr>
                        <a:t>coroutine_handle&lt;&gt;::destroy()</a:t>
                      </a:r>
                    </a:p>
                  </a:txBody>
                  <a:tcPr marL="50800" marR="50800" marT="50800" marB="50800" anchor="ctr" anchorCtr="0" horzOverflow="overflow"/>
                </a:tc>
                <a:tc>
                  <a:txBody>
                    <a:bodyPr/>
                    <a:lstStyle/>
                    <a:p>
                      <a:pPr defTabSz="914400">
                        <a:defRPr sz="2200">
                          <a:sym typeface="Helvetica Neue"/>
                        </a:defRPr>
                      </a:pPr>
                    </a:p>
                  </a:txBody>
                  <a:tcPr marL="50800" marR="50800" marT="50800" marB="50800" anchor="ctr" anchorCtr="0" horzOverflow="overflow"/>
                </a:tc>
              </a:tr>
            </a:tbl>
          </a:graphicData>
        </a:graphic>
      </p:graphicFrame>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37" name="Image" descr="Image"/>
          <p:cNvPicPr>
            <a:picLocks noChangeAspect="1"/>
          </p:cNvPicPr>
          <p:nvPr/>
        </p:nvPicPr>
        <p:blipFill>
          <a:blip r:embed="rId3">
            <a:extLst/>
          </a:blip>
          <a:stretch>
            <a:fillRect/>
          </a:stretch>
        </p:blipFill>
        <p:spPr>
          <a:xfrm>
            <a:off x="762000" y="4013200"/>
            <a:ext cx="11480800" cy="1727200"/>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41" name="Image" descr="Image"/>
          <p:cNvPicPr>
            <a:picLocks noChangeAspect="1"/>
          </p:cNvPicPr>
          <p:nvPr/>
        </p:nvPicPr>
        <p:blipFill>
          <a:blip r:embed="rId3">
            <a:extLst/>
          </a:blip>
          <a:stretch>
            <a:fillRect/>
          </a:stretch>
        </p:blipFill>
        <p:spPr>
          <a:xfrm>
            <a:off x="495065" y="249389"/>
            <a:ext cx="12194323" cy="9393208"/>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45" name="Image" descr="Image"/>
          <p:cNvPicPr>
            <a:picLocks noChangeAspect="1"/>
          </p:cNvPicPr>
          <p:nvPr/>
        </p:nvPicPr>
        <p:blipFill>
          <a:blip r:embed="rId3">
            <a:extLst/>
          </a:blip>
          <a:stretch>
            <a:fillRect/>
          </a:stretch>
        </p:blipFill>
        <p:spPr>
          <a:xfrm>
            <a:off x="0" y="3102406"/>
            <a:ext cx="13004800" cy="3548788"/>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