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20"/>
  </p:notesMasterIdLst>
  <p:handoutMasterIdLst>
    <p:handoutMasterId r:id="rId21"/>
  </p:handoutMasterIdLst>
  <p:sldIdLst>
    <p:sldId id="303" r:id="rId3"/>
    <p:sldId id="266" r:id="rId4"/>
    <p:sldId id="343" r:id="rId5"/>
    <p:sldId id="344" r:id="rId6"/>
    <p:sldId id="351" r:id="rId7"/>
    <p:sldId id="345" r:id="rId8"/>
    <p:sldId id="352" r:id="rId9"/>
    <p:sldId id="346" r:id="rId10"/>
    <p:sldId id="347" r:id="rId11"/>
    <p:sldId id="348" r:id="rId12"/>
    <p:sldId id="349" r:id="rId13"/>
    <p:sldId id="306" r:id="rId14"/>
    <p:sldId id="318" r:id="rId15"/>
    <p:sldId id="319" r:id="rId16"/>
    <p:sldId id="320" r:id="rId17"/>
    <p:sldId id="350" r:id="rId18"/>
    <p:sldId id="31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48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CC"/>
    <a:srgbClr val="66FF33"/>
    <a:srgbClr val="1A9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 showGuides="1">
      <p:cViewPr>
        <p:scale>
          <a:sx n="80" d="100"/>
          <a:sy n="80" d="100"/>
        </p:scale>
        <p:origin x="-2478" y="-744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ITMO_logo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94" y="1772816"/>
            <a:ext cx="4094212" cy="298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Students and Scholars Rock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EAC3B-A90C-45C9-8753-D38CEBCE68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069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TMO_logo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83" y="524530"/>
            <a:ext cx="2267634" cy="165310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60019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ITMO_logo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94" y="569652"/>
            <a:ext cx="4094212" cy="29846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pic>
        <p:nvPicPr>
          <p:cNvPr id="4" name="Picture 3" descr="ITMO_log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9550" cy="935999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TMO_logo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83" y="524530"/>
            <a:ext cx="2267634" cy="165310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6273934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pic>
        <p:nvPicPr>
          <p:cNvPr id="6" name="Picture 5" descr="ITMO_logo3.png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3"/>
          <a:stretch/>
        </p:blipFill>
        <p:spPr>
          <a:xfrm>
            <a:off x="0" y="-52065"/>
            <a:ext cx="3322163" cy="90557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2" r:id="rId8"/>
    <p:sldLayoutId id="2147483715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2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oleObject" Target="../embeddings/oleObject4.bin"/><Relationship Id="rId3" Type="http://schemas.openxmlformats.org/officeDocument/2006/relationships/image" Target="../media/image10.png"/><Relationship Id="rId7" Type="http://schemas.openxmlformats.org/officeDocument/2006/relationships/image" Target="../media/image6.wmf"/><Relationship Id="rId12" Type="http://schemas.openxmlformats.org/officeDocument/2006/relationships/image" Target="../media/image8.wmf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3.bin"/><Relationship Id="rId5" Type="http://schemas.openxmlformats.org/officeDocument/2006/relationships/image" Target="../media/image12.png"/><Relationship Id="rId15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7.wmf"/><Relationship Id="rId1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5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wmf"/><Relationship Id="rId11" Type="http://schemas.openxmlformats.org/officeDocument/2006/relationships/image" Target="../media/image40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дзаголовок 2"/>
          <p:cNvSpPr txBox="1">
            <a:spLocks/>
          </p:cNvSpPr>
          <p:nvPr/>
        </p:nvSpPr>
        <p:spPr>
          <a:xfrm>
            <a:off x="949504" y="3262192"/>
            <a:ext cx="7848872" cy="100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900"/>
              </a:lnSpc>
              <a:spcBef>
                <a:spcPts val="0"/>
              </a:spcBef>
            </a:pPr>
            <a:endParaRPr lang="ru-RU" sz="1400" b="1" dirty="0" smtClean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97481" y="1101389"/>
            <a:ext cx="45529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0000"/>
                </a:solidFill>
              </a:rPr>
              <a:t>Quantum simulators</a:t>
            </a:r>
          </a:p>
          <a:p>
            <a:r>
              <a:rPr lang="en-US" sz="4000" b="1" dirty="0" smtClean="0">
                <a:solidFill>
                  <a:srgbClr val="000000"/>
                </a:solidFill>
              </a:rPr>
              <a:t>in Machine Learning</a:t>
            </a:r>
            <a:endParaRPr lang="ru-RU" sz="4000" b="1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95105" y="5243532"/>
            <a:ext cx="3157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Saint-Petersburg, IFMO</a:t>
            </a:r>
          </a:p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2017</a:t>
            </a:r>
            <a:endParaRPr lang="ru-RU" sz="2400" b="1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85460" y="3384558"/>
            <a:ext cx="1976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M. E. Lebedev</a:t>
            </a:r>
            <a:endParaRPr lang="ru-RU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23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6997" y="749370"/>
            <a:ext cx="9273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Machine learning: tasks</a:t>
            </a:r>
            <a:endParaRPr lang="en-US" sz="32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31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24" y="1267470"/>
            <a:ext cx="7874636" cy="55905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4946650" y="76885"/>
            <a:ext cx="4095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					     M</a:t>
            </a:r>
            <a:r>
              <a:rPr lang="en-US" b="1" dirty="0">
                <a:solidFill>
                  <a:schemeClr val="bg1"/>
                </a:solidFill>
              </a:rPr>
              <a:t>. E. Lebedev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Quantum simulators in </a:t>
            </a:r>
            <a:r>
              <a:rPr lang="en-US" b="1" dirty="0">
                <a:solidFill>
                  <a:schemeClr val="bg1"/>
                </a:solidFill>
              </a:rPr>
              <a:t>Machine Learning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60229" y="6488668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28" y="1171575"/>
            <a:ext cx="8989022" cy="568642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727215"/>
            <a:ext cx="9273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Machine learning</a:t>
            </a:r>
            <a:r>
              <a:rPr lang="en-US" sz="3200" b="1" dirty="0">
                <a:solidFill>
                  <a:srgbClr val="000000"/>
                </a:solidFill>
              </a:rPr>
              <a:t>: achievements</a:t>
            </a:r>
            <a:endParaRPr lang="en-US" sz="32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46650" y="76885"/>
            <a:ext cx="4095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					     M</a:t>
            </a:r>
            <a:r>
              <a:rPr lang="en-US" b="1" dirty="0">
                <a:solidFill>
                  <a:schemeClr val="bg1"/>
                </a:solidFill>
              </a:rPr>
              <a:t>. E. Lebedev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Quantum simulators in </a:t>
            </a:r>
            <a:r>
              <a:rPr lang="en-US" b="1" dirty="0">
                <a:solidFill>
                  <a:schemeClr val="bg1"/>
                </a:solidFill>
              </a:rPr>
              <a:t>Machine Learning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3979" y="6488668"/>
            <a:ext cx="76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6228" y="843422"/>
            <a:ext cx="3427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</a:rPr>
              <a:t>Quantum Annealing   </a:t>
            </a:r>
            <a:endParaRPr lang="en-US" sz="2800" b="1" dirty="0">
              <a:solidFill>
                <a:srgbClr val="000000"/>
              </a:solidFill>
            </a:endParaRPr>
          </a:p>
        </p:txBody>
      </p:sp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" y="1721613"/>
            <a:ext cx="411480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52136" y="5514762"/>
            <a:ext cx="4641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Arnab</a:t>
            </a:r>
            <a:r>
              <a:rPr lang="en-US" dirty="0"/>
              <a:t> </a:t>
            </a:r>
            <a:r>
              <a:rPr lang="en-US" dirty="0" smtClean="0"/>
              <a:t>Das </a:t>
            </a:r>
            <a:r>
              <a:rPr lang="en-US" dirty="0"/>
              <a:t>and </a:t>
            </a:r>
            <a:r>
              <a:rPr lang="en-US" dirty="0" err="1"/>
              <a:t>Bikas</a:t>
            </a:r>
            <a:r>
              <a:rPr lang="en-US" dirty="0"/>
              <a:t> K. </a:t>
            </a:r>
            <a:r>
              <a:rPr lang="en-US" dirty="0" err="1" smtClean="0"/>
              <a:t>Chakrabarti</a:t>
            </a:r>
            <a:r>
              <a:rPr lang="en-US" dirty="0" smtClean="0"/>
              <a:t>, RMP , 2008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39934" y="1567551"/>
            <a:ext cx="3771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 </a:t>
            </a:r>
            <a:r>
              <a:rPr lang="en-US" b="1" dirty="0" smtClean="0"/>
              <a:t>Byrnes</a:t>
            </a:r>
            <a:r>
              <a:rPr lang="en-US" dirty="0" smtClean="0"/>
              <a:t>, </a:t>
            </a:r>
            <a:r>
              <a:rPr lang="en-US" b="1" dirty="0" smtClean="0"/>
              <a:t>Kai Yan</a:t>
            </a:r>
            <a:r>
              <a:rPr lang="en-US" dirty="0" smtClean="0"/>
              <a:t> </a:t>
            </a:r>
            <a:r>
              <a:rPr lang="en-US" b="1" dirty="0"/>
              <a:t>and </a:t>
            </a:r>
            <a:r>
              <a:rPr lang="en-US" b="1" dirty="0" smtClean="0"/>
              <a:t>Y. Yamamoto</a:t>
            </a:r>
            <a:r>
              <a:rPr lang="en-US" dirty="0" smtClean="0"/>
              <a:t>,</a:t>
            </a:r>
          </a:p>
          <a:p>
            <a:r>
              <a:rPr lang="en-US" i="1" dirty="0"/>
              <a:t>New </a:t>
            </a:r>
            <a:r>
              <a:rPr lang="en-US" i="1" dirty="0" smtClean="0"/>
              <a:t>J. of </a:t>
            </a:r>
            <a:r>
              <a:rPr lang="en-US" i="1" dirty="0"/>
              <a:t>Physics </a:t>
            </a:r>
            <a:r>
              <a:rPr lang="en-US" b="1" dirty="0"/>
              <a:t>13 </a:t>
            </a:r>
            <a:r>
              <a:rPr lang="en-US" dirty="0"/>
              <a:t>(2011) 113025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6401" y="2173200"/>
            <a:ext cx="4143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Accelerated optimization problem </a:t>
            </a:r>
            <a:r>
              <a:rPr lang="en-US" dirty="0" smtClean="0">
                <a:solidFill>
                  <a:srgbClr val="FF0000"/>
                </a:solidFill>
              </a:rPr>
              <a:t>search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using BEC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2134" y="3004459"/>
            <a:ext cx="4476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en-US" b="1" dirty="0" err="1" smtClean="0"/>
              <a:t>Marandi</a:t>
            </a:r>
            <a:r>
              <a:rPr lang="en-US" b="1" dirty="0" smtClean="0"/>
              <a:t>, et al, </a:t>
            </a:r>
            <a:r>
              <a:rPr lang="en-US" b="1" dirty="0"/>
              <a:t>NATURE </a:t>
            </a:r>
            <a:r>
              <a:rPr lang="en-US" b="1" dirty="0" err="1" smtClean="0"/>
              <a:t>Phot</a:t>
            </a:r>
            <a:r>
              <a:rPr lang="en-US" b="1" dirty="0" smtClean="0"/>
              <a:t>., 2014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Network </a:t>
            </a:r>
            <a:r>
              <a:rPr lang="en-US" dirty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 OPO as </a:t>
            </a:r>
            <a:r>
              <a:rPr lang="en-US" dirty="0">
                <a:solidFill>
                  <a:srgbClr val="FF0000"/>
                </a:solidFill>
              </a:rPr>
              <a:t>a coherent </a:t>
            </a:r>
            <a:r>
              <a:rPr lang="en-US" dirty="0" err="1">
                <a:solidFill>
                  <a:srgbClr val="FF0000"/>
                </a:solidFill>
              </a:rPr>
              <a:t>Ising</a:t>
            </a:r>
            <a:r>
              <a:rPr lang="en-US" dirty="0">
                <a:solidFill>
                  <a:srgbClr val="FF0000"/>
                </a:solidFill>
              </a:rPr>
              <a:t> machine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7664" y="3966353"/>
            <a:ext cx="4585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Natalia G. </a:t>
            </a:r>
            <a:r>
              <a:rPr lang="en-US" b="1" dirty="0" err="1" smtClean="0"/>
              <a:t>Berloff</a:t>
            </a:r>
            <a:r>
              <a:rPr lang="en-US" b="1" dirty="0" smtClean="0"/>
              <a:t>, et al , </a:t>
            </a:r>
            <a:r>
              <a:rPr lang="en-US" b="1" dirty="0" err="1" smtClean="0"/>
              <a:t>arXiv</a:t>
            </a:r>
            <a:r>
              <a:rPr lang="en-US" b="1" dirty="0" smtClean="0"/>
              <a:t> 1607.06065v1 ,</a:t>
            </a:r>
          </a:p>
          <a:p>
            <a:r>
              <a:rPr lang="en-US" b="1" dirty="0" smtClean="0"/>
              <a:t> </a:t>
            </a:r>
            <a:r>
              <a:rPr lang="en-US" b="1" dirty="0"/>
              <a:t>20 Jul 2016</a:t>
            </a:r>
            <a:endParaRPr lang="en-US" b="1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XY Hamiltonian in </a:t>
            </a:r>
            <a:r>
              <a:rPr lang="en-US" dirty="0" err="1">
                <a:solidFill>
                  <a:srgbClr val="FF0000"/>
                </a:solidFill>
              </a:rPr>
              <a:t>polariton</a:t>
            </a:r>
            <a:r>
              <a:rPr lang="en-US" dirty="0">
                <a:solidFill>
                  <a:srgbClr val="FF0000"/>
                </a:solidFill>
              </a:rPr>
              <a:t> simulators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1265" y="6068296"/>
            <a:ext cx="680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Vital question: how quantum system chose  the way?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26" y="1593755"/>
            <a:ext cx="11144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075" y="1896232"/>
            <a:ext cx="13144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816953" y="1567551"/>
            <a:ext cx="160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Escape rate  at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425" y="3181600"/>
            <a:ext cx="1104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56" y="3181600"/>
            <a:ext cx="12001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026228" y="3156826"/>
            <a:ext cx="52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at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46650" y="76885"/>
            <a:ext cx="4095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					     M</a:t>
            </a:r>
            <a:r>
              <a:rPr lang="en-US" b="1" dirty="0">
                <a:solidFill>
                  <a:schemeClr val="bg1"/>
                </a:solidFill>
              </a:rPr>
              <a:t>. E. Lebedev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Quantum simulators in </a:t>
            </a:r>
            <a:r>
              <a:rPr lang="en-US" b="1" dirty="0">
                <a:solidFill>
                  <a:schemeClr val="bg1"/>
                </a:solidFill>
              </a:rPr>
              <a:t>Machine Learning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00853" y="6488668"/>
            <a:ext cx="84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3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571" y="2869290"/>
            <a:ext cx="41148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69428" y="997556"/>
            <a:ext cx="57749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000000"/>
                </a:solidFill>
              </a:rPr>
              <a:t>Coupled </a:t>
            </a:r>
            <a:r>
              <a:rPr lang="en-US" sz="2600" b="1" dirty="0" err="1" smtClean="0">
                <a:solidFill>
                  <a:srgbClr val="000000"/>
                </a:solidFill>
              </a:rPr>
              <a:t>Exciton</a:t>
            </a:r>
            <a:r>
              <a:rPr lang="ru-RU" sz="2600" b="1" dirty="0" smtClean="0">
                <a:solidFill>
                  <a:srgbClr val="000000"/>
                </a:solidFill>
              </a:rPr>
              <a:t> -</a:t>
            </a:r>
            <a:r>
              <a:rPr lang="en-US" sz="2600" b="1" dirty="0" smtClean="0">
                <a:solidFill>
                  <a:srgbClr val="000000"/>
                </a:solidFill>
              </a:rPr>
              <a:t> </a:t>
            </a:r>
            <a:r>
              <a:rPr lang="en-US" sz="2600" b="1" dirty="0" err="1">
                <a:solidFill>
                  <a:srgbClr val="000000"/>
                </a:solidFill>
              </a:rPr>
              <a:t>P</a:t>
            </a:r>
            <a:r>
              <a:rPr lang="en-US" sz="2600" b="1" dirty="0" err="1" smtClean="0">
                <a:solidFill>
                  <a:srgbClr val="000000"/>
                </a:solidFill>
              </a:rPr>
              <a:t>olariton</a:t>
            </a:r>
            <a:r>
              <a:rPr lang="en-US" sz="2600" b="1" dirty="0" smtClean="0">
                <a:solidFill>
                  <a:srgbClr val="000000"/>
                </a:solidFill>
              </a:rPr>
              <a:t> </a:t>
            </a:r>
            <a:r>
              <a:rPr lang="en-US" sz="2600" b="1" dirty="0">
                <a:solidFill>
                  <a:srgbClr val="000000"/>
                </a:solidFill>
              </a:rPr>
              <a:t>C</a:t>
            </a:r>
            <a:r>
              <a:rPr lang="en-US" sz="2600" b="1" dirty="0" smtClean="0">
                <a:solidFill>
                  <a:srgbClr val="000000"/>
                </a:solidFill>
              </a:rPr>
              <a:t>ondensates</a:t>
            </a:r>
            <a:endParaRPr lang="en-US" sz="2600" b="1" dirty="0">
              <a:solidFill>
                <a:srgbClr val="000000"/>
              </a:solidFill>
            </a:endParaRPr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1" y="1601722"/>
            <a:ext cx="292417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Скругленная прямоугольная выноска 8"/>
          <p:cNvSpPr/>
          <p:nvPr/>
        </p:nvSpPr>
        <p:spPr>
          <a:xfrm>
            <a:off x="3423434" y="2703040"/>
            <a:ext cx="5198051" cy="3198996"/>
          </a:xfrm>
          <a:prstGeom prst="wedgeRoundRectCallout">
            <a:avLst>
              <a:gd name="adj1" fmla="val -70956"/>
              <a:gd name="adj2" fmla="val -45310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46650" y="76885"/>
            <a:ext cx="4095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					     M</a:t>
            </a:r>
            <a:r>
              <a:rPr lang="en-US" b="1" dirty="0">
                <a:solidFill>
                  <a:schemeClr val="bg1"/>
                </a:solidFill>
              </a:rPr>
              <a:t>. E. Lebedev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Quantum simulators in </a:t>
            </a:r>
            <a:r>
              <a:rPr lang="en-US" b="1" dirty="0">
                <a:solidFill>
                  <a:schemeClr val="bg1"/>
                </a:solidFill>
              </a:rPr>
              <a:t>Machine Learning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72104" y="6488668"/>
            <a:ext cx="77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4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24" y="1769452"/>
            <a:ext cx="4464511" cy="847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91730" y="878784"/>
            <a:ext cx="3595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</a:rPr>
              <a:t>Quantum phase model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016" y="1448808"/>
            <a:ext cx="8171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</a:t>
            </a:r>
            <a:r>
              <a:rPr lang="en-US" sz="2000" dirty="0" smtClean="0"/>
              <a:t>xtended </a:t>
            </a:r>
            <a:r>
              <a:rPr lang="en-US" sz="2000" dirty="0"/>
              <a:t>model for </a:t>
            </a:r>
            <a:r>
              <a:rPr lang="en-US" sz="2000" dirty="0" err="1" smtClean="0"/>
              <a:t>exciton</a:t>
            </a:r>
            <a:r>
              <a:rPr lang="en-US" sz="2000" dirty="0" smtClean="0"/>
              <a:t> </a:t>
            </a:r>
            <a:r>
              <a:rPr lang="en-US" sz="2000" dirty="0" err="1" smtClean="0"/>
              <a:t>polariton</a:t>
            </a:r>
            <a:r>
              <a:rPr lang="en-US" sz="2000" dirty="0" smtClean="0"/>
              <a:t> Josephson junction model Hamiltonian</a:t>
            </a:r>
            <a:endParaRPr lang="en-US" sz="2000" dirty="0"/>
          </a:p>
        </p:txBody>
      </p:sp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013" y="3067868"/>
            <a:ext cx="4822556" cy="370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071" y="3692083"/>
            <a:ext cx="1364045" cy="781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617" y="4723451"/>
            <a:ext cx="1058951" cy="86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78154" y="2648200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Diagram of  </a:t>
            </a:r>
            <a:r>
              <a:rPr lang="en-US" dirty="0" smtClean="0"/>
              <a:t>potential energy landscape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46650" y="76885"/>
            <a:ext cx="4095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					     M</a:t>
            </a:r>
            <a:r>
              <a:rPr lang="en-US" b="1" dirty="0">
                <a:solidFill>
                  <a:schemeClr val="bg1"/>
                </a:solidFill>
              </a:rPr>
              <a:t>. E. Lebedev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Quantum simulators in </a:t>
            </a:r>
            <a:r>
              <a:rPr lang="en-US" b="1" dirty="0">
                <a:solidFill>
                  <a:schemeClr val="bg1"/>
                </a:solidFill>
              </a:rPr>
              <a:t>Machine Learning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58568" y="6488668"/>
            <a:ext cx="78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4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25" y="1866650"/>
            <a:ext cx="87820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84407" y="938049"/>
            <a:ext cx="5858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</a:rPr>
              <a:t>Quantum – Classical </a:t>
            </a:r>
            <a:r>
              <a:rPr lang="en-US" sz="2800" b="1" dirty="0">
                <a:solidFill>
                  <a:srgbClr val="000000"/>
                </a:solidFill>
              </a:rPr>
              <a:t>P</a:t>
            </a:r>
            <a:r>
              <a:rPr lang="en-US" sz="2800" b="1" dirty="0" smtClean="0">
                <a:solidFill>
                  <a:srgbClr val="000000"/>
                </a:solidFill>
              </a:rPr>
              <a:t>hase </a:t>
            </a:r>
            <a:r>
              <a:rPr lang="en-US" sz="2800" b="1" dirty="0">
                <a:solidFill>
                  <a:srgbClr val="000000"/>
                </a:solidFill>
              </a:rPr>
              <a:t>T</a:t>
            </a:r>
            <a:r>
              <a:rPr lang="en-US" sz="2800" b="1" dirty="0" smtClean="0">
                <a:solidFill>
                  <a:srgbClr val="000000"/>
                </a:solidFill>
              </a:rPr>
              <a:t>ransitions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3171" y="1593525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order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39542" y="1588191"/>
            <a:ext cx="1183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</a:t>
            </a:r>
            <a:r>
              <a:rPr lang="en-US" sz="2000" dirty="0"/>
              <a:t>order </a:t>
            </a:r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90051" y="3184067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Action </a:t>
            </a:r>
            <a:endParaRPr lang="en-US" sz="2400" dirty="0"/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25" y="5181350"/>
            <a:ext cx="2564112" cy="566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51933" y="5362457"/>
            <a:ext cx="274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temperature of blue shift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850" y="6127673"/>
            <a:ext cx="790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 narrow band semiconductors  phase transition temperature is  0,5 – 2 Kelvins 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850" y="6448282"/>
            <a:ext cx="421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It is less that temperature of condensation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46650" y="76885"/>
            <a:ext cx="4095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					     M</a:t>
            </a:r>
            <a:r>
              <a:rPr lang="en-US" b="1" dirty="0">
                <a:solidFill>
                  <a:schemeClr val="bg1"/>
                </a:solidFill>
              </a:rPr>
              <a:t>. E. Lebedev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Quantum simulators in </a:t>
            </a:r>
            <a:r>
              <a:rPr lang="en-US" b="1" dirty="0">
                <a:solidFill>
                  <a:schemeClr val="bg1"/>
                </a:solidFill>
              </a:rPr>
              <a:t>Machine Learning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7066" y="6488668"/>
            <a:ext cx="77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4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42230" y="802986"/>
            <a:ext cx="9273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946650" y="76885"/>
            <a:ext cx="4095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					     M</a:t>
            </a:r>
            <a:r>
              <a:rPr lang="en-US" b="1" dirty="0">
                <a:solidFill>
                  <a:schemeClr val="bg1"/>
                </a:solidFill>
              </a:rPr>
              <a:t>. E. Lebedev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Quantum simulators in </a:t>
            </a:r>
            <a:r>
              <a:rPr lang="en-US" b="1" dirty="0">
                <a:solidFill>
                  <a:schemeClr val="bg1"/>
                </a:solidFill>
              </a:rPr>
              <a:t>Machine Learning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47662" y="1421607"/>
            <a:ext cx="8592417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AutoNum type="arabicPeriod"/>
            </a:pPr>
            <a:r>
              <a:rPr lang="en-US" altLang="en-US" sz="2400" dirty="0" smtClean="0">
                <a:solidFill>
                  <a:schemeClr val="tx2"/>
                </a:solidFill>
              </a:rPr>
              <a:t>Quantum information approach </a:t>
            </a:r>
            <a:r>
              <a:rPr lang="en-US" altLang="en-US" sz="2400" dirty="0">
                <a:solidFill>
                  <a:schemeClr val="tx2"/>
                </a:solidFill>
              </a:rPr>
              <a:t>was </a:t>
            </a:r>
            <a:r>
              <a:rPr lang="en-US" altLang="en-US" sz="2400" dirty="0" smtClean="0">
                <a:solidFill>
                  <a:schemeClr val="tx2"/>
                </a:solidFill>
              </a:rPr>
              <a:t>briefly discussed.</a:t>
            </a:r>
          </a:p>
          <a:p>
            <a:pPr eaLnBrk="1" hangingPunct="1"/>
            <a:endParaRPr lang="en-US" altLang="en-US" sz="24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altLang="en-US" sz="2400" dirty="0" smtClean="0">
                <a:solidFill>
                  <a:schemeClr val="tx2"/>
                </a:solidFill>
              </a:rPr>
              <a:t>2.	Quantum simulators can be efficiently used for </a:t>
            </a:r>
          </a:p>
          <a:p>
            <a:pPr eaLnBrk="1" hangingPunct="1"/>
            <a:r>
              <a:rPr lang="en-US" altLang="en-US" sz="2400" dirty="0" smtClean="0">
                <a:solidFill>
                  <a:schemeClr val="tx2"/>
                </a:solidFill>
              </a:rPr>
              <a:t>	Machine Learning </a:t>
            </a:r>
            <a:r>
              <a:rPr lang="en-US" altLang="en-US" sz="2400" dirty="0" smtClean="0">
                <a:solidFill>
                  <a:schemeClr val="tx2"/>
                </a:solidFill>
              </a:rPr>
              <a:t>tasks.</a:t>
            </a:r>
          </a:p>
          <a:p>
            <a:pPr eaLnBrk="1" hangingPunct="1"/>
            <a:endParaRPr lang="en-US" altLang="en-US" sz="2400" dirty="0" smtClean="0">
              <a:solidFill>
                <a:schemeClr val="tx2"/>
              </a:solidFill>
            </a:endParaRPr>
          </a:p>
          <a:p>
            <a:pPr marL="457200" indent="-457200" eaLnBrk="1" hangingPunct="1">
              <a:buAutoNum type="arabicPeriod" startAt="3"/>
            </a:pPr>
            <a:r>
              <a:rPr lang="en-US" sz="2400" dirty="0" smtClean="0"/>
              <a:t>Extended </a:t>
            </a:r>
            <a:r>
              <a:rPr lang="en-US" sz="2400" dirty="0"/>
              <a:t>model for </a:t>
            </a:r>
            <a:r>
              <a:rPr lang="en-US" sz="2400" dirty="0" err="1"/>
              <a:t>exciton</a:t>
            </a:r>
            <a:r>
              <a:rPr lang="en-US" sz="2400" dirty="0"/>
              <a:t> </a:t>
            </a:r>
            <a:r>
              <a:rPr lang="en-US" sz="2400" dirty="0" err="1"/>
              <a:t>polariton</a:t>
            </a:r>
            <a:r>
              <a:rPr lang="en-US" sz="2400" dirty="0"/>
              <a:t> </a:t>
            </a:r>
            <a:r>
              <a:rPr lang="en-US" sz="2400" dirty="0" smtClean="0"/>
              <a:t>Josephson</a:t>
            </a:r>
          </a:p>
          <a:p>
            <a:pPr eaLnBrk="1" hangingPunct="1"/>
            <a:r>
              <a:rPr lang="en-US" sz="2400" dirty="0"/>
              <a:t>	</a:t>
            </a:r>
            <a:r>
              <a:rPr lang="en-US" sz="2400" dirty="0" smtClean="0"/>
              <a:t>junction satisfies the quantum annealing conditions</a:t>
            </a:r>
          </a:p>
          <a:p>
            <a:pPr eaLnBrk="1" hangingPunct="1"/>
            <a:r>
              <a:rPr lang="en-US" sz="2400" dirty="0"/>
              <a:t>	</a:t>
            </a:r>
            <a:r>
              <a:rPr lang="en-US" sz="2400" dirty="0" smtClean="0"/>
              <a:t>and can be used for adiabatic optimization tasks. </a:t>
            </a:r>
            <a:endParaRPr lang="ru-RU" altLang="en-US" sz="24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3979" y="6488668"/>
            <a:ext cx="76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94721"/>
            <a:ext cx="8229600" cy="827311"/>
          </a:xfrm>
        </p:spPr>
        <p:txBody>
          <a:bodyPr>
            <a:normAutofit/>
          </a:bodyPr>
          <a:lstStyle/>
          <a:p>
            <a:r>
              <a:rPr lang="en-US" sz="4000" b="0" dirty="0" smtClean="0">
                <a:latin typeface="+mn-lt"/>
              </a:rPr>
              <a:t>Thanks </a:t>
            </a:r>
            <a:r>
              <a:rPr lang="en-US" sz="4000" b="0" dirty="0">
                <a:latin typeface="+mn-lt"/>
              </a:rPr>
              <a:t>for your </a:t>
            </a:r>
            <a:r>
              <a:rPr lang="en-US" sz="4000" b="0" dirty="0" smtClean="0">
                <a:latin typeface="+mn-lt"/>
              </a:rPr>
              <a:t>attention!</a:t>
            </a:r>
            <a:endParaRPr lang="en-US" sz="4000" b="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8977" y="6491015"/>
            <a:ext cx="85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17/17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72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47915" y="960093"/>
            <a:ext cx="73531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dirty="0" smtClean="0">
                <a:solidFill>
                  <a:srgbClr val="000000"/>
                </a:solidFill>
                <a:cs typeface="Times New Roman" pitchFamily="18" charset="0"/>
              </a:rPr>
              <a:t>Quantum information approach: history</a:t>
            </a:r>
            <a:endParaRPr lang="en-US" sz="32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46650" y="76885"/>
            <a:ext cx="4095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					     M</a:t>
            </a:r>
            <a:r>
              <a:rPr lang="en-US" b="1" dirty="0">
                <a:solidFill>
                  <a:schemeClr val="bg1"/>
                </a:solidFill>
              </a:rPr>
              <a:t>. E. Lebedev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Quantum simulators in </a:t>
            </a:r>
            <a:r>
              <a:rPr lang="en-US" b="1" dirty="0">
                <a:solidFill>
                  <a:schemeClr val="bg1"/>
                </a:solidFill>
              </a:rPr>
              <a:t>Machine Learning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415" y="1859725"/>
            <a:ext cx="85532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b="1" dirty="0" smtClean="0"/>
              <a:t>1970-е</a:t>
            </a:r>
            <a:r>
              <a:rPr lang="ru-RU" sz="2000" dirty="0" smtClean="0"/>
              <a:t>: </a:t>
            </a:r>
            <a:r>
              <a:rPr lang="en-US" sz="2000" dirty="0" smtClean="0"/>
              <a:t>S. </a:t>
            </a:r>
            <a:r>
              <a:rPr lang="en-US" sz="2000" dirty="0" err="1" smtClean="0"/>
              <a:t>Wiesner</a:t>
            </a:r>
            <a:r>
              <a:rPr lang="en-US" sz="2000" dirty="0" smtClean="0"/>
              <a:t> – </a:t>
            </a:r>
            <a:r>
              <a:rPr lang="ru-RU" sz="2000" dirty="0" smtClean="0"/>
              <a:t>понятие </a:t>
            </a:r>
            <a:r>
              <a:rPr lang="ru-RU" sz="2000" dirty="0" err="1" smtClean="0"/>
              <a:t>кубита</a:t>
            </a:r>
            <a:r>
              <a:rPr lang="ru-RU" sz="2000" dirty="0" smtClean="0"/>
              <a:t>, </a:t>
            </a:r>
            <a:r>
              <a:rPr lang="en-US" sz="2000" dirty="0" smtClean="0"/>
              <a:t>R. S. </a:t>
            </a:r>
            <a:r>
              <a:rPr lang="en-US" sz="2000" dirty="0" err="1" smtClean="0"/>
              <a:t>Ingarden</a:t>
            </a:r>
            <a:r>
              <a:rPr lang="en-US" sz="2000" dirty="0" smtClean="0"/>
              <a:t> – </a:t>
            </a:r>
            <a:r>
              <a:rPr lang="ru-RU" sz="2000" dirty="0" smtClean="0"/>
              <a:t>квантовая теория информации.</a:t>
            </a:r>
          </a:p>
          <a:p>
            <a:pPr marL="342900" indent="-342900">
              <a:buAutoNum type="arabicPeriod"/>
            </a:pPr>
            <a:r>
              <a:rPr lang="ru-RU" sz="2000" b="1" dirty="0" smtClean="0"/>
              <a:t>1980-е</a:t>
            </a:r>
            <a:r>
              <a:rPr lang="ru-RU" sz="2000" dirty="0" smtClean="0"/>
              <a:t>: Ю. И. Манин, Р. Фейнман – идея квантового компьютера,</a:t>
            </a:r>
            <a:r>
              <a:rPr lang="en-US" sz="2000" dirty="0" smtClean="0"/>
              <a:t> P. </a:t>
            </a:r>
            <a:r>
              <a:rPr lang="en-US" sz="2000" dirty="0" err="1" smtClean="0"/>
              <a:t>Benioff</a:t>
            </a:r>
            <a:r>
              <a:rPr lang="en-US" sz="2000" dirty="0" smtClean="0"/>
              <a:t>, D. Deutsch – </a:t>
            </a:r>
            <a:r>
              <a:rPr lang="ru-RU" sz="2000" dirty="0" smtClean="0"/>
              <a:t>первые мат. Модели квантового компьютера.</a:t>
            </a:r>
          </a:p>
          <a:p>
            <a:pPr marL="342900" indent="-342900">
              <a:buAutoNum type="arabicPeriod"/>
            </a:pPr>
            <a:r>
              <a:rPr lang="ru-RU" sz="2000" b="1" dirty="0" smtClean="0"/>
              <a:t>1990-е</a:t>
            </a:r>
            <a:r>
              <a:rPr lang="ru-RU" sz="2000" dirty="0" smtClean="0"/>
              <a:t>: </a:t>
            </a:r>
            <a:r>
              <a:rPr lang="en-US" sz="2000" dirty="0" smtClean="0"/>
              <a:t>D. Simon, P. </a:t>
            </a:r>
            <a:r>
              <a:rPr lang="en-US" sz="2000" dirty="0" err="1" smtClean="0"/>
              <a:t>Shor</a:t>
            </a:r>
            <a:r>
              <a:rPr lang="en-US" sz="2000" dirty="0" smtClean="0"/>
              <a:t>, L. Grover </a:t>
            </a:r>
            <a:r>
              <a:rPr lang="ru-RU" sz="2000" dirty="0" smtClean="0"/>
              <a:t>и др. – базовые квантовые алгоритмы: разложение числа на множители, поиск в базе данных.</a:t>
            </a:r>
          </a:p>
          <a:p>
            <a:pPr marL="342900" indent="-342900">
              <a:buAutoNum type="arabicPeriod"/>
            </a:pPr>
            <a:r>
              <a:rPr lang="ru-RU" sz="2000" b="1" dirty="0" smtClean="0"/>
              <a:t>1995 г</a:t>
            </a:r>
            <a:r>
              <a:rPr lang="ru-RU" sz="2000" dirty="0" smtClean="0"/>
              <a:t>. Первая экспериментальная реализация квантового вентиля.</a:t>
            </a:r>
          </a:p>
          <a:p>
            <a:pPr marL="342900" indent="-342900">
              <a:buAutoNum type="arabicPeriod"/>
            </a:pPr>
            <a:r>
              <a:rPr lang="ru-RU" sz="2000" b="1" dirty="0" smtClean="0"/>
              <a:t>1998 г</a:t>
            </a:r>
            <a:r>
              <a:rPr lang="ru-RU" sz="2000" dirty="0" smtClean="0"/>
              <a:t>. 2- и 3- </a:t>
            </a:r>
            <a:r>
              <a:rPr lang="ru-RU" sz="2000" dirty="0" err="1" smtClean="0"/>
              <a:t>кубитные</a:t>
            </a:r>
            <a:r>
              <a:rPr lang="ru-RU" sz="2000" dirty="0" smtClean="0"/>
              <a:t> квантовые компьютеры, первая экспериментальная реализация квантовых алгоритмов.</a:t>
            </a:r>
          </a:p>
          <a:p>
            <a:pPr marL="342900" indent="-342900">
              <a:buAutoNum type="arabicPeriod"/>
            </a:pPr>
            <a:r>
              <a:rPr lang="ru-RU" sz="2000" b="1" dirty="0" smtClean="0"/>
              <a:t>2000-2003 гг</a:t>
            </a:r>
            <a:r>
              <a:rPr lang="ru-RU" sz="2000" dirty="0" smtClean="0"/>
              <a:t>. 5- и 7- </a:t>
            </a:r>
            <a:r>
              <a:rPr lang="ru-RU" sz="2000" dirty="0" err="1" smtClean="0"/>
              <a:t>кубитные</a:t>
            </a:r>
            <a:r>
              <a:rPr lang="ru-RU" sz="2000" dirty="0" smtClean="0"/>
              <a:t> компьютеры, разложение числа 15 на множители.</a:t>
            </a:r>
          </a:p>
          <a:p>
            <a:pPr marL="342900" indent="-342900">
              <a:buAutoNum type="arabicPeriod"/>
            </a:pPr>
            <a:r>
              <a:rPr lang="ru-RU" sz="2000" b="1" dirty="0" smtClean="0"/>
              <a:t>2012 г</a:t>
            </a:r>
            <a:r>
              <a:rPr lang="ru-RU" sz="2000" dirty="0" smtClean="0"/>
              <a:t>. Квантовый адиабатический симулятор компании </a:t>
            </a:r>
            <a:r>
              <a:rPr lang="en-US" sz="2000" dirty="0" smtClean="0"/>
              <a:t>D-Wave.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478982" y="6488668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05141" y="887356"/>
            <a:ext cx="5819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dirty="0" smtClean="0">
                <a:solidFill>
                  <a:srgbClr val="000000"/>
                </a:solidFill>
                <a:cs typeface="Times New Roman" pitchFamily="18" charset="0"/>
              </a:rPr>
              <a:t>Quantum information approach</a:t>
            </a:r>
            <a:endParaRPr lang="en-US" sz="32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3824" y="1532964"/>
            <a:ext cx="46306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en-US" sz="2000" dirty="0">
                <a:solidFill>
                  <a:srgbClr val="FF3300"/>
                </a:solidFill>
                <a:latin typeface="+mn-lt"/>
              </a:rPr>
              <a:t>Qubit </a:t>
            </a:r>
            <a:r>
              <a:rPr lang="en-US" altLang="en-US" sz="2000" b="0" dirty="0" smtClean="0">
                <a:solidFill>
                  <a:schemeClr val="tx2"/>
                </a:solidFill>
                <a:latin typeface="+mn-lt"/>
              </a:rPr>
              <a:t>(quantum bit) </a:t>
            </a:r>
            <a:r>
              <a:rPr lang="en-US" altLang="en-US" sz="2000" b="0" dirty="0">
                <a:solidFill>
                  <a:schemeClr val="tx2"/>
                </a:solidFill>
                <a:latin typeface="+mn-lt"/>
              </a:rPr>
              <a:t>is </a:t>
            </a:r>
            <a:r>
              <a:rPr lang="en-US" altLang="en-US" sz="2000" dirty="0">
                <a:solidFill>
                  <a:schemeClr val="tx2"/>
                </a:solidFill>
                <a:latin typeface="+mn-lt"/>
              </a:rPr>
              <a:t>superposition</a:t>
            </a:r>
            <a:r>
              <a:rPr lang="en-US" altLang="en-US" sz="2000" b="0" dirty="0">
                <a:solidFill>
                  <a:schemeClr val="tx2"/>
                </a:solidFill>
                <a:latin typeface="+mn-lt"/>
              </a:rPr>
              <a:t> state </a:t>
            </a:r>
            <a:endParaRPr lang="ru-RU" altLang="en-US" sz="2000" b="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20" y="1532964"/>
            <a:ext cx="2205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3024" y="2091765"/>
            <a:ext cx="8554586" cy="77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b="0" dirty="0"/>
              <a:t>Where </a:t>
            </a:r>
            <a:r>
              <a:rPr lang="ru-RU" altLang="en-US" b="0" dirty="0"/>
              <a:t>          </a:t>
            </a:r>
            <a:r>
              <a:rPr lang="en-US" altLang="en-US" b="0" dirty="0"/>
              <a:t>is logical </a:t>
            </a:r>
            <a:r>
              <a:rPr lang="ru-RU" altLang="en-US" b="0" dirty="0"/>
              <a:t>«0» </a:t>
            </a:r>
            <a:r>
              <a:rPr lang="en-US" altLang="en-US" b="0" dirty="0"/>
              <a:t>and</a:t>
            </a:r>
            <a:r>
              <a:rPr lang="ru-RU" altLang="en-US" b="0" dirty="0"/>
              <a:t>        </a:t>
            </a:r>
            <a:r>
              <a:rPr lang="en-US" altLang="en-US" b="0" dirty="0"/>
              <a:t>is logical </a:t>
            </a:r>
            <a:r>
              <a:rPr lang="ru-RU" altLang="en-US" b="0" dirty="0"/>
              <a:t>«1»</a:t>
            </a:r>
            <a:r>
              <a:rPr lang="en-US" altLang="en-US" b="0" dirty="0"/>
              <a:t>. They are two orthogonal states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b="0" dirty="0"/>
              <a:t>in Hilbert space for quantum  system.</a:t>
            </a:r>
            <a:r>
              <a:rPr lang="ru-RU" altLang="en-US" b="0" dirty="0"/>
              <a:t>  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7" y="2142565"/>
            <a:ext cx="3206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991" y="2142565"/>
            <a:ext cx="34448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9212" y="386738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102441"/>
              </p:ext>
            </p:extLst>
          </p:nvPr>
        </p:nvGraphicFramePr>
        <p:xfrm>
          <a:off x="377825" y="2784938"/>
          <a:ext cx="5540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8" name="Equation" r:id="rId6" imgW="279360" imgH="304560" progId="Equation.DSMT4">
                  <p:embed/>
                </p:oleObj>
              </mc:Choice>
              <mc:Fallback>
                <p:oleObj name="Equation" r:id="rId6" imgW="2793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2784938"/>
                        <a:ext cx="554037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-274638" y="3170469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467984"/>
              </p:ext>
            </p:extLst>
          </p:nvPr>
        </p:nvGraphicFramePr>
        <p:xfrm>
          <a:off x="391317" y="3370957"/>
          <a:ext cx="5000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9" name="Equation" r:id="rId8" imgW="279360" imgH="304560" progId="Equation.DSMT4">
                  <p:embed/>
                </p:oleObj>
              </mc:Choice>
              <mc:Fallback>
                <p:oleObj name="Equation" r:id="rId8" imgW="2793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17" y="3370957"/>
                        <a:ext cx="50006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954087" y="2929401"/>
            <a:ext cx="44117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0" dirty="0"/>
              <a:t>Is probability to find </a:t>
            </a:r>
            <a:r>
              <a:rPr lang="en-US" altLang="en-US" sz="2000" b="0" dirty="0" err="1"/>
              <a:t>qubit</a:t>
            </a:r>
            <a:r>
              <a:rPr lang="en-US" altLang="en-US" sz="2000" b="0" dirty="0"/>
              <a:t> in the state </a:t>
            </a:r>
            <a:endParaRPr lang="ru-RU" altLang="en-US" sz="2000" b="0" dirty="0"/>
          </a:p>
        </p:txBody>
      </p:sp>
      <p:pic>
        <p:nvPicPr>
          <p:cNvPr id="15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2972263"/>
            <a:ext cx="3206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592" y="3442395"/>
            <a:ext cx="34448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369888" y="3991670"/>
            <a:ext cx="323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tx2"/>
                </a:solidFill>
              </a:rPr>
              <a:t>Normalization </a:t>
            </a:r>
            <a:r>
              <a:rPr lang="en-US" altLang="en-US" sz="2000" b="0" dirty="0">
                <a:solidFill>
                  <a:schemeClr val="tx2"/>
                </a:solidFill>
              </a:rPr>
              <a:t>condition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ru-RU" altLang="en-US" sz="20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18" name="Picture 2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3907532"/>
            <a:ext cx="21717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5479592" y="3913451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ru-RU" altLang="en-US" sz="3200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371475" y="4564374"/>
            <a:ext cx="271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tx2"/>
                </a:solidFill>
              </a:rPr>
              <a:t>Physical realization </a:t>
            </a:r>
            <a:r>
              <a:rPr lang="ru-RU" altLang="en-US" sz="20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73024" y="3761019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919791"/>
              </p:ext>
            </p:extLst>
          </p:nvPr>
        </p:nvGraphicFramePr>
        <p:xfrm>
          <a:off x="3987800" y="6152829"/>
          <a:ext cx="83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0" name="Equation" r:id="rId11" imgW="939800" imgH="469900" progId="Equation.DSMT4">
                  <p:embed/>
                </p:oleObj>
              </mc:Choice>
              <mc:Fallback>
                <p:oleObj name="Equation" r:id="rId11" imgW="9398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6152829"/>
                        <a:ext cx="838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49212" y="375308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857949"/>
              </p:ext>
            </p:extLst>
          </p:nvPr>
        </p:nvGraphicFramePr>
        <p:xfrm>
          <a:off x="6356350" y="6134272"/>
          <a:ext cx="8096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1" name="Equation" r:id="rId13" imgW="889000" imgH="469900" progId="Equation.DSMT4">
                  <p:embed/>
                </p:oleObj>
              </mc:Choice>
              <mc:Fallback>
                <p:oleObj name="Equation" r:id="rId13" imgW="8890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6134272"/>
                        <a:ext cx="8096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54334" y="6154588"/>
            <a:ext cx="33611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0" dirty="0" smtClean="0">
                <a:latin typeface="+mn-lt"/>
              </a:rPr>
              <a:t>3. Electrons </a:t>
            </a:r>
            <a:r>
              <a:rPr lang="en-US" altLang="en-US" sz="2000" b="0" dirty="0">
                <a:latin typeface="+mn-lt"/>
              </a:rPr>
              <a:t>in quantum dots</a:t>
            </a:r>
            <a:r>
              <a:rPr lang="ru-RU" altLang="en-US" sz="2000" b="0" dirty="0">
                <a:latin typeface="+mn-lt"/>
              </a:rPr>
              <a:t>: </a:t>
            </a:r>
          </a:p>
        </p:txBody>
      </p: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4851400" y="6152829"/>
            <a:ext cx="1504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en-US" b="0" dirty="0"/>
              <a:t> - </a:t>
            </a:r>
            <a:r>
              <a:rPr lang="en-US" altLang="en-US" b="0" dirty="0"/>
              <a:t>spin </a:t>
            </a:r>
            <a:r>
              <a:rPr lang="ru-RU" altLang="en-US" dirty="0"/>
              <a:t>«</a:t>
            </a:r>
            <a:r>
              <a:rPr lang="en-US" altLang="en-US" dirty="0"/>
              <a:t>UP</a:t>
            </a:r>
            <a:r>
              <a:rPr lang="ru-RU" altLang="en-US" dirty="0"/>
              <a:t>»</a:t>
            </a:r>
          </a:p>
        </p:txBody>
      </p: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7237411" y="6133208"/>
            <a:ext cx="1864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en-US" b="0" dirty="0"/>
              <a:t>- </a:t>
            </a:r>
            <a:r>
              <a:rPr lang="en-US" altLang="en-US" b="0" dirty="0"/>
              <a:t>spin </a:t>
            </a:r>
            <a:r>
              <a:rPr lang="ru-RU" altLang="en-US" dirty="0" smtClean="0"/>
              <a:t>«</a:t>
            </a:r>
            <a:r>
              <a:rPr lang="en-US" altLang="en-US" dirty="0"/>
              <a:t>DOWN</a:t>
            </a:r>
            <a:r>
              <a:rPr lang="ru-RU" altLang="en-US" dirty="0"/>
              <a:t>» </a:t>
            </a:r>
          </a:p>
        </p:txBody>
      </p:sp>
      <p:sp>
        <p:nvSpPr>
          <p:cNvPr id="28" name="Text Box 34"/>
          <p:cNvSpPr txBox="1">
            <a:spLocks noChangeArrowheads="1"/>
          </p:cNvSpPr>
          <p:nvPr/>
        </p:nvSpPr>
        <p:spPr bwMode="auto">
          <a:xfrm>
            <a:off x="288850" y="5642121"/>
            <a:ext cx="3090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0" dirty="0" smtClean="0">
                <a:latin typeface="+mn-lt"/>
              </a:rPr>
              <a:t>2. Two </a:t>
            </a:r>
            <a:r>
              <a:rPr lang="en-US" altLang="en-US" sz="2000" b="0" dirty="0">
                <a:latin typeface="+mn-lt"/>
              </a:rPr>
              <a:t>level atomic system</a:t>
            </a:r>
            <a:r>
              <a:rPr lang="ru-RU" altLang="en-US" sz="2000" b="0" dirty="0">
                <a:latin typeface="+mn-lt"/>
              </a:rPr>
              <a:t>: </a:t>
            </a:r>
          </a:p>
        </p:txBody>
      </p:sp>
      <p:pic>
        <p:nvPicPr>
          <p:cNvPr id="29" name="Picture 35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" b="50000"/>
          <a:stretch/>
        </p:blipFill>
        <p:spPr bwMode="auto">
          <a:xfrm>
            <a:off x="3764798" y="5504934"/>
            <a:ext cx="149239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5380358" y="5772294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FF3300"/>
                </a:solidFill>
              </a:rPr>
              <a:t>Ground </a:t>
            </a:r>
            <a:r>
              <a:rPr lang="en-US" altLang="en-US" dirty="0">
                <a:solidFill>
                  <a:srgbClr val="FF3300"/>
                </a:solidFill>
              </a:rPr>
              <a:t>state</a:t>
            </a:r>
            <a:endParaRPr lang="ru-RU" altLang="en-US" dirty="0">
              <a:solidFill>
                <a:srgbClr val="FF3300"/>
              </a:solidFill>
            </a:endParaRPr>
          </a:p>
        </p:txBody>
      </p:sp>
      <p:sp>
        <p:nvSpPr>
          <p:cNvPr id="31" name="Text Box 37"/>
          <p:cNvSpPr txBox="1">
            <a:spLocks noChangeArrowheads="1"/>
          </p:cNvSpPr>
          <p:nvPr/>
        </p:nvSpPr>
        <p:spPr bwMode="auto">
          <a:xfrm>
            <a:off x="3764798" y="5782231"/>
            <a:ext cx="16722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FF3300"/>
                </a:solidFill>
              </a:rPr>
              <a:t>Excited </a:t>
            </a:r>
            <a:r>
              <a:rPr lang="en-US" altLang="en-US" dirty="0">
                <a:solidFill>
                  <a:srgbClr val="FF3300"/>
                </a:solidFill>
              </a:rPr>
              <a:t>state </a:t>
            </a:r>
            <a:endParaRPr lang="ru-RU" altLang="en-US" dirty="0">
              <a:solidFill>
                <a:srgbClr val="FF3300"/>
              </a:solidFill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966786" y="3413820"/>
            <a:ext cx="44117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0" dirty="0"/>
              <a:t>Is probability to find </a:t>
            </a:r>
            <a:r>
              <a:rPr lang="en-US" altLang="en-US" sz="2000" b="0" dirty="0" err="1"/>
              <a:t>qubit</a:t>
            </a:r>
            <a:r>
              <a:rPr lang="en-US" altLang="en-US" sz="2000" b="0" dirty="0"/>
              <a:t> in the state</a:t>
            </a:r>
            <a:r>
              <a:rPr lang="en-US" altLang="en-US" sz="2000" dirty="0"/>
              <a:t> </a:t>
            </a:r>
            <a:endParaRPr lang="ru-RU" altLang="en-US" sz="2000" dirty="0"/>
          </a:p>
        </p:txBody>
      </p:sp>
      <p:pic>
        <p:nvPicPr>
          <p:cNvPr id="32" name="Picture 35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-529"/>
          <a:stretch/>
        </p:blipFill>
        <p:spPr bwMode="auto">
          <a:xfrm>
            <a:off x="5380358" y="5411140"/>
            <a:ext cx="151291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21788" y="5026952"/>
            <a:ext cx="26105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0" dirty="0" smtClean="0">
                <a:latin typeface="+mn-lt"/>
              </a:rPr>
              <a:t>1. Photon polarization</a:t>
            </a:r>
            <a:r>
              <a:rPr lang="ru-RU" altLang="en-US" sz="2000" b="0" dirty="0" smtClean="0">
                <a:latin typeface="+mn-lt"/>
              </a:rPr>
              <a:t>: </a:t>
            </a:r>
            <a:endParaRPr lang="ru-RU" altLang="en-US" sz="2000" b="0" dirty="0">
              <a:latin typeface="+mn-lt"/>
            </a:endParaRPr>
          </a:p>
        </p:txBody>
      </p: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932" y="4990573"/>
            <a:ext cx="2376945" cy="45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872" y="3842445"/>
            <a:ext cx="2767348" cy="158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4946650" y="76885"/>
            <a:ext cx="4095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					     M</a:t>
            </a:r>
            <a:r>
              <a:rPr lang="en-US" b="1" dirty="0">
                <a:solidFill>
                  <a:schemeClr val="bg1"/>
                </a:solidFill>
              </a:rPr>
              <a:t>. E. Lebedev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Quantum simulators in </a:t>
            </a:r>
            <a:r>
              <a:rPr lang="en-US" b="1" dirty="0">
                <a:solidFill>
                  <a:schemeClr val="bg1"/>
                </a:solidFill>
              </a:rPr>
              <a:t>Machine Learning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78982" y="6488668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57474" y="887355"/>
            <a:ext cx="37052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dirty="0">
                <a:solidFill>
                  <a:srgbClr val="000000"/>
                </a:solidFill>
              </a:rPr>
              <a:t>Quantum excellence</a:t>
            </a:r>
            <a:endParaRPr lang="en-US" sz="32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631363" y="1674152"/>
            <a:ext cx="26901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 smtClean="0"/>
              <a:t>Classical </a:t>
            </a:r>
            <a:r>
              <a:rPr lang="en-US" altLang="en-US" sz="2000" dirty="0" smtClean="0">
                <a:solidFill>
                  <a:schemeClr val="tx2"/>
                </a:solidFill>
              </a:rPr>
              <a:t>computer</a:t>
            </a:r>
            <a:r>
              <a:rPr lang="ru-RU" altLang="en-US" sz="2000" dirty="0" smtClean="0"/>
              <a:t>: </a:t>
            </a:r>
            <a:endParaRPr lang="ru-RU" altLang="en-US" sz="2000" dirty="0"/>
          </a:p>
        </p:txBody>
      </p:sp>
      <p:sp>
        <p:nvSpPr>
          <p:cNvPr id="39" name="Text Box 34"/>
          <p:cNvSpPr txBox="1">
            <a:spLocks noChangeArrowheads="1"/>
          </p:cNvSpPr>
          <p:nvPr/>
        </p:nvSpPr>
        <p:spPr bwMode="auto">
          <a:xfrm>
            <a:off x="5362088" y="1674152"/>
            <a:ext cx="27045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 smtClean="0"/>
              <a:t>Quantum computer</a:t>
            </a:r>
            <a:r>
              <a:rPr lang="ru-RU" altLang="en-US" sz="2000" dirty="0" smtClean="0"/>
              <a:t>: </a:t>
            </a:r>
            <a:endParaRPr lang="ru-RU" altLang="en-US" sz="20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699915" y="2088888"/>
            <a:ext cx="2553056" cy="1448006"/>
            <a:chOff x="699915" y="2576706"/>
            <a:chExt cx="2553056" cy="1448006"/>
          </a:xfrm>
        </p:grpSpPr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997553" y="2576706"/>
              <a:ext cx="183909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000" b="0" dirty="0" smtClean="0"/>
                <a:t>L bits – 1 state</a:t>
              </a:r>
              <a:endParaRPr lang="ru-RU" altLang="en-US" sz="2000" b="0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915" y="2976816"/>
              <a:ext cx="2553056" cy="1047896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4353412" y="1974576"/>
            <a:ext cx="4721935" cy="1912809"/>
            <a:chOff x="4353412" y="1974576"/>
            <a:chExt cx="4721935" cy="1912809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3412" y="2421852"/>
              <a:ext cx="4721935" cy="1220276"/>
            </a:xfrm>
            <a:prstGeom prst="rect">
              <a:avLst/>
            </a:prstGeom>
          </p:spPr>
        </p:pic>
        <p:grpSp>
          <p:nvGrpSpPr>
            <p:cNvPr id="45" name="Group 44"/>
            <p:cNvGrpSpPr/>
            <p:nvPr/>
          </p:nvGrpSpPr>
          <p:grpSpPr>
            <a:xfrm>
              <a:off x="4441064" y="1974576"/>
              <a:ext cx="4200317" cy="514422"/>
              <a:chOff x="4510096" y="2386194"/>
              <a:chExt cx="4200317" cy="514422"/>
            </a:xfrm>
          </p:grpSpPr>
          <p:sp>
            <p:nvSpPr>
              <p:cNvPr id="42" name="Text Box 34"/>
              <p:cNvSpPr txBox="1">
                <a:spLocks noChangeArrowheads="1"/>
              </p:cNvSpPr>
              <p:nvPr/>
            </p:nvSpPr>
            <p:spPr bwMode="auto">
              <a:xfrm>
                <a:off x="4510096" y="2500506"/>
                <a:ext cx="420031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en-US" sz="2000" b="0" dirty="0" smtClean="0"/>
                  <a:t>L </a:t>
                </a:r>
                <a:r>
                  <a:rPr lang="en-US" altLang="en-US" sz="2000" b="0" dirty="0" err="1" smtClean="0"/>
                  <a:t>qbits</a:t>
                </a:r>
                <a:r>
                  <a:rPr lang="en-US" altLang="en-US" sz="2000" b="0" dirty="0" smtClean="0"/>
                  <a:t> – superposition of       states</a:t>
                </a:r>
                <a:endParaRPr lang="ru-RU" altLang="en-US" sz="2000" b="0" dirty="0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4717" y="2386194"/>
                <a:ext cx="314369" cy="514422"/>
              </a:xfrm>
              <a:prstGeom prst="rect">
                <a:avLst/>
              </a:prstGeom>
            </p:spPr>
          </p:pic>
        </p:grpSp>
        <p:grpSp>
          <p:nvGrpSpPr>
            <p:cNvPr id="52" name="Group 51"/>
            <p:cNvGrpSpPr/>
            <p:nvPr/>
          </p:nvGrpSpPr>
          <p:grpSpPr>
            <a:xfrm>
              <a:off x="5300370" y="3372963"/>
              <a:ext cx="2816961" cy="514422"/>
              <a:chOff x="5305219" y="3898893"/>
              <a:chExt cx="2816961" cy="514422"/>
            </a:xfrm>
          </p:grpSpPr>
          <p:sp>
            <p:nvSpPr>
              <p:cNvPr id="49" name="Text Box 34"/>
              <p:cNvSpPr txBox="1">
                <a:spLocks noChangeArrowheads="1"/>
              </p:cNvSpPr>
              <p:nvPr/>
            </p:nvSpPr>
            <p:spPr bwMode="auto">
              <a:xfrm>
                <a:off x="5600336" y="3956049"/>
                <a:ext cx="252184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en-US" sz="2000" b="0" dirty="0">
                    <a:solidFill>
                      <a:srgbClr val="FF0000"/>
                    </a:solidFill>
                  </a:rPr>
                  <a:t>c</a:t>
                </a:r>
                <a:r>
                  <a:rPr lang="en-US" altLang="en-US" sz="2000" b="0" dirty="0" smtClean="0">
                    <a:solidFill>
                      <a:srgbClr val="FF0000"/>
                    </a:solidFill>
                  </a:rPr>
                  <a:t>omplex amplitudes!</a:t>
                </a:r>
                <a:endParaRPr lang="ru-RU" altLang="en-US" sz="2000" b="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5219" y="3898893"/>
                <a:ext cx="314369" cy="514422"/>
              </a:xfrm>
              <a:prstGeom prst="rect">
                <a:avLst/>
              </a:prstGeom>
            </p:spPr>
          </p:pic>
        </p:grpSp>
      </p:grpSp>
      <p:sp>
        <p:nvSpPr>
          <p:cNvPr id="51" name="Text Box 34"/>
          <p:cNvSpPr txBox="1">
            <a:spLocks noChangeArrowheads="1"/>
          </p:cNvSpPr>
          <p:nvPr/>
        </p:nvSpPr>
        <p:spPr bwMode="auto">
          <a:xfrm>
            <a:off x="3079255" y="4039785"/>
            <a:ext cx="28616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0" dirty="0"/>
              <a:t>Q</a:t>
            </a:r>
            <a:r>
              <a:rPr lang="en-US" altLang="en-US" sz="2000" b="0" dirty="0" smtClean="0"/>
              <a:t>uantum </a:t>
            </a:r>
            <a:r>
              <a:rPr lang="en-US" altLang="en-US" sz="2000" b="0" dirty="0" smtClean="0"/>
              <a:t>entanglement</a:t>
            </a:r>
            <a:endParaRPr lang="ru-RU" altLang="en-US" sz="20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14349" y="5134658"/>
                <a:ext cx="365362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 smtClean="0"/>
                  <a:t>Basis: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"/>
                        <m:endChr m:val="⟩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⊗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ru-RU" dirty="0" smtClean="0"/>
              </a:p>
              <a:p>
                <a:pPr/>
                <a:endParaRPr lang="en-US" dirty="0" smtClean="0"/>
              </a:p>
              <a:p>
                <a:r>
                  <a:rPr lang="en-US" dirty="0" smtClean="0"/>
                  <a:t>and so 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9" y="5134658"/>
                <a:ext cx="3653629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1333" t="-48026" r="-12833" b="-73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251334" y="4672993"/>
                <a:ext cx="477476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334" y="4672993"/>
                <a:ext cx="4774769" cy="923330"/>
              </a:xfrm>
              <a:prstGeom prst="rect">
                <a:avLst/>
              </a:prstGeom>
              <a:blipFill rotWithShape="1">
                <a:blip r:embed="rId6"/>
                <a:stretch>
                  <a:fillRect t="-48344" r="-9056" b="-14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946650" y="76885"/>
            <a:ext cx="4095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					     M</a:t>
            </a:r>
            <a:r>
              <a:rPr lang="en-US" b="1" dirty="0">
                <a:solidFill>
                  <a:schemeClr val="bg1"/>
                </a:solidFill>
              </a:rPr>
              <a:t>. E. Lebedev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Quantum simulators in </a:t>
            </a:r>
            <a:r>
              <a:rPr lang="en-US" b="1" dirty="0">
                <a:solidFill>
                  <a:schemeClr val="bg1"/>
                </a:solidFill>
              </a:rPr>
              <a:t>Machine Learning</a:t>
            </a:r>
            <a:endParaRPr lang="ru-RU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14349" y="4568904"/>
                <a:ext cx="23224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– two-level states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9" y="4568904"/>
                <a:ext cx="232243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478982" y="6488668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1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57474" y="887355"/>
            <a:ext cx="37052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dirty="0">
                <a:solidFill>
                  <a:srgbClr val="000000"/>
                </a:solidFill>
              </a:rPr>
              <a:t>Quantum </a:t>
            </a:r>
            <a:r>
              <a:rPr lang="en-US" sz="3200" b="1" dirty="0" smtClean="0">
                <a:solidFill>
                  <a:srgbClr val="000000"/>
                </a:solidFill>
              </a:rPr>
              <a:t>gates</a:t>
            </a:r>
            <a:endParaRPr lang="en-US" sz="32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490814" y="1617201"/>
            <a:ext cx="77911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0" dirty="0" smtClean="0"/>
              <a:t>We can control quantum state: operators act in a        - dimensional</a:t>
            </a:r>
          </a:p>
          <a:p>
            <a:pPr eaLnBrk="1" hangingPunct="1"/>
            <a:r>
              <a:rPr lang="en-US" altLang="en-US" sz="2000" b="0" dirty="0" smtClean="0"/>
              <a:t>Hilbert space</a:t>
            </a:r>
            <a:endParaRPr lang="ru-RU" altLang="en-US" sz="2000" b="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34" y="1565367"/>
            <a:ext cx="314369" cy="51442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14" y="4135064"/>
            <a:ext cx="4134356" cy="97918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83" y="2246835"/>
            <a:ext cx="2433723" cy="5783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89" y="3234982"/>
            <a:ext cx="2456917" cy="49628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828" y="2166352"/>
            <a:ext cx="1633830" cy="78643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423" y="3135281"/>
            <a:ext cx="1599235" cy="65914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216" y="3949864"/>
            <a:ext cx="2457374" cy="1349587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4946650" y="76885"/>
            <a:ext cx="4095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					     M</a:t>
            </a:r>
            <a:r>
              <a:rPr lang="en-US" b="1" dirty="0">
                <a:solidFill>
                  <a:schemeClr val="bg1"/>
                </a:solidFill>
              </a:rPr>
              <a:t>. E. Lebedev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Quantum simulators in </a:t>
            </a:r>
            <a:r>
              <a:rPr lang="en-US" b="1" dirty="0">
                <a:solidFill>
                  <a:schemeClr val="bg1"/>
                </a:solidFill>
              </a:rPr>
              <a:t>Machine Learning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78982" y="6488668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0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57474" y="887355"/>
            <a:ext cx="37052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dirty="0">
                <a:solidFill>
                  <a:srgbClr val="000000"/>
                </a:solidFill>
              </a:rPr>
              <a:t>Quantum </a:t>
            </a:r>
            <a:r>
              <a:rPr lang="en-US" sz="3200" b="1" dirty="0" smtClean="0">
                <a:solidFill>
                  <a:srgbClr val="000000"/>
                </a:solidFill>
              </a:rPr>
              <a:t>algorithms</a:t>
            </a:r>
            <a:endParaRPr lang="en-US" sz="32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8756991"/>
                  </p:ext>
                </p:extLst>
              </p:nvPr>
            </p:nvGraphicFramePr>
            <p:xfrm>
              <a:off x="266719" y="1472130"/>
              <a:ext cx="8775680" cy="28956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638406"/>
                    <a:gridCol w="2876550"/>
                    <a:gridCol w="1628775"/>
                    <a:gridCol w="1631949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Algorithm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Problem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Complexity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Superiority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Shor’s algorithm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Factorization</a:t>
                          </a:r>
                          <a:endParaRPr lang="en-US" sz="2000" baseline="0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2000" b="0" i="1" baseline="0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sz="2000" b="0" i="1" baseline="0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baseline="0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b="0" i="1" baseline="0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b="0" i="1" baseline="0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000" b="0" i="1" baseline="0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2000" baseline="0" dirty="0" smtClean="0">
                              <a:solidFill>
                                <a:schemeClr val="tx2"/>
                              </a:solidFill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baseline="0" dirty="0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b="0" i="1" baseline="0" dirty="0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000" b="0" i="1" baseline="0" dirty="0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2000" baseline="0" dirty="0" smtClean="0">
                              <a:solidFill>
                                <a:schemeClr val="tx2"/>
                              </a:solidFill>
                            </a:rPr>
                            <a:t> – prime</a:t>
                          </a:r>
                          <a:endParaRPr lang="en-US" sz="2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log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⁡(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Exponential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Grover’s algorithm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tx2"/>
                              </a:solidFill>
                            </a:rPr>
                            <a:t>For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0, 1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→{0, 1}</m:t>
                              </m:r>
                            </m:oMath>
                          </a14:m>
                          <a:endParaRPr lang="en-US" sz="2000" dirty="0" smtClean="0">
                            <a:solidFill>
                              <a:schemeClr val="tx2"/>
                            </a:solidFill>
                          </a:endParaRPr>
                        </a:p>
                        <a:p>
                          <a:r>
                            <a:rPr lang="en-US" sz="2000" dirty="0" smtClean="0">
                              <a:solidFill>
                                <a:schemeClr val="tx2"/>
                              </a:solidFill>
                            </a:rPr>
                            <a:t>find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=1.</m:t>
                              </m:r>
                            </m:oMath>
                          </a14:m>
                          <a:endParaRPr lang="en-US" sz="2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(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</m:rad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Polynomial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Harrow, Hassidim and Lloyd</a:t>
                          </a:r>
                          <a:r>
                            <a:rPr lang="ru-RU" sz="2000" b="1" dirty="0" smtClean="0"/>
                            <a:t> (</a:t>
                          </a:r>
                          <a:r>
                            <a:rPr lang="en-US" sz="2000" b="1" dirty="0" smtClean="0"/>
                            <a:t>HHL)</a:t>
                          </a:r>
                          <a:r>
                            <a:rPr lang="en-US" sz="2000" b="1" baseline="0" dirty="0" smtClean="0"/>
                            <a:t> algorithm</a:t>
                          </a:r>
                          <a:endParaRPr lang="en-US" sz="20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Solving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u="sng" baseline="0" dirty="0" smtClean="0"/>
                            <a:t>sparse</a:t>
                          </a:r>
                          <a:r>
                            <a:rPr lang="en-US" sz="20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baseline="0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sz="2000" b="0" i="1" baseline="0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n-US" sz="2000" b="0" i="1" baseline="0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2000" dirty="0" smtClean="0"/>
                            <a:t> linear system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Exponential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Quantum annealing</a:t>
                          </a:r>
                          <a:r>
                            <a:rPr lang="en-US" sz="2000" b="0" dirty="0" smtClean="0">
                              <a:solidFill>
                                <a:schemeClr val="accent1"/>
                              </a:solidFill>
                            </a:rPr>
                            <a:t>[1]</a:t>
                          </a:r>
                          <a:endParaRPr lang="en-US" sz="2000" b="0" dirty="0" smtClean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Adiabatic optimization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8756991"/>
                  </p:ext>
                </p:extLst>
              </p:nvPr>
            </p:nvGraphicFramePr>
            <p:xfrm>
              <a:off x="266719" y="1472130"/>
              <a:ext cx="8775680" cy="28956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638406"/>
                    <a:gridCol w="2876550"/>
                    <a:gridCol w="1628775"/>
                    <a:gridCol w="1631949"/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Algorithm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Problem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Complexity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Superiority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Shor’s algorithm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2144" t="-60870" r="-113800" b="-27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38951" t="-60870" r="-100749" b="-27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Exponential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Grover’s algorithm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2144" t="-160870" r="-113800" b="-17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38951" t="-160870" r="-100749" b="-17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Polynomial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Harrow, Hassidim and Lloyd</a:t>
                          </a:r>
                          <a:r>
                            <a:rPr lang="ru-RU" sz="2000" b="1" dirty="0" smtClean="0"/>
                            <a:t> (</a:t>
                          </a:r>
                          <a:r>
                            <a:rPr lang="en-US" sz="2000" b="1" dirty="0" smtClean="0"/>
                            <a:t>HHL)</a:t>
                          </a:r>
                          <a:r>
                            <a:rPr lang="en-US" sz="2000" b="1" baseline="0" dirty="0" smtClean="0"/>
                            <a:t> algorithm</a:t>
                          </a:r>
                          <a:endParaRPr lang="en-US" sz="20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2144" t="-260870" r="-113800" b="-7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38951" t="-260870" r="-100749" b="-7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Exponential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Quantum annealing</a:t>
                          </a:r>
                          <a:r>
                            <a:rPr lang="en-US" sz="2000" b="0" dirty="0" smtClean="0">
                              <a:solidFill>
                                <a:schemeClr val="accent1"/>
                              </a:solidFill>
                            </a:rPr>
                            <a:t>[1]</a:t>
                          </a:r>
                          <a:endParaRPr lang="en-US" sz="2000" b="0" dirty="0" smtClean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Adiabatic optimization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61944" y="4573035"/>
                <a:ext cx="9083128" cy="1479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Grover’s algorithm</a:t>
                </a:r>
                <a:r>
                  <a:rPr lang="en-US" sz="2400" dirty="0" smtClean="0"/>
                  <a:t> related tasks:</a:t>
                </a:r>
              </a:p>
              <a:p>
                <a:r>
                  <a:rPr lang="en-US" dirty="0" smtClean="0"/>
                  <a:t>	</a:t>
                </a:r>
                <a:r>
                  <a:rPr lang="en-US" sz="2000" dirty="0" smtClean="0"/>
                  <a:t>1. Finding the </a:t>
                </a:r>
                <a:r>
                  <a:rPr lang="en-US" sz="2000" b="1" dirty="0" smtClean="0"/>
                  <a:t>minimum</a:t>
                </a:r>
                <a:r>
                  <a:rPr lang="en-US" sz="2000" dirty="0" smtClean="0"/>
                  <a:t> of an unsorted list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2000" dirty="0" smtClean="0"/>
                  <a:t> integers: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sz="20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2000" b="0" dirty="0" smtClean="0"/>
              </a:p>
              <a:p>
                <a:r>
                  <a:rPr lang="en-US" sz="2000" dirty="0" smtClean="0"/>
                  <a:t>	2</a:t>
                </a:r>
                <a:r>
                  <a:rPr lang="en-US" sz="2000" dirty="0"/>
                  <a:t>. Determining </a:t>
                </a:r>
                <a:r>
                  <a:rPr lang="en-US" sz="2000" b="1" dirty="0"/>
                  <a:t>graph </a:t>
                </a:r>
                <a:r>
                  <a:rPr lang="en-US" sz="2000" b="1" dirty="0" smtClean="0"/>
                  <a:t>connectivity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𝑂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3/2</m:t>
                        </m:r>
                      </m:sup>
                    </m:sSup>
                  </m:oMath>
                </a14:m>
                <a:r>
                  <a:rPr lang="en-US" sz="2000" dirty="0" smtClean="0"/>
                  <a:t>).</a:t>
                </a:r>
              </a:p>
              <a:p>
                <a:r>
                  <a:rPr lang="en-US" sz="2000" dirty="0"/>
                  <a:t>	</a:t>
                </a:r>
                <a:r>
                  <a:rPr lang="en-US" sz="2000" dirty="0" smtClean="0"/>
                  <a:t>3. </a:t>
                </a:r>
                <a:r>
                  <a:rPr lang="en-US" sz="2000" b="1" dirty="0" smtClean="0"/>
                  <a:t>Pattern matching</a:t>
                </a:r>
                <a:r>
                  <a:rPr lang="en-US" sz="2000" dirty="0" smtClean="0"/>
                  <a:t>: find a pattern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z="2000" dirty="0" smtClean="0"/>
                  <a:t> within a text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𝑁</m:t>
                    </m:r>
                    <m:r>
                      <a:rPr lang="en-US" sz="2000" b="0" i="1" smtClean="0">
                        <a:latin typeface="Cambria Math"/>
                      </a:rPr>
                      <m:t>:</m:t>
                    </m:r>
                    <m:r>
                      <a:rPr lang="en-US" sz="2000" b="0" i="1" smtClean="0">
                        <a:latin typeface="Cambria Math"/>
                      </a:rPr>
                      <m:t>𝑂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e>
                    </m:rad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/>
                          </a:rPr>
                          <m:t>𝑀</m:t>
                        </m:r>
                      </m:e>
                    </m:rad>
                  </m:oMath>
                </a14:m>
                <a:r>
                  <a:rPr lang="en-US" sz="2000" dirty="0" smtClean="0"/>
                  <a:t>).</a:t>
                </a:r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44" y="4573035"/>
                <a:ext cx="9083128" cy="1479251"/>
              </a:xfrm>
              <a:prstGeom prst="rect">
                <a:avLst/>
              </a:prstGeom>
              <a:blipFill rotWithShape="1">
                <a:blip r:embed="rId3"/>
                <a:stretch>
                  <a:fillRect l="-1074" t="-3292" b="-6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61944" y="6128551"/>
            <a:ext cx="655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[1] </a:t>
            </a:r>
            <a:r>
              <a:rPr lang="en-US" dirty="0"/>
              <a:t>The D-Wave 2000Q™ , Quantum Computer, Technology Overview, https://www.dwavesys.com/quantum-computing</a:t>
            </a:r>
            <a:endParaRPr lang="en-US" dirty="0"/>
          </a:p>
        </p:txBody>
      </p:sp>
      <p:pic>
        <p:nvPicPr>
          <p:cNvPr id="117762" name="Picture 2" descr="Картинки по запросу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384" y="6077918"/>
            <a:ext cx="22860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946650" y="76885"/>
            <a:ext cx="4095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					     M</a:t>
            </a:r>
            <a:r>
              <a:rPr lang="en-US" b="1" dirty="0">
                <a:solidFill>
                  <a:schemeClr val="bg1"/>
                </a:solidFill>
              </a:rPr>
              <a:t>. E. Lebedev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Quantum simulators in </a:t>
            </a:r>
            <a:r>
              <a:rPr lang="en-US" b="1" dirty="0">
                <a:solidFill>
                  <a:schemeClr val="bg1"/>
                </a:solidFill>
              </a:rPr>
              <a:t>Machine Learning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8982" y="6488668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0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46650" y="76885"/>
            <a:ext cx="4095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					     M</a:t>
            </a:r>
            <a:r>
              <a:rPr lang="en-US" b="1" dirty="0">
                <a:solidFill>
                  <a:schemeClr val="bg1"/>
                </a:solidFill>
              </a:rPr>
              <a:t>. E. Lebedev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Quantum simulators in </a:t>
            </a:r>
            <a:r>
              <a:rPr lang="en-US" b="1" dirty="0">
                <a:solidFill>
                  <a:schemeClr val="bg1"/>
                </a:solidFill>
              </a:rPr>
              <a:t>Machine Learning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092" y="819272"/>
            <a:ext cx="4297908" cy="603872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457449" y="887354"/>
            <a:ext cx="37052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dirty="0">
                <a:solidFill>
                  <a:srgbClr val="000000"/>
                </a:solidFill>
              </a:rPr>
              <a:t>Quantum </a:t>
            </a:r>
            <a:r>
              <a:rPr lang="en-US" sz="3200" b="1" dirty="0" err="1" smtClean="0">
                <a:solidFill>
                  <a:srgbClr val="000000"/>
                </a:solidFill>
              </a:rPr>
              <a:t>q</a:t>
            </a:r>
            <a:r>
              <a:rPr lang="en-US" sz="3200" b="1" dirty="0" err="1" smtClean="0">
                <a:solidFill>
                  <a:srgbClr val="000000"/>
                </a:solidFill>
              </a:rPr>
              <a:t>RAM</a:t>
            </a:r>
            <a:endParaRPr lang="en-US" sz="32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" y="6086475"/>
            <a:ext cx="4014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</a:t>
            </a:r>
            <a:r>
              <a:rPr lang="ru-RU" dirty="0" smtClean="0"/>
              <a:t>.</a:t>
            </a:r>
            <a:r>
              <a:rPr lang="it-IT" dirty="0" smtClean="0"/>
              <a:t> Giovannetti,</a:t>
            </a:r>
            <a:r>
              <a:rPr lang="ru-RU" dirty="0" smtClean="0"/>
              <a:t> </a:t>
            </a:r>
            <a:r>
              <a:rPr lang="it-IT" dirty="0" smtClean="0"/>
              <a:t>S</a:t>
            </a:r>
            <a:r>
              <a:rPr lang="ru-RU" dirty="0" smtClean="0"/>
              <a:t>. </a:t>
            </a:r>
            <a:r>
              <a:rPr lang="it-IT" dirty="0" smtClean="0"/>
              <a:t>Lloyd,</a:t>
            </a:r>
            <a:r>
              <a:rPr lang="ru-RU" dirty="0" smtClean="0"/>
              <a:t> </a:t>
            </a:r>
            <a:r>
              <a:rPr lang="it-IT" dirty="0" smtClean="0"/>
              <a:t>and L</a:t>
            </a:r>
            <a:r>
              <a:rPr lang="ru-RU" dirty="0" smtClean="0"/>
              <a:t>.</a:t>
            </a:r>
            <a:r>
              <a:rPr lang="it-IT" dirty="0" smtClean="0"/>
              <a:t> Maccone</a:t>
            </a:r>
            <a:r>
              <a:rPr lang="ru-RU" dirty="0" smtClean="0"/>
              <a:t>, </a:t>
            </a:r>
          </a:p>
          <a:p>
            <a:r>
              <a:rPr lang="en-US" dirty="0"/>
              <a:t>PHYSICAL REVIEW A 78, </a:t>
            </a:r>
            <a:r>
              <a:rPr lang="en-US" dirty="0" smtClean="0"/>
              <a:t>052310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en-US" dirty="0" smtClean="0"/>
              <a:t>2008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endParaRPr lang="ru-RU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952499" y="2102628"/>
            <a:ext cx="3481483" cy="1165191"/>
            <a:chOff x="1028699" y="1828800"/>
            <a:chExt cx="3481483" cy="11651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63084" y="1828800"/>
                  <a:ext cx="3447098" cy="7958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latin typeface="Cambria Math"/>
                                  </a:rPr>
                                  <m:t>⟩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groupChr>
                              <m:groupChrPr>
                                <m:chr m:val="→"/>
                                <m:vertJc m:val="bot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2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𝑞𝑅𝐴𝑀</m:t>
                                </m:r>
                              </m:e>
                            </m:groupCh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lit/>
                                          </m:rPr>
                                          <a:rPr lang="en-US" i="1">
                                            <a:latin typeface="Cambria Math"/>
                                          </a:rPr>
                                          <m:t>⟩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lit/>
                              </m:rPr>
                              <a:rPr lang="en-US" i="1">
                                <a:latin typeface="Cambria Math"/>
                              </a:rPr>
                              <m:t>⟩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084" y="1828800"/>
                  <a:ext cx="3447098" cy="79585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1028699" y="2624659"/>
              <a:ext cx="1428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address state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1321" y="2624659"/>
              <a:ext cx="1428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output state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95300" y="3726314"/>
            <a:ext cx="420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 </a:t>
            </a:r>
            <a:r>
              <a:rPr lang="en-US" dirty="0" smtClean="0"/>
              <a:t>RAM access classical information</a:t>
            </a:r>
          </a:p>
          <a:p>
            <a:r>
              <a:rPr lang="en-US" dirty="0" smtClean="0"/>
              <a:t>in </a:t>
            </a:r>
            <a:r>
              <a:rPr lang="en-US" dirty="0"/>
              <a:t>quantum </a:t>
            </a:r>
            <a:r>
              <a:rPr lang="en-US" dirty="0" smtClean="0"/>
              <a:t>superposition.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80559" y="887356"/>
            <a:ext cx="3848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dirty="0">
                <a:solidFill>
                  <a:srgbClr val="000000"/>
                </a:solidFill>
              </a:rPr>
              <a:t>N</a:t>
            </a:r>
            <a:r>
              <a:rPr lang="en-US" sz="3200" b="1" dirty="0" smtClean="0">
                <a:solidFill>
                  <a:srgbClr val="000000"/>
                </a:solidFill>
              </a:rPr>
              <a:t>ecessary </a:t>
            </a:r>
            <a:r>
              <a:rPr lang="en-US" sz="3200" b="1" dirty="0">
                <a:solidFill>
                  <a:srgbClr val="000000"/>
                </a:solidFill>
              </a:rPr>
              <a:t>c</a:t>
            </a:r>
            <a:r>
              <a:rPr lang="en-US" sz="3200" b="1" dirty="0" smtClean="0">
                <a:solidFill>
                  <a:srgbClr val="000000"/>
                </a:solidFill>
              </a:rPr>
              <a:t>onditions</a:t>
            </a:r>
            <a:endParaRPr lang="en-US" sz="32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7662" y="1883569"/>
            <a:ext cx="6043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en-US" sz="2400" dirty="0">
                <a:solidFill>
                  <a:schemeClr val="tx2"/>
                </a:solidFill>
              </a:rPr>
              <a:t>1. </a:t>
            </a:r>
            <a:r>
              <a:rPr lang="en-US" altLang="en-US" sz="2400" dirty="0">
                <a:solidFill>
                  <a:schemeClr val="tx2"/>
                </a:solidFill>
              </a:rPr>
              <a:t>Ultra-stable source of single </a:t>
            </a:r>
            <a:r>
              <a:rPr lang="en-US" altLang="en-US" sz="2400" dirty="0" smtClean="0">
                <a:solidFill>
                  <a:schemeClr val="tx2"/>
                </a:solidFill>
              </a:rPr>
              <a:t>photon.</a:t>
            </a:r>
            <a:r>
              <a:rPr lang="ru-RU" altLang="en-US" sz="2400" dirty="0" smtClean="0">
                <a:solidFill>
                  <a:schemeClr val="tx2"/>
                </a:solidFill>
              </a:rPr>
              <a:t> </a:t>
            </a:r>
            <a:endParaRPr lang="ru-RU" altLang="en-US" sz="2400" dirty="0">
              <a:solidFill>
                <a:schemeClr val="tx2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74650" y="2345531"/>
            <a:ext cx="6132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en-US" sz="2400" dirty="0">
                <a:solidFill>
                  <a:schemeClr val="tx2"/>
                </a:solidFill>
              </a:rPr>
              <a:t>2. </a:t>
            </a:r>
            <a:r>
              <a:rPr lang="en-US" altLang="en-US" sz="2400" dirty="0">
                <a:solidFill>
                  <a:schemeClr val="tx2"/>
                </a:solidFill>
              </a:rPr>
              <a:t>Optical schemes with minimal </a:t>
            </a:r>
            <a:r>
              <a:rPr lang="en-US" altLang="en-US" sz="2400" dirty="0" smtClean="0">
                <a:solidFill>
                  <a:schemeClr val="tx2"/>
                </a:solidFill>
              </a:rPr>
              <a:t>losses.</a:t>
            </a:r>
            <a:r>
              <a:rPr lang="ru-RU" altLang="en-US" sz="2400" dirty="0" smtClean="0">
                <a:solidFill>
                  <a:schemeClr val="tx2"/>
                </a:solidFill>
              </a:rPr>
              <a:t> </a:t>
            </a:r>
            <a:endParaRPr lang="ru-RU" altLang="en-US" sz="2400" dirty="0">
              <a:solidFill>
                <a:schemeClr val="tx2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5021" y="3278981"/>
            <a:ext cx="7769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en-US" sz="2400" dirty="0">
                <a:solidFill>
                  <a:schemeClr val="tx2"/>
                </a:solidFill>
              </a:rPr>
              <a:t>4. </a:t>
            </a:r>
            <a:r>
              <a:rPr lang="en-US" altLang="en-US" sz="2400" dirty="0">
                <a:solidFill>
                  <a:schemeClr val="tx2"/>
                </a:solidFill>
              </a:rPr>
              <a:t>High efficiency </a:t>
            </a:r>
            <a:r>
              <a:rPr lang="en-US" altLang="en-US" sz="2400" dirty="0" err="1">
                <a:solidFill>
                  <a:schemeClr val="tx2"/>
                </a:solidFill>
              </a:rPr>
              <a:t>photodetectors</a:t>
            </a:r>
            <a:r>
              <a:rPr lang="en-US" altLang="en-US" sz="2400" dirty="0">
                <a:solidFill>
                  <a:schemeClr val="tx2"/>
                </a:solidFill>
              </a:rPr>
              <a:t> of single </a:t>
            </a:r>
            <a:r>
              <a:rPr lang="en-US" altLang="en-US" sz="2400" dirty="0" smtClean="0">
                <a:solidFill>
                  <a:schemeClr val="tx2"/>
                </a:solidFill>
              </a:rPr>
              <a:t>photons.</a:t>
            </a:r>
            <a:endParaRPr lang="ru-RU" altLang="en-US" sz="2400" dirty="0">
              <a:solidFill>
                <a:schemeClr val="tx2"/>
              </a:solidFill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74650" y="2817018"/>
            <a:ext cx="8286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en-US" sz="2400" dirty="0">
                <a:solidFill>
                  <a:schemeClr val="tx2"/>
                </a:solidFill>
              </a:rPr>
              <a:t>3. </a:t>
            </a:r>
            <a:r>
              <a:rPr lang="en-US" altLang="en-US" sz="2400" dirty="0">
                <a:solidFill>
                  <a:schemeClr val="tx2"/>
                </a:solidFill>
              </a:rPr>
              <a:t>Media with high Kerr </a:t>
            </a:r>
            <a:r>
              <a:rPr lang="en-US" altLang="en-US" sz="2400" dirty="0" smtClean="0">
                <a:solidFill>
                  <a:schemeClr val="tx2"/>
                </a:solidFill>
              </a:rPr>
              <a:t>nonlinearity.</a:t>
            </a:r>
            <a:r>
              <a:rPr lang="ru-RU" altLang="en-US" sz="2400" dirty="0" smtClean="0">
                <a:solidFill>
                  <a:schemeClr val="tx2"/>
                </a:solidFill>
              </a:rPr>
              <a:t> </a:t>
            </a:r>
            <a:endParaRPr lang="ru-RU" altLang="en-US" sz="24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46650" y="76885"/>
            <a:ext cx="4095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					     M</a:t>
            </a:r>
            <a:r>
              <a:rPr lang="en-US" b="1" dirty="0">
                <a:solidFill>
                  <a:schemeClr val="bg1"/>
                </a:solidFill>
              </a:rPr>
              <a:t>. E. Lebedev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Quantum simulators in </a:t>
            </a:r>
            <a:r>
              <a:rPr lang="en-US" b="1" dirty="0">
                <a:solidFill>
                  <a:schemeClr val="bg1"/>
                </a:solidFill>
              </a:rPr>
              <a:t>Machine Learning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8982" y="6488668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0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6997" y="835096"/>
            <a:ext cx="9273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Physical realizations: on-chip quantum simulators </a:t>
            </a:r>
            <a:endParaRPr lang="en-US" sz="32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8" name="Oval 18"/>
          <p:cNvSpPr>
            <a:spLocks noChangeArrowheads="1"/>
          </p:cNvSpPr>
          <p:nvPr/>
        </p:nvSpPr>
        <p:spPr bwMode="auto">
          <a:xfrm rot="1822494">
            <a:off x="2527620" y="4661455"/>
            <a:ext cx="360362" cy="649288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193" tIns="50598" rIns="101193" bIns="50598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>
            <a:off x="2562277" y="4492641"/>
            <a:ext cx="1223962" cy="10080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193" tIns="50598" rIns="101193" bIns="50598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Line 20"/>
          <p:cNvSpPr>
            <a:spLocks noChangeShapeType="1"/>
          </p:cNvSpPr>
          <p:nvPr/>
        </p:nvSpPr>
        <p:spPr bwMode="auto">
          <a:xfrm>
            <a:off x="2922639" y="4888582"/>
            <a:ext cx="1728788" cy="43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193" tIns="50598" rIns="101193" bIns="50598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346" y="1516673"/>
            <a:ext cx="918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           Lattices of atoms                   Waveguides and circuits      </a:t>
            </a:r>
            <a:r>
              <a:rPr lang="ru-RU" b="1" dirty="0" smtClean="0">
                <a:solidFill>
                  <a:srgbClr val="C00000"/>
                </a:solidFill>
              </a:rPr>
              <a:t>М</a:t>
            </a:r>
            <a:r>
              <a:rPr lang="en-US" b="1" dirty="0" err="1" smtClean="0">
                <a:solidFill>
                  <a:srgbClr val="C00000"/>
                </a:solidFill>
              </a:rPr>
              <a:t>etamaterials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&amp;  artificial atoms </a:t>
            </a:r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3" cstate="print"/>
          <a:srcRect l="56477"/>
          <a:stretch>
            <a:fillRect/>
          </a:stretch>
        </p:blipFill>
        <p:spPr bwMode="auto">
          <a:xfrm>
            <a:off x="6777313" y="1955375"/>
            <a:ext cx="2212500" cy="170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6651" y="2071020"/>
            <a:ext cx="2352299" cy="151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Стрелка вниз 26"/>
          <p:cNvSpPr/>
          <p:nvPr/>
        </p:nvSpPr>
        <p:spPr>
          <a:xfrm>
            <a:off x="1277048" y="3717925"/>
            <a:ext cx="398769" cy="36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20"/>
          <p:cNvSpPr>
            <a:spLocks noChangeArrowheads="1"/>
          </p:cNvSpPr>
          <p:nvPr/>
        </p:nvSpPr>
        <p:spPr bwMode="auto">
          <a:xfrm>
            <a:off x="209977" y="4155682"/>
            <a:ext cx="2691692" cy="432000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57150" cmpd="thickThin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 smtClean="0"/>
          </a:p>
          <a:p>
            <a:endParaRPr lang="ru-RU" dirty="0"/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/>
        </p:nvGraphicFramePr>
        <p:xfrm>
          <a:off x="2048877" y="4767804"/>
          <a:ext cx="231531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0" name="Equation" r:id="rId5" imgW="152280" imgH="253800" progId="Equation.DSMT4">
                  <p:embed/>
                </p:oleObj>
              </mc:Choice>
              <mc:Fallback>
                <p:oleObj name="Equation" r:id="rId5" imgW="152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8877" y="4767804"/>
                        <a:ext cx="231531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76651" y="4116821"/>
            <a:ext cx="2542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Atomic circuits  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19" name="Стрелка вниз 35"/>
          <p:cNvSpPr/>
          <p:nvPr/>
        </p:nvSpPr>
        <p:spPr>
          <a:xfrm>
            <a:off x="4364727" y="3671646"/>
            <a:ext cx="365538" cy="3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20"/>
          <p:cNvSpPr>
            <a:spLocks noChangeArrowheads="1"/>
          </p:cNvSpPr>
          <p:nvPr/>
        </p:nvSpPr>
        <p:spPr bwMode="auto">
          <a:xfrm>
            <a:off x="3591849" y="4118057"/>
            <a:ext cx="2392615" cy="432000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57150" cmpd="thickThin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21" name="Object 11"/>
          <p:cNvGraphicFramePr>
            <a:graphicFrameLocks noChangeAspect="1"/>
          </p:cNvGraphicFramePr>
          <p:nvPr/>
        </p:nvGraphicFramePr>
        <p:xfrm>
          <a:off x="6244727" y="4719926"/>
          <a:ext cx="231531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1" name="Equation" r:id="rId7" imgW="152280" imgH="253800" progId="Equation.DSMT4">
                  <p:embed/>
                </p:oleObj>
              </mc:Choice>
              <mc:Fallback>
                <p:oleObj name="Equation" r:id="rId7" imgW="152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4727" y="4719926"/>
                        <a:ext cx="231531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74258" y="1955375"/>
            <a:ext cx="2699942" cy="146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Стрелка вниз 30"/>
          <p:cNvSpPr/>
          <p:nvPr/>
        </p:nvSpPr>
        <p:spPr>
          <a:xfrm>
            <a:off x="7654537" y="3758017"/>
            <a:ext cx="365538" cy="3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0"/>
          <p:cNvSpPr>
            <a:spLocks noChangeArrowheads="1"/>
          </p:cNvSpPr>
          <p:nvPr/>
        </p:nvSpPr>
        <p:spPr bwMode="auto">
          <a:xfrm>
            <a:off x="6489906" y="4149755"/>
            <a:ext cx="2499907" cy="432000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57150" cmpd="thickThin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6472425" y="4112245"/>
            <a:ext cx="2784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Plasmonic</a:t>
            </a:r>
            <a:r>
              <a:rPr lang="en-US" sz="2400" b="1" dirty="0" smtClean="0">
                <a:solidFill>
                  <a:srgbClr val="FF0000"/>
                </a:solidFill>
              </a:rPr>
              <a:t> circuits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64010" y="4058535"/>
            <a:ext cx="229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Photonic circuits</a:t>
            </a:r>
            <a:endParaRPr lang="ru-RU" sz="2400" b="1" dirty="0">
              <a:solidFill>
                <a:srgbClr val="FF0000"/>
              </a:solidFill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2071" y="5025624"/>
            <a:ext cx="2334877" cy="165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566301" y="4944084"/>
            <a:ext cx="2176972" cy="166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007610" y="5487056"/>
            <a:ext cx="3407564" cy="608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0"/>
          <p:cNvSpPr/>
          <p:nvPr/>
        </p:nvSpPr>
        <p:spPr>
          <a:xfrm>
            <a:off x="4946650" y="76885"/>
            <a:ext cx="4095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					     M</a:t>
            </a:r>
            <a:r>
              <a:rPr lang="en-US" b="1" dirty="0">
                <a:solidFill>
                  <a:schemeClr val="bg1"/>
                </a:solidFill>
              </a:rPr>
              <a:t>. E. Lebedev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Quantum simulators in </a:t>
            </a:r>
            <a:r>
              <a:rPr lang="en-US" b="1" dirty="0">
                <a:solidFill>
                  <a:schemeClr val="bg1"/>
                </a:solidFill>
              </a:rPr>
              <a:t>Machine Learning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14648</TotalTime>
  <Words>827</Words>
  <Application>Microsoft Office PowerPoint</Application>
  <PresentationFormat>On-screen Show (4:3)</PresentationFormat>
  <Paragraphs>173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Cover</vt:lpstr>
      <vt:lpstr>1_Cover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RePack by Diakov</cp:lastModifiedBy>
  <cp:revision>279</cp:revision>
  <dcterms:created xsi:type="dcterms:W3CDTF">2014-06-27T12:30:22Z</dcterms:created>
  <dcterms:modified xsi:type="dcterms:W3CDTF">2017-04-24T09:25:49Z</dcterms:modified>
</cp:coreProperties>
</file>