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62" d="100"/>
          <a:sy n="62" d="100"/>
        </p:scale>
        <p:origin x="97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4468-C92F-406B-BDC5-95AB5AEC9752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FCAB-A1B1-4445-903B-3AFF8AC61AF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538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4468-C92F-406B-BDC5-95AB5AEC9752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FCAB-A1B1-4445-903B-3AFF8AC61AF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477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4468-C92F-406B-BDC5-95AB5AEC9752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FCAB-A1B1-4445-903B-3AFF8AC61AF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40584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4468-C92F-406B-BDC5-95AB5AEC9752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FCAB-A1B1-4445-903B-3AFF8AC61AF6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4399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4468-C92F-406B-BDC5-95AB5AEC9752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FCAB-A1B1-4445-903B-3AFF8AC61AF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7093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4468-C92F-406B-BDC5-95AB5AEC9752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FCAB-A1B1-4445-903B-3AFF8AC61AF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1864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4468-C92F-406B-BDC5-95AB5AEC9752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FCAB-A1B1-4445-903B-3AFF8AC61AF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46390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4468-C92F-406B-BDC5-95AB5AEC9752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FCAB-A1B1-4445-903B-3AFF8AC61AF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05447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4468-C92F-406B-BDC5-95AB5AEC9752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FCAB-A1B1-4445-903B-3AFF8AC61AF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461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4468-C92F-406B-BDC5-95AB5AEC9752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FCAB-A1B1-4445-903B-3AFF8AC61AF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4205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4468-C92F-406B-BDC5-95AB5AEC9752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FCAB-A1B1-4445-903B-3AFF8AC61AF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4157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4468-C92F-406B-BDC5-95AB5AEC9752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FCAB-A1B1-4445-903B-3AFF8AC61AF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473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4468-C92F-406B-BDC5-95AB5AEC9752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FCAB-A1B1-4445-903B-3AFF8AC61AF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4374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4468-C92F-406B-BDC5-95AB5AEC9752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FCAB-A1B1-4445-903B-3AFF8AC61AF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365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4468-C92F-406B-BDC5-95AB5AEC9752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FCAB-A1B1-4445-903B-3AFF8AC61AF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435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4468-C92F-406B-BDC5-95AB5AEC9752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FCAB-A1B1-4445-903B-3AFF8AC61AF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711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4468-C92F-406B-BDC5-95AB5AEC9752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FCAB-A1B1-4445-903B-3AFF8AC61AF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092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E64468-C92F-406B-BDC5-95AB5AEC9752}" type="datetimeFigureOut">
              <a:rPr lang="en-ZA" smtClean="0"/>
              <a:t>2024/11/21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8FCAB-A1B1-4445-903B-3AFF8AC61AF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6247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61287-7489-B6A9-DEE8-C040702AB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196152"/>
          </a:xfrm>
        </p:spPr>
        <p:txBody>
          <a:bodyPr/>
          <a:lstStyle/>
          <a:p>
            <a:r>
              <a:rPr lang="en-US" sz="6600" b="1" dirty="0">
                <a:solidFill>
                  <a:schemeClr val="bg1"/>
                </a:solidFill>
              </a:rPr>
              <a:t>XBCAD7319</a:t>
            </a:r>
            <a:br>
              <a:rPr lang="en-US" sz="6600" b="1" dirty="0">
                <a:solidFill>
                  <a:schemeClr val="bg1"/>
                </a:solidFill>
              </a:rPr>
            </a:br>
            <a:r>
              <a:rPr lang="en-GB" sz="6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GROUP: Express delivery</a:t>
            </a:r>
            <a:endParaRPr lang="en-ZA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186CF-6F3B-5003-F61D-EE8BFBC0A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835021"/>
            <a:ext cx="8825658" cy="180377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Thato </a:t>
            </a:r>
            <a:r>
              <a:rPr lang="en-GB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Sebelemetja</a:t>
            </a:r>
            <a:r>
              <a:rPr lang="en-GB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GB" sz="2000" cap="all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ST10067544)</a:t>
            </a:r>
            <a:endParaRPr lang="en-ZA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Nakeisha Naidoo (</a:t>
            </a:r>
            <a:r>
              <a:rPr lang="en-GB" sz="2000" cap="all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ST10054051)</a:t>
            </a:r>
            <a:endParaRPr lang="en-ZA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Jashil Roopnarain (</a:t>
            </a:r>
            <a:r>
              <a:rPr lang="en-GB" sz="2000" cap="all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ST10092261)</a:t>
            </a:r>
            <a:endParaRPr lang="en-ZA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Malik Fahad Mannan (</a:t>
            </a:r>
            <a:r>
              <a:rPr lang="en-GB" sz="2000" cap="all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ST10091422)</a:t>
            </a:r>
            <a:endParaRPr lang="en-ZA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33456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52252-9A76-374C-63A9-23C00457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Maintaining and Supporting the Software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C4E50-E46A-D598-22D0-F285AE1CB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94" y="2052918"/>
            <a:ext cx="11574118" cy="4352364"/>
          </a:xfrm>
        </p:spPr>
        <p:txBody>
          <a:bodyPr>
            <a:normAutofit lnSpcReduction="10000"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GB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Ongoing Maintenance:</a:t>
            </a: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Regular updates will be scheduled to ensure that the software remains compatible with the latest technology, including system updates, bug fixes, and security patches (</a:t>
            </a:r>
            <a:r>
              <a:rPr lang="en-GB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forbes</a:t>
            </a: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2022).</a:t>
            </a:r>
            <a:endParaRPr lang="en-ZA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GB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 Feedback &amp; Updates:</a:t>
            </a: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There will be a continuous feedback mechanism allowing both the organization and customers to report issues or request new features. A dedicated support team will review this feedback and roll out updates accordingly (</a:t>
            </a:r>
            <a:r>
              <a:rPr lang="en-GB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forbes</a:t>
            </a: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2022).</a:t>
            </a:r>
            <a:endParaRPr lang="en-ZA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GB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Performance Monitoring:</a:t>
            </a: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app’s performance will be continuously monitored to ensure it scales appropriately with increasing user numbers, and to detect any issues in real-time (</a:t>
            </a:r>
            <a:r>
              <a:rPr lang="en-GB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forbes</a:t>
            </a: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2022).</a:t>
            </a:r>
            <a:endParaRPr lang="en-ZA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GB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 Support:</a:t>
            </a: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24/7 support desk will be made available for both users and the organization to troubleshoot any issues that arise. This support can be accessed via chat, phone, or email (</a:t>
            </a:r>
            <a:r>
              <a:rPr lang="en-GB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forbes</a:t>
            </a: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2022).</a:t>
            </a:r>
            <a:endParaRPr lang="en-ZA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972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34923-AFE8-9B4E-BA62-C69F9589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>
                <a:solidFill>
                  <a:schemeClr val="bg1"/>
                </a:solidFill>
              </a:rPr>
              <a:t>Future Innovations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8DED28-9D6A-0F96-E028-361AC6D0E4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0448" y="2483376"/>
            <a:ext cx="1106579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AI and Predictive Analytics: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Future updates will incorporate AI to predict customer preferences and optimize inventory, creating a smarter and more personalized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Sustainability Goals: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Planned initiatives include eco-friendly delivery options and waste reduction measures, aligning with environmental priorities.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Partnership Expansion: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The app aims to collaborate with other businesses, expanding its network to serve broader customer needs and increase market reach. </a:t>
            </a:r>
          </a:p>
        </p:txBody>
      </p:sp>
    </p:spTree>
    <p:extLst>
      <p:ext uri="{BB962C8B-B14F-4D97-AF65-F5344CB8AC3E}">
        <p14:creationId xmlns:p14="http://schemas.microsoft.com/office/powerpoint/2010/main" val="351725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5C20-662A-BA2B-AEFA-5E48FABB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Project overview 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EE6A-A328-25CA-8151-DB0E08A66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Develop a delivery app for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Farrarmere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Express Mart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 modernize order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processing, delivery management, and inventory control.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Increase efficiency, enhance customer satisfaction, and support operational scalability. 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7242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014F-78C1-0FA4-F0C4-CF084532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>
                <a:solidFill>
                  <a:schemeClr val="bg1"/>
                </a:solidFill>
              </a:rPr>
              <a:t>Team &amp; Work Agreement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0383F-F887-4B57-133A-61EE932D8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Team Members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Project Manager: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Thato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Sebelemetja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Backend Developers: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Malik Mannan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Jashil Roopnarain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Frontend Developer: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Nakeisha Naidoo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Collaboration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Bi-weekly meetings.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Communication via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Microsoft Teams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WhatsApp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96298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9273-77C7-6083-FD49-3A42039DA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>
                <a:solidFill>
                  <a:schemeClr val="bg1"/>
                </a:solidFill>
              </a:rPr>
              <a:t>Challenges and Solutions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0677FA6-247A-0C9F-1259-CBFDACB5FE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4950" y="2697114"/>
            <a:ext cx="1121615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Order Volume Management: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The app dynamically allocates resources during peak times, ensuring no delays or disruptions in service.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Inventory Issues: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Intelligent monitoring tools flag inventory problems early, reducing the risk of overstocking or running out of key items.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 Concerns: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Features like proactive communication and flexible resolutions ensure customers feel valued and confident in the service. </a:t>
            </a:r>
          </a:p>
        </p:txBody>
      </p:sp>
    </p:spTree>
    <p:extLst>
      <p:ext uri="{BB962C8B-B14F-4D97-AF65-F5344CB8AC3E}">
        <p14:creationId xmlns:p14="http://schemas.microsoft.com/office/powerpoint/2010/main" val="4000865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D5C9-A13D-D748-ED43-B50E1AD84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</a:rPr>
              <a:t>Cloud Architecture</a:t>
            </a:r>
            <a:endParaRPr lang="en-ZA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0D487-AEE2-6B6B-06C1-829108764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GB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Firebase Authentication:</a:t>
            </a: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Manages user authentication securely (medium, 2018).</a:t>
            </a:r>
            <a:endParaRPr lang="en-ZA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GB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Firestore</a:t>
            </a:r>
            <a:r>
              <a:rPr lang="en-GB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NoSQL real-time database to store customer orders, product data, and user information (medium, 2018).</a:t>
            </a:r>
            <a:endParaRPr lang="en-ZA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GB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Firebase Cloud Functions:</a:t>
            </a: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Serverless backend to handle logic such as order processing, payment handling, and notifications (medium, 2018).</a:t>
            </a:r>
            <a:endParaRPr lang="en-ZA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GB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Firebase Hosting:</a:t>
            </a: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For serving static assets like the frontend or web-based components (medium, 2018).</a:t>
            </a:r>
            <a:endParaRPr lang="en-ZA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GB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Firebase Cloud Messaging (FCM):</a:t>
            </a: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Push notifications for delivery updates and order status changes (medium, 2018).</a:t>
            </a:r>
            <a:endParaRPr lang="en-ZA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03845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249B-813B-4D7A-06FC-53050ED1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>
                <a:solidFill>
                  <a:schemeClr val="bg1"/>
                </a:solidFill>
              </a:rPr>
              <a:t>Scalability and Growth Potential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71C9D-F3DF-10F9-BFC0-12C4562DA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"/>
            </a:pPr>
            <a:r>
              <a:rPr lang="en-GB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Predicted User Growth Documentation: 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"/>
            </a:pPr>
            <a:r>
              <a:rPr lang="en-GB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Initial User Base</a:t>
            </a: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 app is expected to start with 500 active users in the first month after launch.</a:t>
            </a:r>
            <a:endParaRPr lang="en-ZA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GB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Monthly Growth Rate</a:t>
            </a: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 client estimates a monthly growth rate of 10% in the best case, 2% in the worst case, and 6% in the average case based on historical data of customer </a:t>
            </a:r>
            <a:r>
              <a:rPr lang="en-GB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behavior</a:t>
            </a: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anticipated marketing campaigns.</a:t>
            </a:r>
            <a:endParaRPr lang="en-ZA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sz="1800" b="1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66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4904-A8AF-AF56-74F3-4A24C78D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CHANGE MANAGEMENT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3D942-5DBB-4910-AC5A-5EA50A3DE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GB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User-Centric Features:</a:t>
            </a: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app offers convenient features like real-time delivery tracking, notifications, and order updates, giving customers greater control and transparency over their purchases (</a:t>
            </a:r>
            <a:r>
              <a:rPr lang="en-GB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forbes</a:t>
            </a: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2022).</a:t>
            </a:r>
            <a:endParaRPr lang="en-ZA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GB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Enhanced Convenience:</a:t>
            </a: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app streamlines the process of placing orders, paying securely, and communicating with delivery drivers, all from their mobile devices, improving the overall experience (</a:t>
            </a:r>
            <a:r>
              <a:rPr lang="en-GB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forbes</a:t>
            </a: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2022).</a:t>
            </a:r>
            <a:endParaRPr lang="en-ZA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GB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Loyalty Programs:</a:t>
            </a: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app integrates loyalty and discount programs that incentivize customers to make repeat purchases (</a:t>
            </a:r>
            <a:r>
              <a:rPr lang="en-GB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forbes</a:t>
            </a:r>
            <a:r>
              <a:rPr lang="en-GB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2022).</a:t>
            </a:r>
            <a:endParaRPr lang="en-ZA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87900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D81E-0C01-E85A-54FB-EE46AFD8F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RUNNING COSTS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1CA35-32C7-6FBB-A05F-38260F268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259098"/>
            <a:ext cx="9404723" cy="5146184"/>
          </a:xfrm>
        </p:spPr>
        <p:txBody>
          <a:bodyPr>
            <a:normAutofit/>
          </a:bodyPr>
          <a:lstStyle/>
          <a:p>
            <a:r>
              <a:rPr lang="en-GB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Scaling Points of Firebase Services: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1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Firebase Authentication:</a:t>
            </a:r>
            <a:endParaRPr lang="en-ZA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"/>
            </a:pPr>
            <a:r>
              <a:rPr lang="en-GB" sz="1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Free tier allows up to 10,000 verifications per month (medium, 2018).</a:t>
            </a:r>
            <a:endParaRPr lang="en-ZA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GB" sz="1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After that, there's a cost of $0.01 per verification (medium, 2018).</a:t>
            </a:r>
            <a:endParaRPr lang="en-ZA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 startAt="2"/>
              <a:tabLst>
                <a:tab pos="457200" algn="l"/>
              </a:tabLst>
            </a:pPr>
            <a:r>
              <a:rPr lang="en-GB" sz="11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Firebase </a:t>
            </a:r>
            <a:r>
              <a:rPr lang="en-GB" sz="11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Firestore</a:t>
            </a:r>
            <a:r>
              <a:rPr lang="en-GB" sz="11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(Database):</a:t>
            </a:r>
            <a:endParaRPr lang="en-ZA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"/>
            </a:pPr>
            <a:r>
              <a:rPr lang="en-GB" sz="1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Free tier includes 50,000 reads, 20,000 writes, and 20,000 deletes per day (medium, 2018).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GB" sz="11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Beyond this, pricing is based on operations:</a:t>
            </a:r>
            <a:endParaRPr lang="en-ZA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0" lvl="2" indent="-2286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GB" sz="1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Reads: $0.06 per 100,000 reads (medium, 2018).</a:t>
            </a:r>
            <a:endParaRPr lang="en-ZA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0" lvl="2" indent="-2286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GB" sz="1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Writes: $0.18 per 100,000 writes (medium, 2018).</a:t>
            </a:r>
            <a:endParaRPr lang="en-ZA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0" lvl="2" indent="-2286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GB" sz="1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Deletes: $0.02 per 100,000 deletes (medium, 2018).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"/>
            </a:pPr>
            <a:r>
              <a:rPr lang="en-GB" sz="11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storage:</a:t>
            </a:r>
            <a:r>
              <a:rPr lang="en-GB" sz="1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First 1 GB is free, and then $0.18 per GB/month (medium, 2018).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"/>
            </a:pPr>
            <a:endParaRPr lang="en-ZA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GB" sz="11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63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954E-866A-C9F1-CA6E-426DB61E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RUNNING COSTS cont.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E1206-F9EB-41FD-E1B6-D6C6D0EC4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596326"/>
            <a:ext cx="9404722" cy="4652074"/>
          </a:xfrm>
        </p:spPr>
        <p:txBody>
          <a:bodyPr/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 startAt="3"/>
              <a:tabLst>
                <a:tab pos="457200" algn="l"/>
              </a:tabLst>
            </a:pPr>
            <a:r>
              <a:rPr lang="en-GB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Firebase Cloud Functions:</a:t>
            </a:r>
            <a:endParaRPr lang="en-ZA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GB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Free tier includes 2 million invocations per month, with 400,000 GB-seconds and 200,000 CPU-seconds (medium, 2018).</a:t>
            </a:r>
            <a:endParaRPr lang="en-ZA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GB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Beyond this, pricing is based on invocations, CPU, and memory usage (medium, 2018).</a:t>
            </a:r>
            <a:endParaRPr lang="en-ZA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 startAt="4"/>
              <a:tabLst>
                <a:tab pos="457200" algn="l"/>
              </a:tabLst>
            </a:pPr>
            <a:r>
              <a:rPr lang="en-GB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Firebase Hosting:</a:t>
            </a:r>
            <a:endParaRPr lang="en-ZA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"/>
            </a:pPr>
            <a:r>
              <a:rPr lang="en-GB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Free tier includes 10 GB of stored data and 360 MB/day of bandwidth.</a:t>
            </a:r>
            <a:endParaRPr lang="en-ZA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GB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After that, the cost is $0.026 per GB for storage and $0.15 per GB for bandwidth (medium, 2018).</a:t>
            </a:r>
            <a:endParaRPr lang="en-ZA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68474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</TotalTime>
  <Words>889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Ion</vt:lpstr>
      <vt:lpstr>XBCAD7319 GROUP: Express delivery</vt:lpstr>
      <vt:lpstr>Project overview </vt:lpstr>
      <vt:lpstr>Team &amp; Work Agreement</vt:lpstr>
      <vt:lpstr>Challenges and Solutions</vt:lpstr>
      <vt:lpstr>Cloud Architecture</vt:lpstr>
      <vt:lpstr>Scalability and Growth Potential</vt:lpstr>
      <vt:lpstr>CHANGE MANAGEMENT</vt:lpstr>
      <vt:lpstr>RUNNING COSTS</vt:lpstr>
      <vt:lpstr>RUNNING COSTS cont.</vt:lpstr>
      <vt:lpstr>Maintaining and Supporting the Software</vt:lpstr>
      <vt:lpstr>Future Innovations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Jashil Roopnarain</dc:creator>
  <cp:lastModifiedBy>Jashil Roopnarain</cp:lastModifiedBy>
  <cp:revision>2</cp:revision>
  <dcterms:created xsi:type="dcterms:W3CDTF">2024-11-21T20:28:42Z</dcterms:created>
  <dcterms:modified xsi:type="dcterms:W3CDTF">2024-11-21T21:22:24Z</dcterms:modified>
</cp:coreProperties>
</file>