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sldIdLst>
    <p:sldId id="256" r:id="rId5"/>
    <p:sldId id="257" r:id="rId6"/>
    <p:sldId id="258" r:id="rId7"/>
    <p:sldId id="259" r:id="rId8"/>
    <p:sldId id="260" r:id="rId9"/>
    <p:sldId id="261" r:id="rId10"/>
    <p:sldId id="262" r:id="rId11"/>
    <p:sldId id="263" r:id="rId12"/>
    <p:sldId id="264"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845C3A1-6B02-4DD1-903D-46B07214A53D}" type="datetimeFigureOut">
              <a:rPr lang="en-ZA" smtClean="0"/>
              <a:t>2024/10/17</a:t>
            </a:fld>
            <a:endParaRPr lang="en-ZA"/>
          </a:p>
        </p:txBody>
      </p:sp>
      <p:sp>
        <p:nvSpPr>
          <p:cNvPr id="5" name="Footer Placeholder 4"/>
          <p:cNvSpPr>
            <a:spLocks noGrp="1"/>
          </p:cNvSpPr>
          <p:nvPr>
            <p:ph type="ftr" sz="quarter" idx="11"/>
          </p:nvPr>
        </p:nvSpPr>
        <p:spPr>
          <a:xfrm>
            <a:off x="2692397" y="5037663"/>
            <a:ext cx="5214635" cy="279400"/>
          </a:xfrm>
        </p:spPr>
        <p:txBody>
          <a:bodyPr/>
          <a:lstStyle/>
          <a:p>
            <a:endParaRPr lang="en-ZA"/>
          </a:p>
        </p:txBody>
      </p:sp>
      <p:sp>
        <p:nvSpPr>
          <p:cNvPr id="6" name="Slide Number Placeholder 5"/>
          <p:cNvSpPr>
            <a:spLocks noGrp="1"/>
          </p:cNvSpPr>
          <p:nvPr>
            <p:ph type="sldNum" sz="quarter" idx="12"/>
          </p:nvPr>
        </p:nvSpPr>
        <p:spPr>
          <a:xfrm>
            <a:off x="8956900" y="5037663"/>
            <a:ext cx="551167" cy="279400"/>
          </a:xfrm>
        </p:spPr>
        <p:txBody>
          <a:bodyPr/>
          <a:lstStyle/>
          <a:p>
            <a:fld id="{07F6852D-AE0F-46BC-A94C-E6C68AA411D8}" type="slidenum">
              <a:rPr lang="en-ZA" smtClean="0"/>
              <a:t>‹#›</a:t>
            </a:fld>
            <a:endParaRPr lang="en-Z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7877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5C3A1-6B02-4DD1-903D-46B07214A53D}" type="datetimeFigureOut">
              <a:rPr lang="en-ZA" smtClean="0"/>
              <a:t>2024/10/17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7F6852D-AE0F-46BC-A94C-E6C68AA411D8}" type="slidenum">
              <a:rPr lang="en-ZA" smtClean="0"/>
              <a:t>‹#›</a:t>
            </a:fld>
            <a:endParaRPr lang="en-ZA"/>
          </a:p>
        </p:txBody>
      </p:sp>
    </p:spTree>
    <p:extLst>
      <p:ext uri="{BB962C8B-B14F-4D97-AF65-F5344CB8AC3E}">
        <p14:creationId xmlns:p14="http://schemas.microsoft.com/office/powerpoint/2010/main" val="2015430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45C3A1-6B02-4DD1-903D-46B07214A53D}" type="datetimeFigureOut">
              <a:rPr lang="en-ZA" smtClean="0"/>
              <a:t>2024/10/17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F6852D-AE0F-46BC-A94C-E6C68AA411D8}" type="slidenum">
              <a:rPr lang="en-ZA" smtClean="0"/>
              <a:t>‹#›</a:t>
            </a:fld>
            <a:endParaRPr lang="en-Z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8289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45C3A1-6B02-4DD1-903D-46B07214A53D}" type="datetimeFigureOut">
              <a:rPr lang="en-ZA" smtClean="0"/>
              <a:t>2024/10/17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F6852D-AE0F-46BC-A94C-E6C68AA411D8}" type="slidenum">
              <a:rPr lang="en-ZA" smtClean="0"/>
              <a:t>‹#›</a:t>
            </a:fld>
            <a:endParaRPr lang="en-Z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216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45C3A1-6B02-4DD1-903D-46B07214A53D}" type="datetimeFigureOut">
              <a:rPr lang="en-ZA" smtClean="0"/>
              <a:t>2024/10/17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F6852D-AE0F-46BC-A94C-E6C68AA411D8}" type="slidenum">
              <a:rPr lang="en-ZA" smtClean="0"/>
              <a:t>‹#›</a:t>
            </a:fld>
            <a:endParaRPr lang="en-ZA"/>
          </a:p>
        </p:txBody>
      </p:sp>
    </p:spTree>
    <p:extLst>
      <p:ext uri="{BB962C8B-B14F-4D97-AF65-F5344CB8AC3E}">
        <p14:creationId xmlns:p14="http://schemas.microsoft.com/office/powerpoint/2010/main" val="1891057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45C3A1-6B02-4DD1-903D-46B07214A53D}" type="datetimeFigureOut">
              <a:rPr lang="en-ZA" smtClean="0"/>
              <a:t>2024/10/17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F6852D-AE0F-46BC-A94C-E6C68AA411D8}" type="slidenum">
              <a:rPr lang="en-ZA" smtClean="0"/>
              <a:t>‹#›</a:t>
            </a:fld>
            <a:endParaRPr lang="en-Z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0985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45C3A1-6B02-4DD1-903D-46B07214A53D}" type="datetimeFigureOut">
              <a:rPr lang="en-ZA" smtClean="0"/>
              <a:t>2024/10/17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F6852D-AE0F-46BC-A94C-E6C68AA411D8}" type="slidenum">
              <a:rPr lang="en-ZA" smtClean="0"/>
              <a:t>‹#›</a:t>
            </a:fld>
            <a:endParaRPr lang="en-Z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810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45C3A1-6B02-4DD1-903D-46B07214A53D}" type="datetimeFigureOut">
              <a:rPr lang="en-ZA" smtClean="0"/>
              <a:t>2024/10/17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F6852D-AE0F-46BC-A94C-E6C68AA411D8}" type="slidenum">
              <a:rPr lang="en-ZA" smtClean="0"/>
              <a:t>‹#›</a:t>
            </a:fld>
            <a:endParaRPr lang="en-Z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3359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45C3A1-6B02-4DD1-903D-46B07214A53D}" type="datetimeFigureOut">
              <a:rPr lang="en-ZA" smtClean="0"/>
              <a:t>2024/10/17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F6852D-AE0F-46BC-A94C-E6C68AA411D8}" type="slidenum">
              <a:rPr lang="en-ZA" smtClean="0"/>
              <a:t>‹#›</a:t>
            </a:fld>
            <a:endParaRPr lang="en-Z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651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45C3A1-6B02-4DD1-903D-46B07214A53D}" type="datetimeFigureOut">
              <a:rPr lang="en-ZA" smtClean="0"/>
              <a:t>2024/10/17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F6852D-AE0F-46BC-A94C-E6C68AA411D8}" type="slidenum">
              <a:rPr lang="en-ZA" smtClean="0"/>
              <a:t>‹#›</a:t>
            </a:fld>
            <a:endParaRPr lang="en-ZA"/>
          </a:p>
        </p:txBody>
      </p:sp>
    </p:spTree>
    <p:extLst>
      <p:ext uri="{BB962C8B-B14F-4D97-AF65-F5344CB8AC3E}">
        <p14:creationId xmlns:p14="http://schemas.microsoft.com/office/powerpoint/2010/main" val="285982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45C3A1-6B02-4DD1-903D-46B07214A53D}" type="datetimeFigureOut">
              <a:rPr lang="en-ZA" smtClean="0"/>
              <a:t>2024/10/17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F6852D-AE0F-46BC-A94C-E6C68AA411D8}" type="slidenum">
              <a:rPr lang="en-ZA" smtClean="0"/>
              <a:t>‹#›</a:t>
            </a:fld>
            <a:endParaRPr lang="en-Z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0462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45C3A1-6B02-4DD1-903D-46B07214A53D}" type="datetimeFigureOut">
              <a:rPr lang="en-ZA" smtClean="0"/>
              <a:t>2024/10/17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7F6852D-AE0F-46BC-A94C-E6C68AA411D8}" type="slidenum">
              <a:rPr lang="en-ZA" smtClean="0"/>
              <a:t>‹#›</a:t>
            </a:fld>
            <a:endParaRPr lang="en-ZA"/>
          </a:p>
        </p:txBody>
      </p:sp>
    </p:spTree>
    <p:extLst>
      <p:ext uri="{BB962C8B-B14F-4D97-AF65-F5344CB8AC3E}">
        <p14:creationId xmlns:p14="http://schemas.microsoft.com/office/powerpoint/2010/main" val="2713537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45C3A1-6B02-4DD1-903D-46B07214A53D}" type="datetimeFigureOut">
              <a:rPr lang="en-ZA" smtClean="0"/>
              <a:t>2024/10/17</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07F6852D-AE0F-46BC-A94C-E6C68AA411D8}" type="slidenum">
              <a:rPr lang="en-ZA" smtClean="0"/>
              <a:t>‹#›</a:t>
            </a:fld>
            <a:endParaRPr lang="en-Z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805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45C3A1-6B02-4DD1-903D-46B07214A53D}" type="datetimeFigureOut">
              <a:rPr lang="en-ZA" smtClean="0"/>
              <a:t>2024/10/17</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07F6852D-AE0F-46BC-A94C-E6C68AA411D8}" type="slidenum">
              <a:rPr lang="en-ZA" smtClean="0"/>
              <a:t>‹#›</a:t>
            </a:fld>
            <a:endParaRPr lang="en-Z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9659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5C3A1-6B02-4DD1-903D-46B07214A53D}" type="datetimeFigureOut">
              <a:rPr lang="en-ZA" smtClean="0"/>
              <a:t>2024/10/17</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07F6852D-AE0F-46BC-A94C-E6C68AA411D8}" type="slidenum">
              <a:rPr lang="en-ZA" smtClean="0"/>
              <a:t>‹#›</a:t>
            </a:fld>
            <a:endParaRPr lang="en-ZA"/>
          </a:p>
        </p:txBody>
      </p:sp>
    </p:spTree>
    <p:extLst>
      <p:ext uri="{BB962C8B-B14F-4D97-AF65-F5344CB8AC3E}">
        <p14:creationId xmlns:p14="http://schemas.microsoft.com/office/powerpoint/2010/main" val="116467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5C3A1-6B02-4DD1-903D-46B07214A53D}" type="datetimeFigureOut">
              <a:rPr lang="en-ZA" smtClean="0"/>
              <a:t>2024/10/17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7F6852D-AE0F-46BC-A94C-E6C68AA411D8}" type="slidenum">
              <a:rPr lang="en-ZA" smtClean="0"/>
              <a:t>‹#›</a:t>
            </a:fld>
            <a:endParaRPr lang="en-Z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908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5C3A1-6B02-4DD1-903D-46B07214A53D}" type="datetimeFigureOut">
              <a:rPr lang="en-ZA" smtClean="0"/>
              <a:t>2024/10/17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7F6852D-AE0F-46BC-A94C-E6C68AA411D8}" type="slidenum">
              <a:rPr lang="en-ZA" smtClean="0"/>
              <a:t>‹#›</a:t>
            </a:fld>
            <a:endParaRPr lang="en-ZA"/>
          </a:p>
        </p:txBody>
      </p:sp>
    </p:spTree>
    <p:extLst>
      <p:ext uri="{BB962C8B-B14F-4D97-AF65-F5344CB8AC3E}">
        <p14:creationId xmlns:p14="http://schemas.microsoft.com/office/powerpoint/2010/main" val="388642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45C3A1-6B02-4DD1-903D-46B07214A53D}" type="datetimeFigureOut">
              <a:rPr lang="en-ZA" smtClean="0"/>
              <a:t>2024/10/17</a:t>
            </a:fld>
            <a:endParaRPr lang="en-Z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Z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F6852D-AE0F-46BC-A94C-E6C68AA411D8}" type="slidenum">
              <a:rPr lang="en-ZA" smtClean="0"/>
              <a:t>‹#›</a:t>
            </a:fld>
            <a:endParaRPr lang="en-ZA"/>
          </a:p>
        </p:txBody>
      </p:sp>
    </p:spTree>
    <p:extLst>
      <p:ext uri="{BB962C8B-B14F-4D97-AF65-F5344CB8AC3E}">
        <p14:creationId xmlns:p14="http://schemas.microsoft.com/office/powerpoint/2010/main" val="427621954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E383E2A-4F9B-4B7F-9B08-C845241F92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12545271-F325-7082-0491-4D0D167849C5}"/>
              </a:ext>
            </a:extLst>
          </p:cNvPr>
          <p:cNvSpPr>
            <a:spLocks noGrp="1"/>
          </p:cNvSpPr>
          <p:nvPr>
            <p:ph type="ctrTitle"/>
          </p:nvPr>
        </p:nvSpPr>
        <p:spPr>
          <a:xfrm>
            <a:off x="1072267" y="1041401"/>
            <a:ext cx="6528018" cy="2345264"/>
          </a:xfrm>
        </p:spPr>
        <p:txBody>
          <a:bodyPr>
            <a:normAutofit/>
          </a:bodyPr>
          <a:lstStyle/>
          <a:p>
            <a:pPr>
              <a:lnSpc>
                <a:spcPct val="90000"/>
              </a:lnSpc>
            </a:pPr>
            <a:br>
              <a:rPr lang="en-US" sz="5000" dirty="0"/>
            </a:br>
            <a:br>
              <a:rPr lang="en-US" sz="5000" dirty="0"/>
            </a:br>
            <a:r>
              <a:rPr lang="en-US" sz="5000" dirty="0"/>
              <a:t>Empowering the Nation</a:t>
            </a:r>
            <a:endParaRPr lang="en-ZA" sz="5000" dirty="0"/>
          </a:p>
        </p:txBody>
      </p:sp>
      <p:sp>
        <p:nvSpPr>
          <p:cNvPr id="3" name="Subtitle 2">
            <a:extLst>
              <a:ext uri="{FF2B5EF4-FFF2-40B4-BE49-F238E27FC236}">
                <a16:creationId xmlns:a16="http://schemas.microsoft.com/office/drawing/2014/main" id="{1B3C6A08-107F-AA9A-242A-1F8A04752370}"/>
              </a:ext>
            </a:extLst>
          </p:cNvPr>
          <p:cNvSpPr>
            <a:spLocks noGrp="1"/>
          </p:cNvSpPr>
          <p:nvPr>
            <p:ph type="subTitle" idx="1"/>
          </p:nvPr>
        </p:nvSpPr>
        <p:spPr>
          <a:xfrm>
            <a:off x="1072267" y="3657597"/>
            <a:ext cx="6528018" cy="1320802"/>
          </a:xfrm>
        </p:spPr>
        <p:txBody>
          <a:bodyPr>
            <a:normAutofit/>
          </a:bodyPr>
          <a:lstStyle/>
          <a:p>
            <a:r>
              <a:rPr lang="en-US" dirty="0"/>
              <a:t>PRESENTED BY: Michelle D, Elizabeth M, Dieketseng R, Paballelo L, Lutendo V, Sibongenhle M</a:t>
            </a:r>
          </a:p>
          <a:p>
            <a:r>
              <a:rPr lang="en-US" dirty="0"/>
              <a:t>24 October 2024</a:t>
            </a:r>
            <a:endParaRPr lang="en-ZA" dirty="0"/>
          </a:p>
        </p:txBody>
      </p:sp>
      <p:cxnSp>
        <p:nvCxnSpPr>
          <p:cNvPr id="12" name="Straight Connector 11">
            <a:extLst>
              <a:ext uri="{FF2B5EF4-FFF2-40B4-BE49-F238E27FC236}">
                <a16:creationId xmlns:a16="http://schemas.microsoft.com/office/drawing/2014/main" id="{CCF954D9-A588-465F-8E94-AF744F47B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8045" y="3541181"/>
            <a:ext cx="649224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5C68B8F7-ECBC-41D2-AD01-04A86A37A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4662" y="1092200"/>
            <a:ext cx="3059206"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F876068-24E8-C445-A50B-00E5E7E4EA58}"/>
              </a:ext>
            </a:extLst>
          </p:cNvPr>
          <p:cNvPicPr>
            <a:picLocks noChangeAspect="1"/>
          </p:cNvPicPr>
          <p:nvPr/>
        </p:nvPicPr>
        <p:blipFill>
          <a:blip r:embed="rId4"/>
          <a:stretch>
            <a:fillRect/>
          </a:stretch>
        </p:blipFill>
        <p:spPr>
          <a:xfrm>
            <a:off x="8482012" y="2214033"/>
            <a:ext cx="2356705" cy="2244726"/>
          </a:xfrm>
          <a:prstGeom prst="rect">
            <a:avLst/>
          </a:prstGeom>
        </p:spPr>
      </p:pic>
      <p:sp>
        <p:nvSpPr>
          <p:cNvPr id="6" name="TextBox 5">
            <a:extLst>
              <a:ext uri="{FF2B5EF4-FFF2-40B4-BE49-F238E27FC236}">
                <a16:creationId xmlns:a16="http://schemas.microsoft.com/office/drawing/2014/main" id="{0B2F86F0-9349-3038-2F79-FD074766EBBD}"/>
              </a:ext>
            </a:extLst>
          </p:cNvPr>
          <p:cNvSpPr txBox="1"/>
          <p:nvPr/>
        </p:nvSpPr>
        <p:spPr>
          <a:xfrm>
            <a:off x="8315488" y="4458759"/>
            <a:ext cx="3059206" cy="369332"/>
          </a:xfrm>
          <a:prstGeom prst="rect">
            <a:avLst/>
          </a:prstGeom>
          <a:noFill/>
        </p:spPr>
        <p:txBody>
          <a:bodyPr wrap="square" rtlCol="0">
            <a:spAutoFit/>
          </a:bodyPr>
          <a:lstStyle/>
          <a:p>
            <a:r>
              <a:rPr lang="en-US" i="1" dirty="0"/>
              <a:t>Building Skills, Changing Lives.</a:t>
            </a:r>
            <a:endParaRPr lang="en-ZA" i="1" dirty="0"/>
          </a:p>
        </p:txBody>
      </p:sp>
    </p:spTree>
    <p:extLst>
      <p:ext uri="{BB962C8B-B14F-4D97-AF65-F5344CB8AC3E}">
        <p14:creationId xmlns:p14="http://schemas.microsoft.com/office/powerpoint/2010/main" val="11522574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F0D3-425B-2FA8-1445-C4289F74C4E7}"/>
              </a:ext>
            </a:extLst>
          </p:cNvPr>
          <p:cNvSpPr>
            <a:spLocks noGrp="1"/>
          </p:cNvSpPr>
          <p:nvPr>
            <p:ph type="title"/>
          </p:nvPr>
        </p:nvSpPr>
        <p:spPr/>
        <p:txBody>
          <a:bodyPr/>
          <a:lstStyle/>
          <a:p>
            <a:r>
              <a:rPr lang="en-ZA" dirty="0"/>
              <a:t>Thank you</a:t>
            </a:r>
            <a:r>
              <a:rPr lang="en-US" dirty="0"/>
              <a:t> </a:t>
            </a:r>
            <a:endParaRPr lang="en-ZA" dirty="0"/>
          </a:p>
        </p:txBody>
      </p:sp>
      <p:sp>
        <p:nvSpPr>
          <p:cNvPr id="3" name="Content Placeholder 2">
            <a:extLst>
              <a:ext uri="{FF2B5EF4-FFF2-40B4-BE49-F238E27FC236}">
                <a16:creationId xmlns:a16="http://schemas.microsoft.com/office/drawing/2014/main" id="{1895147B-B2B3-F0BD-09D5-93E682006D1A}"/>
              </a:ext>
            </a:extLst>
          </p:cNvPr>
          <p:cNvSpPr>
            <a:spLocks noGrp="1"/>
          </p:cNvSpPr>
          <p:nvPr>
            <p:ph idx="1"/>
          </p:nvPr>
        </p:nvSpPr>
        <p:spPr/>
        <p:txBody>
          <a:bodyPr/>
          <a:lstStyle/>
          <a:p>
            <a:r>
              <a:rPr lang="en-ZA" dirty="0"/>
              <a:t>Thank you for your time and attention. We truly appreciate your interest in Empowering the Nation and our mission to uplift and empower individuals through skills development. Should you have any questions or need further information, please don't hesitate to reach out. We look forward to working together to create lasting impact in our communities and beyond. Together, we can help more people realize their potential and build a brighter future for all.</a:t>
            </a:r>
          </a:p>
        </p:txBody>
      </p:sp>
      <p:pic>
        <p:nvPicPr>
          <p:cNvPr id="4" name="Picture 3">
            <a:extLst>
              <a:ext uri="{FF2B5EF4-FFF2-40B4-BE49-F238E27FC236}">
                <a16:creationId xmlns:a16="http://schemas.microsoft.com/office/drawing/2014/main" id="{A16463E7-60BA-90AA-8541-758EEE928BF8}"/>
              </a:ext>
            </a:extLst>
          </p:cNvPr>
          <p:cNvPicPr>
            <a:picLocks noChangeAspect="1"/>
          </p:cNvPicPr>
          <p:nvPr/>
        </p:nvPicPr>
        <p:blipFill>
          <a:blip r:embed="rId2"/>
          <a:stretch>
            <a:fillRect/>
          </a:stretch>
        </p:blipFill>
        <p:spPr>
          <a:xfrm>
            <a:off x="2101115" y="822069"/>
            <a:ext cx="1505843" cy="1390008"/>
          </a:xfrm>
          <a:prstGeom prst="rect">
            <a:avLst/>
          </a:prstGeom>
        </p:spPr>
      </p:pic>
    </p:spTree>
    <p:extLst>
      <p:ext uri="{BB962C8B-B14F-4D97-AF65-F5344CB8AC3E}">
        <p14:creationId xmlns:p14="http://schemas.microsoft.com/office/powerpoint/2010/main" val="160316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61576-1E6B-4C19-8215-60429759F32E}"/>
              </a:ext>
            </a:extLst>
          </p:cNvPr>
          <p:cNvSpPr>
            <a:spLocks noGrp="1"/>
          </p:cNvSpPr>
          <p:nvPr>
            <p:ph type="title"/>
          </p:nvPr>
        </p:nvSpPr>
        <p:spPr/>
        <p:txBody>
          <a:bodyPr/>
          <a:lstStyle/>
          <a:p>
            <a:r>
              <a:rPr lang="en-US" dirty="0"/>
              <a:t>Introduction  </a:t>
            </a:r>
            <a:endParaRPr lang="en-ZA" dirty="0"/>
          </a:p>
        </p:txBody>
      </p:sp>
      <p:sp>
        <p:nvSpPr>
          <p:cNvPr id="3" name="Content Placeholder 2">
            <a:extLst>
              <a:ext uri="{FF2B5EF4-FFF2-40B4-BE49-F238E27FC236}">
                <a16:creationId xmlns:a16="http://schemas.microsoft.com/office/drawing/2014/main" id="{76031763-65C4-64BF-E5D0-C2E37AFB6541}"/>
              </a:ext>
            </a:extLst>
          </p:cNvPr>
          <p:cNvSpPr>
            <a:spLocks noGrp="1"/>
          </p:cNvSpPr>
          <p:nvPr>
            <p:ph idx="1"/>
          </p:nvPr>
        </p:nvSpPr>
        <p:spPr/>
        <p:txBody>
          <a:bodyPr/>
          <a:lstStyle/>
          <a:p>
            <a:r>
              <a:rPr lang="en-US" dirty="0"/>
              <a:t>What is empowering the Nation about?</a:t>
            </a:r>
          </a:p>
          <a:p>
            <a:r>
              <a:rPr lang="en-US" dirty="0"/>
              <a:t>Who is Precious Radebe? </a:t>
            </a:r>
          </a:p>
        </p:txBody>
      </p:sp>
      <p:pic>
        <p:nvPicPr>
          <p:cNvPr id="4" name="Picture 3">
            <a:extLst>
              <a:ext uri="{FF2B5EF4-FFF2-40B4-BE49-F238E27FC236}">
                <a16:creationId xmlns:a16="http://schemas.microsoft.com/office/drawing/2014/main" id="{6FAC65FF-BBD4-371B-5478-227B469B9616}"/>
              </a:ext>
            </a:extLst>
          </p:cNvPr>
          <p:cNvPicPr>
            <a:picLocks noChangeAspect="1"/>
          </p:cNvPicPr>
          <p:nvPr/>
        </p:nvPicPr>
        <p:blipFill>
          <a:blip r:embed="rId2"/>
          <a:stretch>
            <a:fillRect/>
          </a:stretch>
        </p:blipFill>
        <p:spPr>
          <a:xfrm>
            <a:off x="1295401" y="891554"/>
            <a:ext cx="1466849" cy="1394445"/>
          </a:xfrm>
          <a:prstGeom prst="rect">
            <a:avLst/>
          </a:prstGeom>
        </p:spPr>
      </p:pic>
      <p:sp>
        <p:nvSpPr>
          <p:cNvPr id="5" name="TextBox 4">
            <a:extLst>
              <a:ext uri="{FF2B5EF4-FFF2-40B4-BE49-F238E27FC236}">
                <a16:creationId xmlns:a16="http://schemas.microsoft.com/office/drawing/2014/main" id="{1EB5AFC7-4825-5FF2-AD9A-41D78CC1A3CC}"/>
              </a:ext>
            </a:extLst>
          </p:cNvPr>
          <p:cNvSpPr txBox="1"/>
          <p:nvPr/>
        </p:nvSpPr>
        <p:spPr>
          <a:xfrm>
            <a:off x="1295401" y="5875868"/>
            <a:ext cx="1466849" cy="367914"/>
          </a:xfrm>
          <a:prstGeom prst="rect">
            <a:avLst/>
          </a:prstGeom>
          <a:noFill/>
        </p:spPr>
        <p:txBody>
          <a:bodyPr wrap="square" rtlCol="0">
            <a:spAutoFit/>
          </a:bodyPr>
          <a:lstStyle/>
          <a:p>
            <a:r>
              <a:rPr lang="en-US" dirty="0"/>
              <a:t>Michelle</a:t>
            </a:r>
            <a:endParaRPr lang="en-ZA" dirty="0"/>
          </a:p>
        </p:txBody>
      </p:sp>
    </p:spTree>
    <p:extLst>
      <p:ext uri="{BB962C8B-B14F-4D97-AF65-F5344CB8AC3E}">
        <p14:creationId xmlns:p14="http://schemas.microsoft.com/office/powerpoint/2010/main" val="247382643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1AC3F-3B32-0ECB-E9E9-81133C9E7684}"/>
              </a:ext>
            </a:extLst>
          </p:cNvPr>
          <p:cNvSpPr>
            <a:spLocks noGrp="1"/>
          </p:cNvSpPr>
          <p:nvPr>
            <p:ph type="title"/>
          </p:nvPr>
        </p:nvSpPr>
        <p:spPr/>
        <p:txBody>
          <a:bodyPr/>
          <a:lstStyle/>
          <a:p>
            <a:r>
              <a:rPr lang="en-US" dirty="0"/>
              <a:t>Mission</a:t>
            </a:r>
            <a:endParaRPr lang="en-ZA" dirty="0"/>
          </a:p>
        </p:txBody>
      </p:sp>
      <p:sp>
        <p:nvSpPr>
          <p:cNvPr id="3" name="Content Placeholder 2">
            <a:extLst>
              <a:ext uri="{FF2B5EF4-FFF2-40B4-BE49-F238E27FC236}">
                <a16:creationId xmlns:a16="http://schemas.microsoft.com/office/drawing/2014/main" id="{B051518D-4A6B-CA43-5AB6-E46E5AF482C2}"/>
              </a:ext>
            </a:extLst>
          </p:cNvPr>
          <p:cNvSpPr>
            <a:spLocks noGrp="1"/>
          </p:cNvSpPr>
          <p:nvPr>
            <p:ph idx="1"/>
          </p:nvPr>
        </p:nvSpPr>
        <p:spPr/>
        <p:txBody>
          <a:bodyPr/>
          <a:lstStyle/>
          <a:p>
            <a:r>
              <a:rPr lang="en-ZA" dirty="0"/>
              <a:t>Empowerment through skills development.</a:t>
            </a:r>
          </a:p>
          <a:p>
            <a:r>
              <a:rPr lang="en-ZA" dirty="0"/>
              <a:t>Creating opportunities for better employment and income.</a:t>
            </a:r>
          </a:p>
          <a:p>
            <a:r>
              <a:rPr lang="en-ZA" dirty="0"/>
              <a:t>Supporting entrepreneurship for domestic workers and gardeners.</a:t>
            </a:r>
          </a:p>
          <a:p>
            <a:r>
              <a:rPr lang="en-ZA" dirty="0"/>
              <a:t>Fostering community upliftment through education.</a:t>
            </a:r>
          </a:p>
        </p:txBody>
      </p:sp>
      <p:pic>
        <p:nvPicPr>
          <p:cNvPr id="4" name="Picture 3">
            <a:extLst>
              <a:ext uri="{FF2B5EF4-FFF2-40B4-BE49-F238E27FC236}">
                <a16:creationId xmlns:a16="http://schemas.microsoft.com/office/drawing/2014/main" id="{50AD7E39-2265-37F0-73C0-0E5A17F00FB5}"/>
              </a:ext>
            </a:extLst>
          </p:cNvPr>
          <p:cNvPicPr>
            <a:picLocks noChangeAspect="1"/>
          </p:cNvPicPr>
          <p:nvPr/>
        </p:nvPicPr>
        <p:blipFill>
          <a:blip r:embed="rId2"/>
          <a:stretch>
            <a:fillRect/>
          </a:stretch>
        </p:blipFill>
        <p:spPr>
          <a:xfrm>
            <a:off x="1414462" y="809188"/>
            <a:ext cx="1604963" cy="1476811"/>
          </a:xfrm>
          <a:prstGeom prst="rect">
            <a:avLst/>
          </a:prstGeom>
        </p:spPr>
      </p:pic>
      <p:sp>
        <p:nvSpPr>
          <p:cNvPr id="5" name="TextBox 4">
            <a:extLst>
              <a:ext uri="{FF2B5EF4-FFF2-40B4-BE49-F238E27FC236}">
                <a16:creationId xmlns:a16="http://schemas.microsoft.com/office/drawing/2014/main" id="{1E2CEB20-FAAA-B032-4417-9AA97A03478D}"/>
              </a:ext>
            </a:extLst>
          </p:cNvPr>
          <p:cNvSpPr txBox="1"/>
          <p:nvPr/>
        </p:nvSpPr>
        <p:spPr>
          <a:xfrm>
            <a:off x="1496291" y="5875868"/>
            <a:ext cx="1366982" cy="369332"/>
          </a:xfrm>
          <a:prstGeom prst="rect">
            <a:avLst/>
          </a:prstGeom>
          <a:noFill/>
        </p:spPr>
        <p:txBody>
          <a:bodyPr wrap="square" rtlCol="0">
            <a:spAutoFit/>
          </a:bodyPr>
          <a:lstStyle/>
          <a:p>
            <a:r>
              <a:rPr lang="en-US" dirty="0"/>
              <a:t>Michelle</a:t>
            </a:r>
            <a:endParaRPr lang="en-ZA" dirty="0"/>
          </a:p>
        </p:txBody>
      </p:sp>
    </p:spTree>
    <p:extLst>
      <p:ext uri="{BB962C8B-B14F-4D97-AF65-F5344CB8AC3E}">
        <p14:creationId xmlns:p14="http://schemas.microsoft.com/office/powerpoint/2010/main" val="14573032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FC7D-0C77-FF86-6983-A8E71D1894A5}"/>
              </a:ext>
            </a:extLst>
          </p:cNvPr>
          <p:cNvSpPr>
            <a:spLocks noGrp="1"/>
          </p:cNvSpPr>
          <p:nvPr>
            <p:ph type="title"/>
          </p:nvPr>
        </p:nvSpPr>
        <p:spPr/>
        <p:txBody>
          <a:bodyPr/>
          <a:lstStyle/>
          <a:p>
            <a:r>
              <a:rPr lang="en-US" dirty="0"/>
              <a:t>Vision</a:t>
            </a:r>
            <a:endParaRPr lang="en-ZA" dirty="0"/>
          </a:p>
        </p:txBody>
      </p:sp>
      <p:sp>
        <p:nvSpPr>
          <p:cNvPr id="3" name="Content Placeholder 2">
            <a:extLst>
              <a:ext uri="{FF2B5EF4-FFF2-40B4-BE49-F238E27FC236}">
                <a16:creationId xmlns:a16="http://schemas.microsoft.com/office/drawing/2014/main" id="{DE8E48F3-010E-9984-60ED-23D26DD4ABA6}"/>
              </a:ext>
            </a:extLst>
          </p:cNvPr>
          <p:cNvSpPr>
            <a:spLocks noGrp="1"/>
          </p:cNvSpPr>
          <p:nvPr>
            <p:ph idx="1"/>
          </p:nvPr>
        </p:nvSpPr>
        <p:spPr/>
        <p:txBody>
          <a:bodyPr/>
          <a:lstStyle/>
          <a:p>
            <a:r>
              <a:rPr lang="en-ZA" dirty="0"/>
              <a:t>Recognition and respect for domestic workers and gardeners.</a:t>
            </a:r>
          </a:p>
          <a:p>
            <a:r>
              <a:rPr lang="en-ZA" dirty="0"/>
              <a:t>Access to ongoing training and personal development.</a:t>
            </a:r>
          </a:p>
          <a:p>
            <a:r>
              <a:rPr lang="en-ZA" dirty="0"/>
              <a:t>Independence through financial empowerment.</a:t>
            </a:r>
          </a:p>
          <a:p>
            <a:r>
              <a:rPr lang="en-ZA" dirty="0"/>
              <a:t>A future where they can thrive as professionals or entrepreneurs.</a:t>
            </a:r>
          </a:p>
        </p:txBody>
      </p:sp>
      <p:pic>
        <p:nvPicPr>
          <p:cNvPr id="4" name="Picture 3">
            <a:extLst>
              <a:ext uri="{FF2B5EF4-FFF2-40B4-BE49-F238E27FC236}">
                <a16:creationId xmlns:a16="http://schemas.microsoft.com/office/drawing/2014/main" id="{E38CE52F-31A0-1A0C-D8F1-737EAB8ADA40}"/>
              </a:ext>
            </a:extLst>
          </p:cNvPr>
          <p:cNvPicPr>
            <a:picLocks noChangeAspect="1"/>
          </p:cNvPicPr>
          <p:nvPr/>
        </p:nvPicPr>
        <p:blipFill>
          <a:blip r:embed="rId2"/>
          <a:stretch>
            <a:fillRect/>
          </a:stretch>
        </p:blipFill>
        <p:spPr>
          <a:xfrm>
            <a:off x="1395413" y="857249"/>
            <a:ext cx="1623917" cy="1428749"/>
          </a:xfrm>
          <a:prstGeom prst="rect">
            <a:avLst/>
          </a:prstGeom>
        </p:spPr>
      </p:pic>
      <p:sp>
        <p:nvSpPr>
          <p:cNvPr id="6" name="TextBox 5">
            <a:extLst>
              <a:ext uri="{FF2B5EF4-FFF2-40B4-BE49-F238E27FC236}">
                <a16:creationId xmlns:a16="http://schemas.microsoft.com/office/drawing/2014/main" id="{ED1B8A19-122C-E67A-FCA5-5DAA42DBA89A}"/>
              </a:ext>
            </a:extLst>
          </p:cNvPr>
          <p:cNvSpPr txBox="1"/>
          <p:nvPr/>
        </p:nvSpPr>
        <p:spPr>
          <a:xfrm>
            <a:off x="1699491" y="5691202"/>
            <a:ext cx="938270" cy="369332"/>
          </a:xfrm>
          <a:prstGeom prst="rect">
            <a:avLst/>
          </a:prstGeom>
          <a:noFill/>
        </p:spPr>
        <p:txBody>
          <a:bodyPr wrap="none" rtlCol="0">
            <a:spAutoFit/>
          </a:bodyPr>
          <a:lstStyle/>
          <a:p>
            <a:r>
              <a:rPr lang="en-US" dirty="0"/>
              <a:t>Michelle</a:t>
            </a:r>
            <a:endParaRPr lang="en-ZA" dirty="0"/>
          </a:p>
        </p:txBody>
      </p:sp>
    </p:spTree>
    <p:extLst>
      <p:ext uri="{BB962C8B-B14F-4D97-AF65-F5344CB8AC3E}">
        <p14:creationId xmlns:p14="http://schemas.microsoft.com/office/powerpoint/2010/main" val="27122581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9428-A27A-649B-0438-A82C83B77054}"/>
              </a:ext>
            </a:extLst>
          </p:cNvPr>
          <p:cNvSpPr>
            <a:spLocks noGrp="1"/>
          </p:cNvSpPr>
          <p:nvPr>
            <p:ph type="title"/>
          </p:nvPr>
        </p:nvSpPr>
        <p:spPr/>
        <p:txBody>
          <a:bodyPr/>
          <a:lstStyle/>
          <a:p>
            <a:r>
              <a:rPr lang="en-US" dirty="0"/>
              <a:t>Business Background</a:t>
            </a:r>
            <a:endParaRPr lang="en-ZA" dirty="0"/>
          </a:p>
        </p:txBody>
      </p:sp>
      <p:sp>
        <p:nvSpPr>
          <p:cNvPr id="3" name="Content Placeholder 2">
            <a:extLst>
              <a:ext uri="{FF2B5EF4-FFF2-40B4-BE49-F238E27FC236}">
                <a16:creationId xmlns:a16="http://schemas.microsoft.com/office/drawing/2014/main" id="{68CA2E43-8DDE-D6A7-BBF9-84CC766166FB}"/>
              </a:ext>
            </a:extLst>
          </p:cNvPr>
          <p:cNvSpPr>
            <a:spLocks noGrp="1"/>
          </p:cNvSpPr>
          <p:nvPr>
            <p:ph idx="1"/>
          </p:nvPr>
        </p:nvSpPr>
        <p:spPr/>
        <p:txBody>
          <a:bodyPr>
            <a:normAutofit fontScale="77500" lnSpcReduction="20000"/>
          </a:bodyPr>
          <a:lstStyle/>
          <a:p>
            <a:r>
              <a:rPr lang="en-ZA" dirty="0"/>
              <a:t>Founded in 2018 by Precious Radebe.</a:t>
            </a:r>
          </a:p>
          <a:p>
            <a:r>
              <a:rPr lang="en-ZA" dirty="0"/>
              <a:t>Inspired by Precious’s personal experience of limited opportunities for her parents and elderly relatives.</a:t>
            </a:r>
          </a:p>
          <a:p>
            <a:r>
              <a:rPr lang="en-ZA" dirty="0"/>
              <a:t>Offers six-month Learnerships and six-week Short Skills Programs tailored to different needs.</a:t>
            </a:r>
          </a:p>
          <a:p>
            <a:r>
              <a:rPr lang="en-ZA" dirty="0"/>
              <a:t>Hundreds of individuals trained since its inception.</a:t>
            </a:r>
          </a:p>
          <a:p>
            <a:r>
              <a:rPr lang="en-ZA" dirty="0"/>
              <a:t>Helps participants gain new skills, secure better employment, and even start their own small businesses.</a:t>
            </a:r>
          </a:p>
          <a:p>
            <a:r>
              <a:rPr lang="en-ZA" dirty="0"/>
              <a:t>Focus on community upliftment through skills development and entrepreneurship.</a:t>
            </a:r>
          </a:p>
          <a:p>
            <a:r>
              <a:rPr lang="en-ZA" dirty="0"/>
              <a:t>Plans for growth and expansion to reach more people and continue making an impact.</a:t>
            </a:r>
          </a:p>
        </p:txBody>
      </p:sp>
      <p:pic>
        <p:nvPicPr>
          <p:cNvPr id="4" name="Picture 3">
            <a:extLst>
              <a:ext uri="{FF2B5EF4-FFF2-40B4-BE49-F238E27FC236}">
                <a16:creationId xmlns:a16="http://schemas.microsoft.com/office/drawing/2014/main" id="{0816C3B0-93D5-6B9C-6D27-A43010E98D33}"/>
              </a:ext>
            </a:extLst>
          </p:cNvPr>
          <p:cNvPicPr>
            <a:picLocks noChangeAspect="1"/>
          </p:cNvPicPr>
          <p:nvPr/>
        </p:nvPicPr>
        <p:blipFill>
          <a:blip r:embed="rId2"/>
          <a:stretch>
            <a:fillRect/>
          </a:stretch>
        </p:blipFill>
        <p:spPr>
          <a:xfrm>
            <a:off x="1366837" y="803564"/>
            <a:ext cx="1611077" cy="1482435"/>
          </a:xfrm>
          <a:prstGeom prst="rect">
            <a:avLst/>
          </a:prstGeom>
        </p:spPr>
      </p:pic>
      <p:sp>
        <p:nvSpPr>
          <p:cNvPr id="5" name="TextBox 4">
            <a:extLst>
              <a:ext uri="{FF2B5EF4-FFF2-40B4-BE49-F238E27FC236}">
                <a16:creationId xmlns:a16="http://schemas.microsoft.com/office/drawing/2014/main" id="{385036A0-34C0-7A00-56A8-FA0F6C3EF2BA}"/>
              </a:ext>
            </a:extLst>
          </p:cNvPr>
          <p:cNvSpPr txBox="1"/>
          <p:nvPr/>
        </p:nvSpPr>
        <p:spPr>
          <a:xfrm>
            <a:off x="1295401" y="5962135"/>
            <a:ext cx="1505672" cy="369332"/>
          </a:xfrm>
          <a:prstGeom prst="rect">
            <a:avLst/>
          </a:prstGeom>
          <a:noFill/>
        </p:spPr>
        <p:txBody>
          <a:bodyPr wrap="square" rtlCol="0">
            <a:spAutoFit/>
          </a:bodyPr>
          <a:lstStyle/>
          <a:p>
            <a:r>
              <a:rPr lang="en-US" dirty="0"/>
              <a:t>Elizabeth</a:t>
            </a:r>
            <a:endParaRPr lang="en-ZA" dirty="0"/>
          </a:p>
        </p:txBody>
      </p:sp>
    </p:spTree>
    <p:extLst>
      <p:ext uri="{BB962C8B-B14F-4D97-AF65-F5344CB8AC3E}">
        <p14:creationId xmlns:p14="http://schemas.microsoft.com/office/powerpoint/2010/main" val="289630899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1D4C-F799-8D0C-DDC1-A0BB1D94262E}"/>
              </a:ext>
            </a:extLst>
          </p:cNvPr>
          <p:cNvSpPr>
            <a:spLocks noGrp="1"/>
          </p:cNvSpPr>
          <p:nvPr>
            <p:ph type="title"/>
          </p:nvPr>
        </p:nvSpPr>
        <p:spPr/>
        <p:txBody>
          <a:bodyPr/>
          <a:lstStyle/>
          <a:p>
            <a:r>
              <a:rPr lang="en-US" dirty="0"/>
              <a:t>Training programs</a:t>
            </a:r>
            <a:endParaRPr lang="en-ZA" dirty="0"/>
          </a:p>
        </p:txBody>
      </p:sp>
      <p:sp>
        <p:nvSpPr>
          <p:cNvPr id="3" name="Content Placeholder 2">
            <a:extLst>
              <a:ext uri="{FF2B5EF4-FFF2-40B4-BE49-F238E27FC236}">
                <a16:creationId xmlns:a16="http://schemas.microsoft.com/office/drawing/2014/main" id="{9D5F5E01-DDBC-1859-9B7E-89AA946235D2}"/>
              </a:ext>
            </a:extLst>
          </p:cNvPr>
          <p:cNvSpPr>
            <a:spLocks noGrp="1"/>
          </p:cNvSpPr>
          <p:nvPr>
            <p:ph idx="1"/>
          </p:nvPr>
        </p:nvSpPr>
        <p:spPr/>
        <p:txBody>
          <a:bodyPr>
            <a:normAutofit fontScale="62500" lnSpcReduction="20000"/>
          </a:bodyPr>
          <a:lstStyle/>
          <a:p>
            <a:pPr marL="0" indent="0">
              <a:buNone/>
            </a:pPr>
            <a:r>
              <a:rPr lang="en-ZA" b="1" dirty="0"/>
              <a:t>Two types of training programs offered</a:t>
            </a:r>
          </a:p>
          <a:p>
            <a:pPr marL="0" indent="0">
              <a:buNone/>
            </a:pPr>
            <a:r>
              <a:rPr lang="en-ZA" b="1" dirty="0"/>
              <a:t>Six-Month Learnerships:</a:t>
            </a:r>
          </a:p>
          <a:p>
            <a:r>
              <a:rPr lang="en-ZA" dirty="0"/>
              <a:t>Comprehensive, long-term training.</a:t>
            </a:r>
          </a:p>
          <a:p>
            <a:r>
              <a:rPr lang="en-ZA" dirty="0"/>
              <a:t>Ideal for in-depth skill building.</a:t>
            </a:r>
          </a:p>
          <a:p>
            <a:r>
              <a:rPr lang="en-ZA" dirty="0"/>
              <a:t>Includes hands-on practice in areas like housekeeping, gardening, and home maintenance.</a:t>
            </a:r>
          </a:p>
          <a:p>
            <a:pPr marL="0" indent="0">
              <a:buNone/>
            </a:pPr>
            <a:r>
              <a:rPr lang="en-ZA" b="1" dirty="0"/>
              <a:t>Six-Week Short Skills Programs:</a:t>
            </a:r>
          </a:p>
          <a:p>
            <a:r>
              <a:rPr lang="en-ZA" dirty="0"/>
              <a:t>Focused, short-term courses.</a:t>
            </a:r>
          </a:p>
          <a:p>
            <a:r>
              <a:rPr lang="en-ZA" dirty="0"/>
              <a:t>Covers high-demand skills (e.g., child care, advanced cleaning, sustainable gardening).Perfect for quick upskilling while employed.</a:t>
            </a:r>
          </a:p>
          <a:p>
            <a:r>
              <a:rPr lang="en-ZA" dirty="0"/>
              <a:t>Discount Structure for multiple courses:1 course: No discount2 courses: 5% discount3 courses: 10% discount, more than 3 courses: 15% discount</a:t>
            </a:r>
          </a:p>
        </p:txBody>
      </p:sp>
      <p:pic>
        <p:nvPicPr>
          <p:cNvPr id="4" name="Picture 3">
            <a:extLst>
              <a:ext uri="{FF2B5EF4-FFF2-40B4-BE49-F238E27FC236}">
                <a16:creationId xmlns:a16="http://schemas.microsoft.com/office/drawing/2014/main" id="{C00D3997-21C8-44EE-BD79-8744AE0C38B0}"/>
              </a:ext>
            </a:extLst>
          </p:cNvPr>
          <p:cNvPicPr>
            <a:picLocks noChangeAspect="1"/>
          </p:cNvPicPr>
          <p:nvPr/>
        </p:nvPicPr>
        <p:blipFill>
          <a:blip r:embed="rId2"/>
          <a:stretch>
            <a:fillRect/>
          </a:stretch>
        </p:blipFill>
        <p:spPr>
          <a:xfrm>
            <a:off x="1376363" y="905598"/>
            <a:ext cx="1500188" cy="1380401"/>
          </a:xfrm>
          <a:prstGeom prst="rect">
            <a:avLst/>
          </a:prstGeom>
        </p:spPr>
      </p:pic>
      <p:sp>
        <p:nvSpPr>
          <p:cNvPr id="5" name="TextBox 4">
            <a:extLst>
              <a:ext uri="{FF2B5EF4-FFF2-40B4-BE49-F238E27FC236}">
                <a16:creationId xmlns:a16="http://schemas.microsoft.com/office/drawing/2014/main" id="{DDFB64F0-FC18-7ED4-B47F-99FEF9147A3D}"/>
              </a:ext>
            </a:extLst>
          </p:cNvPr>
          <p:cNvSpPr txBox="1"/>
          <p:nvPr/>
        </p:nvSpPr>
        <p:spPr>
          <a:xfrm>
            <a:off x="1464036" y="5948157"/>
            <a:ext cx="1324842" cy="369332"/>
          </a:xfrm>
          <a:prstGeom prst="rect">
            <a:avLst/>
          </a:prstGeom>
          <a:noFill/>
        </p:spPr>
        <p:txBody>
          <a:bodyPr wrap="square" rtlCol="0">
            <a:spAutoFit/>
          </a:bodyPr>
          <a:lstStyle/>
          <a:p>
            <a:r>
              <a:rPr lang="en-US" dirty="0"/>
              <a:t>Eva</a:t>
            </a:r>
            <a:endParaRPr lang="en-ZA" dirty="0"/>
          </a:p>
        </p:txBody>
      </p:sp>
    </p:spTree>
    <p:extLst>
      <p:ext uri="{BB962C8B-B14F-4D97-AF65-F5344CB8AC3E}">
        <p14:creationId xmlns:p14="http://schemas.microsoft.com/office/powerpoint/2010/main" val="300482368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CF494-25F7-E659-9C06-9D30168341A5}"/>
              </a:ext>
            </a:extLst>
          </p:cNvPr>
          <p:cNvSpPr>
            <a:spLocks noGrp="1"/>
          </p:cNvSpPr>
          <p:nvPr>
            <p:ph type="title"/>
          </p:nvPr>
        </p:nvSpPr>
        <p:spPr>
          <a:xfrm>
            <a:off x="1476471" y="1090774"/>
            <a:ext cx="9601196" cy="1303867"/>
          </a:xfrm>
        </p:spPr>
        <p:txBody>
          <a:bodyPr/>
          <a:lstStyle/>
          <a:p>
            <a:r>
              <a:rPr lang="en-US" dirty="0"/>
              <a:t>Web pages overview</a:t>
            </a:r>
            <a:endParaRPr lang="en-ZA" dirty="0"/>
          </a:p>
        </p:txBody>
      </p:sp>
      <p:sp>
        <p:nvSpPr>
          <p:cNvPr id="3" name="Content Placeholder 2">
            <a:extLst>
              <a:ext uri="{FF2B5EF4-FFF2-40B4-BE49-F238E27FC236}">
                <a16:creationId xmlns:a16="http://schemas.microsoft.com/office/drawing/2014/main" id="{541ED74F-81F5-71F7-8AEE-E0B2B2AEFD63}"/>
              </a:ext>
            </a:extLst>
          </p:cNvPr>
          <p:cNvSpPr>
            <a:spLocks noGrp="1"/>
          </p:cNvSpPr>
          <p:nvPr>
            <p:ph idx="1"/>
          </p:nvPr>
        </p:nvSpPr>
        <p:spPr>
          <a:xfrm>
            <a:off x="1295401" y="2556932"/>
            <a:ext cx="9601196" cy="3450402"/>
          </a:xfrm>
        </p:spPr>
        <p:txBody>
          <a:bodyPr>
            <a:noAutofit/>
          </a:bodyPr>
          <a:lstStyle/>
          <a:p>
            <a:pPr marL="0" indent="0">
              <a:buNone/>
            </a:pPr>
            <a:r>
              <a:rPr lang="en-ZA" sz="1050" b="1" dirty="0"/>
              <a:t>Purpose of the Website:</a:t>
            </a:r>
          </a:p>
          <a:p>
            <a:r>
              <a:rPr lang="en-ZA" sz="1050" dirty="0"/>
              <a:t>Advertise the business and its services.</a:t>
            </a:r>
          </a:p>
          <a:p>
            <a:r>
              <a:rPr lang="en-ZA" sz="1050" dirty="0"/>
              <a:t>Provide information about training programs.</a:t>
            </a:r>
          </a:p>
          <a:p>
            <a:r>
              <a:rPr lang="en-ZA" sz="1050" dirty="0"/>
              <a:t>Enable potential customers to request quotes or further information.</a:t>
            </a:r>
          </a:p>
          <a:p>
            <a:pPr marL="0" indent="0">
              <a:buNone/>
            </a:pPr>
            <a:r>
              <a:rPr lang="en-ZA" sz="1050" b="1" dirty="0"/>
              <a:t>Key Features:</a:t>
            </a:r>
          </a:p>
          <a:p>
            <a:r>
              <a:rPr lang="en-ZA" sz="1050" b="1" dirty="0"/>
              <a:t>Homepage</a:t>
            </a:r>
            <a:r>
              <a:rPr lang="en-ZA" sz="1050" dirty="0"/>
              <a:t>: Introduction to the business, mission, and services offered.</a:t>
            </a:r>
          </a:p>
          <a:p>
            <a:r>
              <a:rPr lang="en-ZA" sz="1050" b="1" dirty="0"/>
              <a:t>Training Programs</a:t>
            </a:r>
            <a:r>
              <a:rPr lang="en-ZA" sz="1050" dirty="0"/>
              <a:t>: Detailed information on available courses (Six-Month Learnerships and Six-Week Short Skills Programs).</a:t>
            </a:r>
          </a:p>
          <a:p>
            <a:r>
              <a:rPr lang="en-ZA" sz="1050" b="1" dirty="0"/>
              <a:t>Request for Information</a:t>
            </a:r>
            <a:r>
              <a:rPr lang="en-ZA" sz="1050" dirty="0"/>
              <a:t>: Form for potential customers to request quotes or inquire about training programs.</a:t>
            </a:r>
          </a:p>
          <a:p>
            <a:pPr marL="0" indent="0">
              <a:buNone/>
            </a:pPr>
            <a:r>
              <a:rPr lang="en-ZA" sz="1050" b="1" dirty="0"/>
              <a:t>Contact Page: </a:t>
            </a:r>
          </a:p>
          <a:p>
            <a:r>
              <a:rPr lang="en-ZA" sz="1050" dirty="0"/>
              <a:t>Easy access to contact information, location, and operating hours.</a:t>
            </a:r>
          </a:p>
          <a:p>
            <a:r>
              <a:rPr lang="en-ZA" sz="1050" dirty="0"/>
              <a:t>Clean, professional layout reflecting the business’s values.</a:t>
            </a:r>
          </a:p>
          <a:p>
            <a:r>
              <a:rPr lang="en-ZA" sz="1050" dirty="0"/>
              <a:t>Engaging images and content that highlight the impact of the training programs. </a:t>
            </a:r>
          </a:p>
          <a:p>
            <a:r>
              <a:rPr lang="en-ZA" sz="1050" b="1" dirty="0"/>
              <a:t>Call to Action:</a:t>
            </a:r>
            <a:r>
              <a:rPr lang="en-ZA" sz="1050" dirty="0"/>
              <a:t> Encourages visitors to enrol in courses or request a quote.</a:t>
            </a:r>
          </a:p>
        </p:txBody>
      </p:sp>
      <p:pic>
        <p:nvPicPr>
          <p:cNvPr id="4" name="Picture 3">
            <a:extLst>
              <a:ext uri="{FF2B5EF4-FFF2-40B4-BE49-F238E27FC236}">
                <a16:creationId xmlns:a16="http://schemas.microsoft.com/office/drawing/2014/main" id="{1474D176-31C4-78E5-36AF-3E901D75BE57}"/>
              </a:ext>
            </a:extLst>
          </p:cNvPr>
          <p:cNvPicPr>
            <a:picLocks noChangeAspect="1"/>
          </p:cNvPicPr>
          <p:nvPr/>
        </p:nvPicPr>
        <p:blipFill>
          <a:blip r:embed="rId2"/>
          <a:stretch>
            <a:fillRect/>
          </a:stretch>
        </p:blipFill>
        <p:spPr>
          <a:xfrm>
            <a:off x="1295401" y="850666"/>
            <a:ext cx="1638299" cy="1507485"/>
          </a:xfrm>
          <a:prstGeom prst="rect">
            <a:avLst/>
          </a:prstGeom>
        </p:spPr>
      </p:pic>
      <p:sp>
        <p:nvSpPr>
          <p:cNvPr id="5" name="TextBox 4">
            <a:extLst>
              <a:ext uri="{FF2B5EF4-FFF2-40B4-BE49-F238E27FC236}">
                <a16:creationId xmlns:a16="http://schemas.microsoft.com/office/drawing/2014/main" id="{1AB2A6A1-920C-636D-0DBE-037378635F43}"/>
              </a:ext>
            </a:extLst>
          </p:cNvPr>
          <p:cNvSpPr txBox="1"/>
          <p:nvPr/>
        </p:nvSpPr>
        <p:spPr>
          <a:xfrm>
            <a:off x="1295401" y="6021449"/>
            <a:ext cx="1322147" cy="369332"/>
          </a:xfrm>
          <a:prstGeom prst="rect">
            <a:avLst/>
          </a:prstGeom>
          <a:noFill/>
        </p:spPr>
        <p:txBody>
          <a:bodyPr wrap="square" rtlCol="0">
            <a:spAutoFit/>
          </a:bodyPr>
          <a:lstStyle/>
          <a:p>
            <a:r>
              <a:rPr lang="en-US" dirty="0"/>
              <a:t>Pabi</a:t>
            </a:r>
            <a:endParaRPr lang="en-ZA" dirty="0"/>
          </a:p>
        </p:txBody>
      </p:sp>
    </p:spTree>
    <p:extLst>
      <p:ext uri="{BB962C8B-B14F-4D97-AF65-F5344CB8AC3E}">
        <p14:creationId xmlns:p14="http://schemas.microsoft.com/office/powerpoint/2010/main" val="174890833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0B3A-5D0E-0F98-E814-C0563F64036A}"/>
              </a:ext>
            </a:extLst>
          </p:cNvPr>
          <p:cNvSpPr>
            <a:spLocks noGrp="1"/>
          </p:cNvSpPr>
          <p:nvPr>
            <p:ph type="title"/>
          </p:nvPr>
        </p:nvSpPr>
        <p:spPr/>
        <p:txBody>
          <a:bodyPr/>
          <a:lstStyle/>
          <a:p>
            <a:r>
              <a:rPr lang="en-US" dirty="0"/>
              <a:t>Mobile App overview</a:t>
            </a:r>
            <a:endParaRPr lang="en-ZA" dirty="0"/>
          </a:p>
        </p:txBody>
      </p:sp>
      <p:sp>
        <p:nvSpPr>
          <p:cNvPr id="3" name="Content Placeholder 2">
            <a:extLst>
              <a:ext uri="{FF2B5EF4-FFF2-40B4-BE49-F238E27FC236}">
                <a16:creationId xmlns:a16="http://schemas.microsoft.com/office/drawing/2014/main" id="{1C6D7FEF-5231-D53C-1E07-B37222391326}"/>
              </a:ext>
            </a:extLst>
          </p:cNvPr>
          <p:cNvSpPr>
            <a:spLocks noGrp="1"/>
          </p:cNvSpPr>
          <p:nvPr>
            <p:ph idx="1"/>
          </p:nvPr>
        </p:nvSpPr>
        <p:spPr/>
        <p:txBody>
          <a:bodyPr>
            <a:normAutofit fontScale="47500" lnSpcReduction="20000"/>
          </a:bodyPr>
          <a:lstStyle/>
          <a:p>
            <a:pPr marL="0" indent="0">
              <a:buNone/>
            </a:pPr>
            <a:r>
              <a:rPr lang="en-ZA" b="1" dirty="0"/>
              <a:t>Purpose of the App:</a:t>
            </a:r>
          </a:p>
          <a:p>
            <a:r>
              <a:rPr lang="en-ZA" dirty="0"/>
              <a:t>Provide a convenient platform for users to access Empowering the Nation’s services on the go.</a:t>
            </a:r>
          </a:p>
          <a:p>
            <a:r>
              <a:rPr lang="en-ZA" dirty="0"/>
              <a:t>Allows potential customers (domestic workers, gardeners, employers) to browse courses, request information, and </a:t>
            </a:r>
            <a:r>
              <a:rPr lang="en-ZA" dirty="0" err="1"/>
              <a:t>enroll</a:t>
            </a:r>
            <a:r>
              <a:rPr lang="en-ZA" dirty="0"/>
              <a:t> directly from their mobile devices.</a:t>
            </a:r>
          </a:p>
          <a:p>
            <a:pPr marL="0" indent="0">
              <a:buNone/>
            </a:pPr>
            <a:r>
              <a:rPr lang="en-ZA" b="1" dirty="0"/>
              <a:t>Key Features:</a:t>
            </a:r>
          </a:p>
          <a:p>
            <a:r>
              <a:rPr lang="en-ZA" dirty="0"/>
              <a:t>Course Catalogue: Browse all available training programs (Six-Month Learnerships, Six-Week Short Skills Programs) with detailed descriptions.</a:t>
            </a:r>
          </a:p>
          <a:p>
            <a:r>
              <a:rPr lang="en-ZA" dirty="0"/>
              <a:t>Enrol in Courses: Easy registration for users to sign up for courses through the app.</a:t>
            </a:r>
          </a:p>
          <a:p>
            <a:r>
              <a:rPr lang="en-ZA" dirty="0"/>
              <a:t>Discount Calculation: Automatic calculation of course discounts (based on the number of courses selected).</a:t>
            </a:r>
          </a:p>
          <a:p>
            <a:r>
              <a:rPr lang="en-ZA" dirty="0"/>
              <a:t>Request a Quote: Users can submit a form for service inquiries and receive quotes directly via the app.</a:t>
            </a:r>
          </a:p>
          <a:p>
            <a:r>
              <a:rPr lang="en-ZA" dirty="0"/>
              <a:t>User Profile: Allows users to track their progress, view enrolled courses, and update their information.</a:t>
            </a:r>
          </a:p>
          <a:p>
            <a:r>
              <a:rPr lang="en-ZA" dirty="0"/>
              <a:t>User Experience: Intuitive design with simple navigation.</a:t>
            </a:r>
          </a:p>
          <a:p>
            <a:r>
              <a:rPr lang="en-ZA" dirty="0"/>
              <a:t>Fast, seamless interactions, ensuring a smooth user experience.</a:t>
            </a:r>
          </a:p>
          <a:p>
            <a:r>
              <a:rPr lang="en-ZA" dirty="0"/>
              <a:t>Streamlined enrolment process: Quick and easy course registration.</a:t>
            </a:r>
          </a:p>
          <a:p>
            <a:r>
              <a:rPr lang="en-ZA" dirty="0"/>
              <a:t>Discount visibility: Users see their savings instantly when enrolling in multiple courses.</a:t>
            </a:r>
          </a:p>
        </p:txBody>
      </p:sp>
      <p:pic>
        <p:nvPicPr>
          <p:cNvPr id="4" name="Picture 3">
            <a:extLst>
              <a:ext uri="{FF2B5EF4-FFF2-40B4-BE49-F238E27FC236}">
                <a16:creationId xmlns:a16="http://schemas.microsoft.com/office/drawing/2014/main" id="{B7E26771-5D8B-C02C-28B9-A942B0613720}"/>
              </a:ext>
            </a:extLst>
          </p:cNvPr>
          <p:cNvPicPr>
            <a:picLocks noChangeAspect="1"/>
          </p:cNvPicPr>
          <p:nvPr/>
        </p:nvPicPr>
        <p:blipFill>
          <a:blip r:embed="rId2"/>
          <a:stretch>
            <a:fillRect/>
          </a:stretch>
        </p:blipFill>
        <p:spPr>
          <a:xfrm>
            <a:off x="1295401" y="765368"/>
            <a:ext cx="1652587" cy="1520631"/>
          </a:xfrm>
          <a:prstGeom prst="rect">
            <a:avLst/>
          </a:prstGeom>
        </p:spPr>
      </p:pic>
      <p:sp>
        <p:nvSpPr>
          <p:cNvPr id="5" name="TextBox 4">
            <a:extLst>
              <a:ext uri="{FF2B5EF4-FFF2-40B4-BE49-F238E27FC236}">
                <a16:creationId xmlns:a16="http://schemas.microsoft.com/office/drawing/2014/main" id="{64878D51-8E16-A49A-A322-724AE023F0F4}"/>
              </a:ext>
            </a:extLst>
          </p:cNvPr>
          <p:cNvSpPr txBox="1"/>
          <p:nvPr/>
        </p:nvSpPr>
        <p:spPr>
          <a:xfrm>
            <a:off x="1209964" y="5994400"/>
            <a:ext cx="1403927" cy="369332"/>
          </a:xfrm>
          <a:prstGeom prst="rect">
            <a:avLst/>
          </a:prstGeom>
          <a:noFill/>
        </p:spPr>
        <p:txBody>
          <a:bodyPr wrap="square" rtlCol="0">
            <a:spAutoFit/>
          </a:bodyPr>
          <a:lstStyle/>
          <a:p>
            <a:r>
              <a:rPr lang="en-US" dirty="0" err="1"/>
              <a:t>Enhle</a:t>
            </a:r>
            <a:endParaRPr lang="en-ZA" dirty="0"/>
          </a:p>
        </p:txBody>
      </p:sp>
    </p:spTree>
    <p:extLst>
      <p:ext uri="{BB962C8B-B14F-4D97-AF65-F5344CB8AC3E}">
        <p14:creationId xmlns:p14="http://schemas.microsoft.com/office/powerpoint/2010/main" val="115358679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7636-EDDB-D1A6-54D6-E22942BD925D}"/>
              </a:ext>
            </a:extLst>
          </p:cNvPr>
          <p:cNvSpPr>
            <a:spLocks noGrp="1"/>
          </p:cNvSpPr>
          <p:nvPr>
            <p:ph type="title"/>
          </p:nvPr>
        </p:nvSpPr>
        <p:spPr/>
        <p:txBody>
          <a:bodyPr/>
          <a:lstStyle/>
          <a:p>
            <a:r>
              <a:rPr lang="en-US" dirty="0"/>
              <a:t>Future plans</a:t>
            </a:r>
            <a:endParaRPr lang="en-ZA" dirty="0"/>
          </a:p>
        </p:txBody>
      </p:sp>
      <p:sp>
        <p:nvSpPr>
          <p:cNvPr id="3" name="Content Placeholder 2">
            <a:extLst>
              <a:ext uri="{FF2B5EF4-FFF2-40B4-BE49-F238E27FC236}">
                <a16:creationId xmlns:a16="http://schemas.microsoft.com/office/drawing/2014/main" id="{E6E72C19-64F1-88AC-3548-5E38303E844D}"/>
              </a:ext>
            </a:extLst>
          </p:cNvPr>
          <p:cNvSpPr>
            <a:spLocks noGrp="1"/>
          </p:cNvSpPr>
          <p:nvPr>
            <p:ph idx="1"/>
          </p:nvPr>
        </p:nvSpPr>
        <p:spPr/>
        <p:txBody>
          <a:bodyPr/>
          <a:lstStyle/>
          <a:p>
            <a:r>
              <a:rPr lang="en-US" dirty="0"/>
              <a:t>Expansion of training programs </a:t>
            </a:r>
          </a:p>
          <a:p>
            <a:r>
              <a:rPr lang="en-US" dirty="0"/>
              <a:t>Online learning platforms </a:t>
            </a:r>
          </a:p>
          <a:p>
            <a:r>
              <a:rPr lang="en-US" dirty="0"/>
              <a:t>Partnership with employers</a:t>
            </a:r>
          </a:p>
          <a:p>
            <a:r>
              <a:rPr lang="en-US" dirty="0"/>
              <a:t>Community and alumni network</a:t>
            </a:r>
          </a:p>
          <a:p>
            <a:r>
              <a:rPr lang="en-US" dirty="0"/>
              <a:t>App and website enhancements</a:t>
            </a:r>
          </a:p>
          <a:p>
            <a:r>
              <a:rPr lang="en-US" dirty="0"/>
              <a:t>Impact measurement and reporting </a:t>
            </a:r>
            <a:endParaRPr lang="en-ZA" dirty="0"/>
          </a:p>
        </p:txBody>
      </p:sp>
      <p:pic>
        <p:nvPicPr>
          <p:cNvPr id="4" name="Picture 3">
            <a:extLst>
              <a:ext uri="{FF2B5EF4-FFF2-40B4-BE49-F238E27FC236}">
                <a16:creationId xmlns:a16="http://schemas.microsoft.com/office/drawing/2014/main" id="{A2609BAC-6412-AD01-6F97-DDD057A0A747}"/>
              </a:ext>
            </a:extLst>
          </p:cNvPr>
          <p:cNvPicPr>
            <a:picLocks noChangeAspect="1"/>
          </p:cNvPicPr>
          <p:nvPr/>
        </p:nvPicPr>
        <p:blipFill>
          <a:blip r:embed="rId2"/>
          <a:stretch>
            <a:fillRect/>
          </a:stretch>
        </p:blipFill>
        <p:spPr>
          <a:xfrm>
            <a:off x="1209675" y="629518"/>
            <a:ext cx="1800225" cy="1656481"/>
          </a:xfrm>
          <a:prstGeom prst="rect">
            <a:avLst/>
          </a:prstGeom>
        </p:spPr>
      </p:pic>
      <p:sp>
        <p:nvSpPr>
          <p:cNvPr id="5" name="TextBox 4">
            <a:extLst>
              <a:ext uri="{FF2B5EF4-FFF2-40B4-BE49-F238E27FC236}">
                <a16:creationId xmlns:a16="http://schemas.microsoft.com/office/drawing/2014/main" id="{D3D4A273-E36F-EC8A-6699-5A1B22FD537F}"/>
              </a:ext>
            </a:extLst>
          </p:cNvPr>
          <p:cNvSpPr txBox="1"/>
          <p:nvPr/>
        </p:nvSpPr>
        <p:spPr>
          <a:xfrm>
            <a:off x="1295401" y="5875868"/>
            <a:ext cx="1401617" cy="369332"/>
          </a:xfrm>
          <a:prstGeom prst="rect">
            <a:avLst/>
          </a:prstGeom>
          <a:noFill/>
        </p:spPr>
        <p:txBody>
          <a:bodyPr wrap="square" rtlCol="0">
            <a:spAutoFit/>
          </a:bodyPr>
          <a:lstStyle/>
          <a:p>
            <a:r>
              <a:rPr lang="en-US" dirty="0"/>
              <a:t>Keke</a:t>
            </a:r>
            <a:endParaRPr lang="en-ZA" dirty="0"/>
          </a:p>
        </p:txBody>
      </p:sp>
    </p:spTree>
    <p:extLst>
      <p:ext uri="{BB962C8B-B14F-4D97-AF65-F5344CB8AC3E}">
        <p14:creationId xmlns:p14="http://schemas.microsoft.com/office/powerpoint/2010/main" val="300609314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42FCB5354C4944B19F41850AA84318" ma:contentTypeVersion="6" ma:contentTypeDescription="Create a new document." ma:contentTypeScope="" ma:versionID="f297d5964034f0533b6d95ca6328498e">
  <xsd:schema xmlns:xsd="http://www.w3.org/2001/XMLSchema" xmlns:xs="http://www.w3.org/2001/XMLSchema" xmlns:p="http://schemas.microsoft.com/office/2006/metadata/properties" xmlns:ns3="5534d19c-a681-4f9c-b559-f4a95fc675a7" targetNamespace="http://schemas.microsoft.com/office/2006/metadata/properties" ma:root="true" ma:fieldsID="6619639cbedff16bf1f2fdb85ecfd6ab" ns3:_="">
    <xsd:import namespace="5534d19c-a681-4f9c-b559-f4a95fc675a7"/>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34d19c-a681-4f9c-b559-f4a95fc675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534d19c-a681-4f9c-b559-f4a95fc675a7" xsi:nil="true"/>
  </documentManagement>
</p:properties>
</file>

<file path=customXml/itemProps1.xml><?xml version="1.0" encoding="utf-8"?>
<ds:datastoreItem xmlns:ds="http://schemas.openxmlformats.org/officeDocument/2006/customXml" ds:itemID="{C9DFB9C3-2AF3-4494-8413-B64151249C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34d19c-a681-4f9c-b559-f4a95fc675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A1BC9F-6AA5-4EA1-A223-B3E215DF5856}">
  <ds:schemaRefs>
    <ds:schemaRef ds:uri="http://schemas.microsoft.com/sharepoint/v3/contenttype/forms"/>
  </ds:schemaRefs>
</ds:datastoreItem>
</file>

<file path=customXml/itemProps3.xml><?xml version="1.0" encoding="utf-8"?>
<ds:datastoreItem xmlns:ds="http://schemas.openxmlformats.org/officeDocument/2006/customXml" ds:itemID="{03A7B698-AE66-4C4C-9D6D-46C72D4C09AA}">
  <ds:schemaRefs>
    <ds:schemaRef ds:uri="http://schemas.microsoft.com/office/infopath/2007/PartnerControls"/>
    <ds:schemaRef ds:uri="http://purl.org/dc/elements/1.1/"/>
    <ds:schemaRef ds:uri="http://schemas.microsoft.com/office/2006/documentManagement/types"/>
    <ds:schemaRef ds:uri="http://purl.org/dc/terms/"/>
    <ds:schemaRef ds:uri="http://www.w3.org/XML/1998/namespace"/>
    <ds:schemaRef ds:uri="http://schemas.microsoft.com/office/2006/metadata/properties"/>
    <ds:schemaRef ds:uri="http://schemas.openxmlformats.org/package/2006/metadata/core-properties"/>
    <ds:schemaRef ds:uri="5534d19c-a681-4f9c-b559-f4a95fc675a7"/>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Organic</Template>
  <TotalTime>110</TotalTime>
  <Words>735</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  Empowering the Nation</vt:lpstr>
      <vt:lpstr>Introduction  </vt:lpstr>
      <vt:lpstr>Mission</vt:lpstr>
      <vt:lpstr>Vision</vt:lpstr>
      <vt:lpstr>Business Background</vt:lpstr>
      <vt:lpstr>Training programs</vt:lpstr>
      <vt:lpstr>Web pages overview</vt:lpstr>
      <vt:lpstr>Mobile App overview</vt:lpstr>
      <vt:lpstr>Future plans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Dieketseng Dapheney Rathebe</dc:creator>
  <cp:lastModifiedBy>Dieketseng Dapheney Rathebe</cp:lastModifiedBy>
  <cp:revision>2</cp:revision>
  <dcterms:created xsi:type="dcterms:W3CDTF">2024-10-17T10:58:27Z</dcterms:created>
  <dcterms:modified xsi:type="dcterms:W3CDTF">2024-10-17T12:48:42Z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0x010100F742FCB5354C4944B19F41850AA84318</vt:lpwstr>
  </property>
</Properties>
</file>