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1" r:id="rId9"/>
    <p:sldId id="32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23" r:id="rId25"/>
    <p:sldId id="325" r:id="rId26"/>
    <p:sldId id="324" r:id="rId27"/>
    <p:sldId id="278" r:id="rId28"/>
    <p:sldId id="279" r:id="rId29"/>
    <p:sldId id="263" r:id="rId30"/>
    <p:sldId id="326" r:id="rId31"/>
    <p:sldId id="334" r:id="rId32"/>
    <p:sldId id="336" r:id="rId33"/>
    <p:sldId id="335" r:id="rId34"/>
    <p:sldId id="337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327" r:id="rId54"/>
    <p:sldId id="328" r:id="rId55"/>
    <p:sldId id="329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31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32" r:id="rId77"/>
    <p:sldId id="333" r:id="rId78"/>
    <p:sldId id="320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uting Sun" initials="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FFB8EB-6D93-450B-91BF-D400F9D2FB51}">
  <a:tblStyle styleId="{92FFB8EB-6D93-450B-91BF-D400F9D2FB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5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30T03:22:09.479" idx="1">
    <p:pos x="6000" y="0"/>
    <p:text>展开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30T03:25:02.880" idx="2">
    <p:pos x="6000" y="0"/>
    <p:text>10线性模型作为一个统计框架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30T03:27:09.107" idx="3">
    <p:pos x="6000" y="0"/>
    <p:text>标注数据来源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8-30T03:39:57.822" idx="7">
    <p:pos x="6000" y="100"/>
    <p:text>组间与组内变异比值到F值，F检验为什么符合特点</p:text>
  </p:cm>
  <p:cm authorId="0" dt="2022-08-30T03:43:17.330" idx="5">
    <p:pos x="6000" y="0"/>
    <p:text>H0：各组组间无差异，F接近0，变异越来越小。组越大，分子成为0可能性越来越小，成为特定值。完全抽样误差，什么分布。极端值，拒绝0假设-&gt;引出F分布，介绍</p:text>
  </p:cm>
  <p:cm authorId="0" dt="2022-08-30T03:43:17.330" idx="6">
    <p:pos x="6000" y="0"/>
    <p:text>连接F分布假设与H0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30T08:56:58.3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1,'0'3,"0"4,0 3,0 2,0 1,0 2,1 0,1 1,0-1,-1 4,1 1,-2 4,1 0,-1 1,0-1,0 1,0-3,0 1,0 0,-1-1,1-3,0-3,0-2,0-1,0-3,0 1,0-2,0 5,0 9,0 9,0 5,0 4,0 3,0-5,0-3,0-7,0-6,0-5,0-4,0-3,0 0,0-1,0 5,0 1,0 3,0-1,0 0,0-1,0-1,0 2,0 4,0-1,0-2,0-3,0-1,0-3,0-2,0 0,0 0,0 0,0-1,0 0,0 3,0 2,0-1,0 3,0-1,0-1,0 0,0 1,0-2,0-1,0-1,0-1,0 0,0 0,0 0,0-1,0 1,0 0,0 0,0 0,0-1,0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374 1 24575,'0'3'0,"0"-1"0,0 1 0,-1 0 0,0 0 0,1 0 0,-2 3 0,-1 1 0,-51 145 0,13-40 0,-29 80 0,70-192 0,-56 135 0,7-18 0,30-65 0,12-28 0,-21 43 0,-11 20-1365,35-76-5461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1 24575,'0'2'0,"-1"1"0,1-1 0,-1 1 0,1-1 0,-1 0 0,0 1 0,0-1 0,0 0 0,-2 3 0,-1 4 0,-3 8 0,-28 69 0,-5 6 0,15-36 0,14-31 0,-80 181 0,65-155 0,10-20 0,-15 38 0,12-24-1365,13-31-5461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1 24575,'0'4'0,"-1"-1"0,1 2 0,-1-1 0,0-1 0,0 1 0,-2 6 0,-10 20 0,12-28 0,-10 19 0,-15 22 0,14-23 0,-13 25 0,15-20 81,6-14-804,-6 11 0,6-15-6103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24575,'-4'3'0,"-1"7"0,-3 7 0,-3 4 0,-1 1 0,-2 0 0,-3 3 0,0-1 0,2-3 0,2-3 0,5-3 0,1-1 0,3 2 0,1-1-8191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24575,'-18'26'0,"3"-7"0,-17 34 0,15-24 0,-25 41 0,-120 209 0,123-205 0,37-68-1365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 24575,'-1'3'0,"1"0"0,-1 1 0,0-1 0,1 0 0,-1 0 0,0 0 0,0 0 0,-1 0 0,1 0 0,-3 4 0,-1 1 0,-149 256 0,117-207 0,3-2 0,-58 97 0,85-139 0,5-10 0,0 0 0,0 1 0,0-1 0,1 1 0,-1-1 0,1 1 0,-2 5 0,3-9-91,0 1 0,0-1 0,0 1 0,0-1 0,0 0 0,0 1 0,0-1 0,0 1 0,0-1 0,0 1 0,1-1 0,-1 1 0,0-1 0,0 1 0,5 3-6735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24575,'0'2'0,"-2"3"0,-2 7 0,-2 2 0,-4 5 0,-7 15 0,-8 12 0,-3 5 0,-2 1 0,2 4 0,2-3 0,4-3 0,2-6 0,5-6 0,3-10 0,4-6 0,3-8-8191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24575,'0'2'0,"0"1"0,0 5 0,-1 7 0,-6 5 0,-1 5 0,-2 3 0,-2 1 0,-1 3 0,1-2 0,0-5 0,3-7-8191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 24575,'-5'6'0,"-3"10"0,-6 5 0,-6 4 0,-3 2 0,-3 0 0,2-2 0,4-4 0,5-5 0,4-6-8191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 24575,'-5'9'0,"-5"10"0,-7 13 0,-5 11 0,-4 5 0,2-4 0,4-5 0,4-4 0,4-3 0,3-7 0,1-7 0,3-7 0,6-5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0T08:56:58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1 24575,'-1'10'0,"0"-1"0,0 1 0,-1 0 0,-1 0 0,1-1 0,-6 13 0,3-9 0,-73 188 0,67-176 0,-71 156 0,46-104 0,27-56 0,8-20-91,1-1 0,0 1 0,0-1 0,0 1 0,-1 0 0,1-1 0,0 1 0,0 0 0,0-1 0,0 1 0,0-1 0,0 1 0,0-1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07f275a4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07f275a4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0c7ac43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0c7ac43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07f275a4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07f275a4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07f275a4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07f275a4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07f275a4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07f275a4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07f275a4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07f275a4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07f275a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07f275a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507f275a4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507f275a4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07f275a4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07f275a4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7f275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07f275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6ba93211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6ba93211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507f275a4e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507f275a4e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07f275a4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07f275a4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7f275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07f275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358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07f275a4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07f275a4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4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507f275a4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507f275a4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07f275a4e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07f275a4e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17b345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17b345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ba93211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46ba93211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0c7ac43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0c7ac43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46ba93211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46ba932110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6ba93211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6ba932110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fba4c79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46fba4c79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46ba932110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46ba932110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46fba4c7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46fba4c79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fba4c79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46fba4c79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fba4c79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46fba4c79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fba4c7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46fba4c7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6fba4c79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46fba4c79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fba4c79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6fba4c79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fba4c79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46fba4c79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46fba4c79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46fba4c79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507f275a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507f275a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a7876c7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a7876c7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a7876c75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4a7876c75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a7876c7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a7876c75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4a7876c75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4a7876c75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081c7fe9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081c7fe9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6675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472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530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081c7fe9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081c7fe9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5081c7fe9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5081c7fe9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07f275a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07f275a4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5081c7fe9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5081c7fe9b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5081c7fe9b_2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5081c7fe9b_2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5081c7fe9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5081c7fe9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5081c7fe9b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5081c7fe9b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081c7fe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081c7fe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5081c7fe9b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5081c7fe9b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5081c7fe9b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5081c7fe9b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5081c7fe9b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5081c7fe9b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5081c7fe9b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5081c7fe9b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5081c7fe9b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5081c7fe9b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07f275a4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07f275a4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5081c7fe9b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5081c7fe9b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08737d12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08737d12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08737d12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08737d12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508737d12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508737d12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08737d12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08737d12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08737d126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08737d126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508737d12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508737d12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17b3457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17b3457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07f275a4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07f275a4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0c7ac43e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0c7ac43e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07f275a4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07f275a4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3" Type="http://schemas.openxmlformats.org/officeDocument/2006/relationships/image" Target="../media/image28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6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1.png"/><Relationship Id="rId20" Type="http://schemas.openxmlformats.org/officeDocument/2006/relationships/image" Target="../media/image91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customXml" Target="../ink/ink4.xml"/><Relationship Id="rId24" Type="http://schemas.openxmlformats.org/officeDocument/2006/relationships/image" Target="../media/image93.png"/><Relationship Id="rId32" Type="http://schemas.openxmlformats.org/officeDocument/2006/relationships/image" Target="../media/image3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95.png"/><Relationship Id="rId10" Type="http://schemas.openxmlformats.org/officeDocument/2006/relationships/image" Target="../media/image85.png"/><Relationship Id="rId19" Type="http://schemas.openxmlformats.org/officeDocument/2006/relationships/customXml" Target="../ink/ink8.xml"/><Relationship Id="rId31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customXml" Target="../ink/ink3.xml"/><Relationship Id="rId14" Type="http://schemas.openxmlformats.org/officeDocument/2006/relationships/image" Target="../media/image87.png"/><Relationship Id="rId22" Type="http://schemas.openxmlformats.org/officeDocument/2006/relationships/image" Target="../media/image92.png"/><Relationship Id="rId27" Type="http://schemas.openxmlformats.org/officeDocument/2006/relationships/customXml" Target="../ink/ink12.xml"/><Relationship Id="rId30" Type="http://schemas.openxmlformats.org/officeDocument/2006/relationships/image" Target="../media/image33.png"/><Relationship Id="rId8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4.xml"/><Relationship Id="rId3" Type="http://schemas.openxmlformats.org/officeDocument/2006/relationships/image" Target="../media/image8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8.png"/><Relationship Id="rId4" Type="http://schemas.openxmlformats.org/officeDocument/2006/relationships/image" Target="../media/image8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3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88.png"/><Relationship Id="rId4" Type="http://schemas.openxmlformats.org/officeDocument/2006/relationships/image" Target="../media/image90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83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9.png"/><Relationship Id="rId4" Type="http://schemas.openxmlformats.org/officeDocument/2006/relationships/image" Target="../media/image90.png"/><Relationship Id="rId9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lecture1 </a:t>
            </a:r>
            <a:r>
              <a:rPr lang="zh-CN">
                <a:latin typeface="Twentieth Century"/>
                <a:ea typeface="Twentieth Century"/>
                <a:cs typeface="Twentieth Century"/>
                <a:sym typeface="Twentieth Century"/>
              </a:rPr>
              <a:t>ANOVA Ⅰ </a:t>
            </a:r>
            <a:r>
              <a:rPr lang="zh-CN">
                <a:latin typeface="STFangsong"/>
                <a:ea typeface="STFangsong"/>
                <a:cs typeface="STFangsong"/>
                <a:sym typeface="STFangsong"/>
              </a:rPr>
              <a:t> </a:t>
            </a:r>
            <a:endParaRPr>
              <a:latin typeface="STFangsong"/>
              <a:ea typeface="STFangsong"/>
              <a:cs typeface="STFangsong"/>
              <a:sym typeface="STFangsong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2022/9/1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Descriptive statistics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Four types of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425" y="1453700"/>
            <a:ext cx="7175149" cy="31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Central Tendency: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	mean,mode,median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/>
              <a:t>Dispersion: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00"/>
              <a:t>	range,interquartile range,variance,standard deviation</a:t>
            </a:r>
            <a:endParaRPr sz="2000"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950" y="3354575"/>
            <a:ext cx="2473774" cy="1026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3"/>
          <p:cNvCxnSpPr>
            <a:stCxn id="118" idx="1"/>
            <a:endCxn id="118" idx="3"/>
          </p:cNvCxnSpPr>
          <p:nvPr/>
        </p:nvCxnSpPr>
        <p:spPr>
          <a:xfrm>
            <a:off x="6255950" y="3867912"/>
            <a:ext cx="2473800" cy="600"/>
          </a:xfrm>
          <a:prstGeom prst="bentConnector5">
            <a:avLst>
              <a:gd name="adj1" fmla="val -9626"/>
              <a:gd name="adj2" fmla="val 125243726"/>
              <a:gd name="adj3" fmla="val 1096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23"/>
          <p:cNvSpPr txBox="1"/>
          <p:nvPr/>
        </p:nvSpPr>
        <p:spPr>
          <a:xfrm>
            <a:off x="6978850" y="4619375"/>
            <a:ext cx="198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Range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50" y="3254650"/>
            <a:ext cx="2640975" cy="1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Inferential statistics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 estimation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Sampling distribution: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00" y="2070050"/>
            <a:ext cx="8904398" cy="15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893900" y="3751375"/>
            <a:ext cx="102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总体</a:t>
            </a: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3062601" y="3751375"/>
            <a:ext cx="249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抽取的一个样本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（所抽取数据呈现的分布）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685850" y="2571750"/>
            <a:ext cx="9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统计量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348800" y="3251100"/>
            <a:ext cx="16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（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e.g.平均数</a:t>
            </a:r>
            <a:r>
              <a:rPr lang="zh-CN"/>
              <a:t>）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6477000" y="3751375"/>
            <a:ext cx="235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抽样分布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（样本统计量的概率分布）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58800" y="4467050"/>
            <a:ext cx="13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accent1"/>
                </a:solidFill>
              </a:rPr>
              <a:t>Parameters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977600" y="4467050"/>
            <a:ext cx="9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Statistics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 rot="10800000">
            <a:off x="1919600" y="4667150"/>
            <a:ext cx="205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" name="Google Shape;142;p25"/>
          <p:cNvSpPr txBox="1"/>
          <p:nvPr/>
        </p:nvSpPr>
        <p:spPr>
          <a:xfrm>
            <a:off x="2131575" y="4359338"/>
            <a:ext cx="20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Parameter estimation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Confidence interval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" y="1152475"/>
            <a:ext cx="3088725" cy="35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450" y="1253775"/>
            <a:ext cx="4265625" cy="355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2525" y="1435450"/>
            <a:ext cx="326176" cy="1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4475" y="3472125"/>
            <a:ext cx="1671200" cy="9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4423225" y="2323000"/>
            <a:ext cx="213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87% of intervals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contain μ 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13% do not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7152750" y="2110250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miss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300600" y="3625325"/>
            <a:ext cx="91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include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 dirty="0"/>
              <a:t>Central Limit Theorem</a:t>
            </a:r>
            <a:r>
              <a:rPr lang="zh-CN" altLang="en-US" sz="2500" dirty="0"/>
              <a:t>（</a:t>
            </a:r>
            <a:r>
              <a:rPr lang="zh-CN" altLang="zh-CN" sz="2000" dirty="0">
                <a:solidFill>
                  <a:srgbClr val="000000"/>
                </a:solidFill>
                <a:latin typeface="STKaiti"/>
                <a:ea typeface="STKaiti"/>
              </a:rPr>
              <a:t>中心极值定理</a:t>
            </a:r>
            <a:r>
              <a:rPr lang="zh-CN" altLang="en-US" sz="2500" dirty="0"/>
              <a:t>）</a:t>
            </a:r>
            <a:endParaRPr sz="2500" dirty="0"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200" y="1152475"/>
            <a:ext cx="391302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700" y="1968675"/>
            <a:ext cx="2683000" cy="7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5562300" y="2761525"/>
            <a:ext cx="27876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TKaiti"/>
                <a:ea typeface="STKaiti"/>
                <a:cs typeface="STKaiti"/>
                <a:sym typeface="STKaiti"/>
              </a:rPr>
              <a:t>𝑛→ ∞,无论原始总体分布形态是何种分布，平均数的抽样分布近似正态分布</a:t>
            </a:r>
            <a:endParaRPr sz="20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420" dirty="0">
                <a:latin typeface="华文楷体" panose="02010600040101010101" pitchFamily="2" charset="-122"/>
                <a:ea typeface="华文楷体" panose="02010600040101010101" pitchFamily="2" charset="-122"/>
              </a:rPr>
              <a:t>样本平均数抽样分布的条件与方法</a:t>
            </a:r>
            <a:endParaRPr sz="242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00" y="1152475"/>
            <a:ext cx="65329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Hypothesis testing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435000" y="1152475"/>
            <a:ext cx="827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Hypothesis testing：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	利用样本数据及其相互关系，检验关于总体参数或总体分布形态的某些假设是否合理，确定假设的可接受程度。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Null Hypothesis: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差异是由随机误差造成，零假设类似“总体参数之间没有显著差异”或“总体分布符合正态分布”。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Alternative Hypothesis：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850">
                <a:latin typeface="STKaiti"/>
                <a:ea typeface="STKaiti"/>
                <a:cs typeface="STKaiti"/>
                <a:sym typeface="STKaiti"/>
              </a:rPr>
              <a:t>	“总体参数之间有显著差异”或“总体分布不符合正态分布”。</a:t>
            </a:r>
            <a:endParaRPr sz="285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Hypothesis testing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假设检验步骤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1. 提出假设；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2. 根据虚无假设H</a:t>
            </a:r>
            <a:r>
              <a:rPr lang="zh-CN" sz="1200"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所提供的前提条件，选择合适的统计模型；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3. 规定显著性水平α；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4. 计算检验统计量的值；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5. 做出决策。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Abstract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dirty="0">
                <a:solidFill>
                  <a:schemeClr val="dk1"/>
                </a:solidFill>
              </a:rPr>
              <a:t>1. Summary of last term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chemeClr val="dk1"/>
                </a:solidFill>
              </a:rPr>
              <a:t>2. Teaching Schedule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400" dirty="0">
                <a:solidFill>
                  <a:schemeClr val="dk1"/>
                </a:solidFill>
              </a:rPr>
              <a:t>3. From t-test to ANOVA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zh-CN" sz="2750" i="1"/>
              <a:t>P</a:t>
            </a:r>
            <a:r>
              <a:rPr lang="zh-CN" sz="2750"/>
              <a:t>-value</a:t>
            </a:r>
            <a:r>
              <a:rPr lang="zh-CN" sz="18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A  </a:t>
            </a:r>
            <a:r>
              <a:rPr lang="zh-CN" sz="2000" i="1"/>
              <a:t>p</a:t>
            </a:r>
            <a:r>
              <a:rPr lang="zh-CN" sz="2000"/>
              <a:t>-value measures whether an observed result can be attributed to chance.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75" y="2928225"/>
            <a:ext cx="1771550" cy="3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2238" y="1731900"/>
            <a:ext cx="5463673" cy="3098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157050" y="3893825"/>
            <a:ext cx="2826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H0在多大程度上可能为真 -&gt; </a:t>
            </a:r>
            <a:r>
              <a:rPr lang="zh-CN" sz="1800" i="1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p</a:t>
            </a:r>
            <a:r>
              <a:rPr lang="zh-CN" sz="1800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值分布</a:t>
            </a:r>
            <a:endParaRPr sz="1800" dirty="0">
              <a:solidFill>
                <a:schemeClr val="dk1"/>
              </a:solidFill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EBFCC638-21BA-715A-4135-E5D80C2D44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1541026"/>
                  </p:ext>
                </p:extLst>
              </p:nvPr>
            </p:nvGraphicFramePr>
            <p:xfrm>
              <a:off x="1107581" y="1287376"/>
              <a:ext cx="6819364" cy="314659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485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00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408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0118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true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en-US" altLang="zh-CN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is true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907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×</a:t>
                          </a: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（第一类错误</a:t>
                          </a:r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/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弃真错误）</a:t>
                          </a:r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9078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Fail 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altLang="zh-C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（第二类错误</a:t>
                          </a:r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/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取伪错误）</a:t>
                          </a:r>
                        </a:p>
                        <a:p>
                          <a:pPr algn="ctr"/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4">
                <a:extLst>
                  <a:ext uri="{FF2B5EF4-FFF2-40B4-BE49-F238E27FC236}">
                    <a16:creationId xmlns:a16="http://schemas.microsoft.com/office/drawing/2014/main" id="{EBFCC638-21BA-715A-4135-E5D80C2D44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41541026"/>
                  </p:ext>
                </p:extLst>
              </p:nvPr>
            </p:nvGraphicFramePr>
            <p:xfrm>
              <a:off x="1107581" y="1287376"/>
              <a:ext cx="6819364" cy="3146598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04852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00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408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30118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800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044" t="-1471" r="-95584" b="-28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0861" t="-1471" r="-331" b="-28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3133" r="-123752" b="-1301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×</a:t>
                          </a:r>
                        </a:p>
                        <a:p>
                          <a:pPr algn="ctr"/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（第一类错误</a:t>
                          </a:r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/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弃真错误）</a:t>
                          </a:r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华文楷体" panose="02010600040101010101" pitchFamily="2" charset="-122"/>
                            <a:ea typeface="华文楷体" panose="02010600040101010101" pitchFamily="2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41395" r="-123752" b="-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√</a:t>
                          </a:r>
                          <a:endParaRPr lang="en-US" altLang="zh-CN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×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（第二类错误</a:t>
                          </a:r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/</a:t>
                          </a:r>
                          <a:r>
                            <a:rPr lang="zh-CN" altLang="en-US" sz="2000" dirty="0">
                              <a:solidFill>
                                <a:srgbClr val="FF0000"/>
                              </a:solidFill>
                              <a:latin typeface="华文楷体" panose="02010600040101010101" pitchFamily="2" charset="-122"/>
                              <a:ea typeface="华文楷体" panose="02010600040101010101" pitchFamily="2" charset="-122"/>
                              <a:cs typeface="Arial" panose="020B0604020202020204" pitchFamily="34" charset="0"/>
                            </a:rPr>
                            <a:t>取伪错误）</a:t>
                          </a:r>
                        </a:p>
                        <a:p>
                          <a:pPr algn="ctr"/>
                          <a:endParaRPr lang="zh-CN" alt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F27264D-7354-DF61-E340-22FCA40B6C65}"/>
              </a:ext>
            </a:extLst>
          </p:cNvPr>
          <p:cNvSpPr txBox="1"/>
          <p:nvPr/>
        </p:nvSpPr>
        <p:spPr>
          <a:xfrm>
            <a:off x="7811037" y="1571223"/>
            <a:ext cx="91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真实情况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C4EC6-8AD8-3966-1512-D3822AED8253}"/>
              </a:ext>
            </a:extLst>
          </p:cNvPr>
          <p:cNvSpPr txBox="1"/>
          <p:nvPr/>
        </p:nvSpPr>
        <p:spPr>
          <a:xfrm>
            <a:off x="489397" y="2860675"/>
            <a:ext cx="97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根据数据做的决策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𝐻</a:t>
            </a:r>
            <a:r>
              <a:rPr lang="zh-CN" sz="1200">
                <a:solidFill>
                  <a:schemeClr val="dk1"/>
                </a:solidFill>
              </a:rPr>
              <a:t>0</a:t>
            </a:r>
            <a:r>
              <a:rPr lang="zh-CN" sz="2000">
                <a:solidFill>
                  <a:schemeClr val="dk1"/>
                </a:solidFill>
              </a:rPr>
              <a:t>  is true.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Reject 𝐻</a:t>
            </a:r>
            <a:r>
              <a:rPr lang="zh-CN" sz="1200">
                <a:solidFill>
                  <a:schemeClr val="dk1"/>
                </a:solidFill>
              </a:rPr>
              <a:t>0</a:t>
            </a:r>
            <a:r>
              <a:rPr lang="zh-CN" sz="2000">
                <a:solidFill>
                  <a:schemeClr val="dk1"/>
                </a:solidFill>
              </a:rPr>
              <a:t> (wrong)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α = probability of a Type I error, known as a "false positive“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Fail to reject 𝐻</a:t>
            </a:r>
            <a:r>
              <a:rPr lang="zh-CN" sz="1200">
                <a:solidFill>
                  <a:schemeClr val="dk1"/>
                </a:solidFill>
              </a:rPr>
              <a:t>0</a:t>
            </a:r>
            <a:r>
              <a:rPr lang="zh-CN" sz="2000">
                <a:solidFill>
                  <a:schemeClr val="dk1"/>
                </a:solidFill>
              </a:rPr>
              <a:t> (correct)</a:t>
            </a:r>
            <a:endParaRPr sz="20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1 - α = probability of a "true negative", i.e., correctly not rejecting the null hypothesis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CN" sz="2350">
                <a:solidFill>
                  <a:schemeClr val="dk1"/>
                </a:solidFill>
              </a:rPr>
              <a:t>𝐻</a:t>
            </a:r>
            <a:r>
              <a:rPr lang="zh-CN" sz="1400">
                <a:solidFill>
                  <a:schemeClr val="dk1"/>
                </a:solidFill>
              </a:rPr>
              <a:t>1 </a:t>
            </a:r>
            <a:r>
              <a:rPr lang="zh-CN" sz="2350">
                <a:solidFill>
                  <a:schemeClr val="dk1"/>
                </a:solidFill>
              </a:rPr>
              <a:t>is true.</a:t>
            </a:r>
            <a:endParaRPr sz="2350">
              <a:solidFill>
                <a:schemeClr val="dk1"/>
              </a:solidFill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CN" sz="2350">
                <a:solidFill>
                  <a:schemeClr val="dk1"/>
                </a:solidFill>
              </a:rPr>
              <a:t>Fail to reject 𝐻</a:t>
            </a:r>
            <a:r>
              <a:rPr lang="zh-CN" sz="1400">
                <a:solidFill>
                  <a:schemeClr val="dk1"/>
                </a:solidFill>
              </a:rPr>
              <a:t>0</a:t>
            </a:r>
            <a:r>
              <a:rPr lang="zh-CN" sz="2350" b="1">
                <a:solidFill>
                  <a:schemeClr val="dk1"/>
                </a:solidFill>
              </a:rPr>
              <a:t> </a:t>
            </a:r>
            <a:r>
              <a:rPr lang="zh-CN" sz="2350">
                <a:solidFill>
                  <a:schemeClr val="dk1"/>
                </a:solidFill>
              </a:rPr>
              <a:t>(wrong)</a:t>
            </a:r>
            <a:endParaRPr sz="235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CN" sz="2350" i="1">
                <a:solidFill>
                  <a:schemeClr val="dk1"/>
                </a:solidFill>
              </a:rPr>
              <a:t>β</a:t>
            </a:r>
            <a:r>
              <a:rPr lang="zh-CN" sz="2350">
                <a:solidFill>
                  <a:schemeClr val="dk1"/>
                </a:solidFill>
              </a:rPr>
              <a:t> = probability of a Type II error, known as a “false negative”</a:t>
            </a:r>
            <a:r>
              <a:rPr lang="zh-CN" sz="235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(假阴性).</a:t>
            </a:r>
            <a:endParaRPr sz="2350">
              <a:solidFill>
                <a:schemeClr val="dk1"/>
              </a:solidFill>
              <a:latin typeface="STKaiti"/>
              <a:ea typeface="STKaiti"/>
              <a:cs typeface="STKaiti"/>
              <a:sym typeface="STKait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CN" sz="2350">
                <a:solidFill>
                  <a:schemeClr val="dk1"/>
                </a:solidFill>
              </a:rPr>
              <a:t>Reject 𝐻</a:t>
            </a:r>
            <a:r>
              <a:rPr lang="zh-CN" sz="1400">
                <a:solidFill>
                  <a:schemeClr val="dk1"/>
                </a:solidFill>
              </a:rPr>
              <a:t>0</a:t>
            </a:r>
            <a:r>
              <a:rPr lang="zh-CN" sz="2350" b="1">
                <a:solidFill>
                  <a:schemeClr val="dk1"/>
                </a:solidFill>
              </a:rPr>
              <a:t> </a:t>
            </a:r>
            <a:r>
              <a:rPr lang="zh-CN" sz="2350">
                <a:solidFill>
                  <a:schemeClr val="dk1"/>
                </a:solidFill>
              </a:rPr>
              <a:t>(correct)</a:t>
            </a:r>
            <a:endParaRPr sz="235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46808"/>
              <a:buFont typeface="Arial"/>
              <a:buNone/>
            </a:pPr>
            <a:r>
              <a:rPr lang="zh-CN" sz="2350">
                <a:solidFill>
                  <a:schemeClr val="dk1"/>
                </a:solidFill>
              </a:rPr>
              <a:t>1 - </a:t>
            </a:r>
            <a:r>
              <a:rPr lang="zh-CN" sz="2350" i="1">
                <a:solidFill>
                  <a:schemeClr val="dk1"/>
                </a:solidFill>
              </a:rPr>
              <a:t>β</a:t>
            </a:r>
            <a:r>
              <a:rPr lang="zh-CN" sz="2350">
                <a:solidFill>
                  <a:schemeClr val="dk1"/>
                </a:solidFill>
              </a:rPr>
              <a:t> = probability of a "true positive", i.e., correctly rejecting the null hypothesis. "1 - </a:t>
            </a:r>
            <a:r>
              <a:rPr lang="zh-CN" sz="2350" i="1">
                <a:solidFill>
                  <a:schemeClr val="dk1"/>
                </a:solidFill>
              </a:rPr>
              <a:t>β</a:t>
            </a:r>
            <a:r>
              <a:rPr lang="zh-CN" sz="2350">
                <a:solidFill>
                  <a:schemeClr val="dk1"/>
                </a:solidFill>
              </a:rPr>
              <a:t>" is also known as the power of the test.</a:t>
            </a:r>
            <a:endParaRPr sz="23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6B00A07-AB20-9695-CF3C-B487E2D72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0191699"/>
                  </p:ext>
                </p:extLst>
              </p:nvPr>
            </p:nvGraphicFramePr>
            <p:xfrm>
              <a:off x="833717" y="1172401"/>
              <a:ext cx="6876973" cy="319843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1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5267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000" dirty="0">
                            <a:solidFill>
                              <a:schemeClr val="bg2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true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is true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Significant finding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positive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positive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Non-significant finding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negative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negative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6B00A07-AB20-9695-CF3C-B487E2D72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0191699"/>
                  </p:ext>
                </p:extLst>
              </p:nvPr>
            </p:nvGraphicFramePr>
            <p:xfrm>
              <a:off x="833717" y="1172401"/>
              <a:ext cx="6876973" cy="3198439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1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5267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000" dirty="0">
                            <a:solidFill>
                              <a:schemeClr val="bg2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333" t="-1613" r="-10026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72" t="-1613" r="-535" b="-3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Significant finding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positive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endParaRPr lang="zh-CN" altLang="en-US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positive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Non-significant finding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negative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negative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zh-CN" altLang="en-US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？</a:t>
                          </a:r>
                        </a:p>
                        <a:p>
                          <a:pPr algn="ctr"/>
                          <a:endParaRPr lang="en-US" altLang="zh-CN" sz="20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5178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DBAA-CC37-4B57-84D7-DDD1B187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9022B4-A64A-0BFD-CD78-52319DB66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9">
                <a:extLst>
                  <a:ext uri="{FF2B5EF4-FFF2-40B4-BE49-F238E27FC236}">
                    <a16:creationId xmlns:a16="http://schemas.microsoft.com/office/drawing/2014/main" id="{48C6408A-85CD-5D53-87AB-6D43D1392E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4679" y="1411764"/>
                <a:ext cx="1243499" cy="938325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rtlCol="0" anchor="ctr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真实情况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内容占位符 9">
                <a:extLst>
                  <a:ext uri="{FF2B5EF4-FFF2-40B4-BE49-F238E27FC236}">
                    <a16:creationId xmlns:a16="http://schemas.microsoft.com/office/drawing/2014/main" id="{48C6408A-85CD-5D53-87AB-6D43D1392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679" y="1411764"/>
                <a:ext cx="1243499" cy="9383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 cap="flat" cmpd="sng" algn="ctr">
                <a:solidFill>
                  <a:schemeClr val="accent6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E901299-42B6-8F80-8ECB-F8F5DCF4A390}"/>
                  </a:ext>
                </a:extLst>
              </p:cNvPr>
              <p:cNvSpPr/>
              <p:nvPr/>
            </p:nvSpPr>
            <p:spPr>
              <a:xfrm>
                <a:off x="314803" y="2678295"/>
                <a:ext cx="1535583" cy="767293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buClr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8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8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true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CE901299-42B6-8F80-8ECB-F8F5DCF4A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03" y="2678295"/>
                <a:ext cx="1535583" cy="76729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0F704A-3F64-7033-F24A-D45937E027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082595" y="2351778"/>
            <a:ext cx="800724" cy="3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F3C4D9-60A3-2825-CCE6-33D1DB63456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913149" y="2355981"/>
            <a:ext cx="942883" cy="340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DF63B63-9BBA-4925-1E8D-E02692B35E50}"/>
                  </a:ext>
                </a:extLst>
              </p:cNvPr>
              <p:cNvSpPr/>
              <p:nvPr/>
            </p:nvSpPr>
            <p:spPr>
              <a:xfrm>
                <a:off x="2088240" y="2696893"/>
                <a:ext cx="1535583" cy="767293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buClr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8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8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true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BDF63B63-9BBA-4925-1E8D-E02692B3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40" y="2696893"/>
                <a:ext cx="1535583" cy="7672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7F4CE05D-B50F-1CFA-829B-7A3F2F6DB97C}"/>
              </a:ext>
            </a:extLst>
          </p:cNvPr>
          <p:cNvGrpSpPr/>
          <p:nvPr/>
        </p:nvGrpSpPr>
        <p:grpSpPr>
          <a:xfrm>
            <a:off x="3761472" y="2477692"/>
            <a:ext cx="4724857" cy="1596756"/>
            <a:chOff x="1419588" y="2202569"/>
            <a:chExt cx="10188927" cy="2986191"/>
          </a:xfrm>
        </p:grpSpPr>
        <p:grpSp>
          <p:nvGrpSpPr>
            <p:cNvPr id="52" name="Group">
              <a:extLst>
                <a:ext uri="{FF2B5EF4-FFF2-40B4-BE49-F238E27FC236}">
                  <a16:creationId xmlns:a16="http://schemas.microsoft.com/office/drawing/2014/main" id="{502092C6-1D66-0817-0383-A468122565F2}"/>
                </a:ext>
              </a:extLst>
            </p:cNvPr>
            <p:cNvGrpSpPr/>
            <p:nvPr/>
          </p:nvGrpSpPr>
          <p:grpSpPr>
            <a:xfrm>
              <a:off x="4605373" y="2202569"/>
              <a:ext cx="7003142" cy="2986191"/>
              <a:chOff x="0" y="0"/>
              <a:chExt cx="3581400" cy="1905000"/>
            </a:xfrm>
          </p:grpSpPr>
          <p:grpSp>
            <p:nvGrpSpPr>
              <p:cNvPr id="76" name="Group">
                <a:extLst>
                  <a:ext uri="{FF2B5EF4-FFF2-40B4-BE49-F238E27FC236}">
                    <a16:creationId xmlns:a16="http://schemas.microsoft.com/office/drawing/2014/main" id="{F4A7DEA7-313C-20A1-85D2-D92BED441D9D}"/>
                  </a:ext>
                </a:extLst>
              </p:cNvPr>
              <p:cNvGrpSpPr/>
              <p:nvPr/>
            </p:nvGrpSpPr>
            <p:grpSpPr>
              <a:xfrm>
                <a:off x="152400" y="85723"/>
                <a:ext cx="3346451" cy="1676404"/>
                <a:chOff x="0" y="-1"/>
                <a:chExt cx="3346450" cy="1676402"/>
              </a:xfrm>
            </p:grpSpPr>
            <p:sp>
              <p:nvSpPr>
                <p:cNvPr id="79" name="Line">
                  <a:extLst>
                    <a:ext uri="{FF2B5EF4-FFF2-40B4-BE49-F238E27FC236}">
                      <a16:creationId xmlns:a16="http://schemas.microsoft.com/office/drawing/2014/main" id="{6ECFDB17-F7CD-F1FE-E458-C702D9D4BB42}"/>
                    </a:ext>
                  </a:extLst>
                </p:cNvPr>
                <p:cNvSpPr/>
                <p:nvPr/>
              </p:nvSpPr>
              <p:spPr>
                <a:xfrm>
                  <a:off x="0" y="1184156"/>
                  <a:ext cx="806933" cy="4922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99" y="21600"/>
                      </a:lnTo>
                      <a:lnTo>
                        <a:pt x="397" y="21357"/>
                      </a:lnTo>
                      <a:lnTo>
                        <a:pt x="1341" y="21357"/>
                      </a:lnTo>
                      <a:lnTo>
                        <a:pt x="1539" y="21113"/>
                      </a:lnTo>
                      <a:lnTo>
                        <a:pt x="2284" y="21113"/>
                      </a:lnTo>
                      <a:lnTo>
                        <a:pt x="2483" y="20931"/>
                      </a:lnTo>
                      <a:lnTo>
                        <a:pt x="3228" y="20931"/>
                      </a:lnTo>
                      <a:lnTo>
                        <a:pt x="3377" y="20687"/>
                      </a:lnTo>
                      <a:lnTo>
                        <a:pt x="3972" y="20687"/>
                      </a:lnTo>
                      <a:lnTo>
                        <a:pt x="4171" y="20444"/>
                      </a:lnTo>
                      <a:lnTo>
                        <a:pt x="4519" y="20444"/>
                      </a:lnTo>
                      <a:lnTo>
                        <a:pt x="4717" y="20201"/>
                      </a:lnTo>
                      <a:lnTo>
                        <a:pt x="5065" y="20201"/>
                      </a:lnTo>
                      <a:lnTo>
                        <a:pt x="5263" y="19957"/>
                      </a:lnTo>
                      <a:lnTo>
                        <a:pt x="5661" y="19957"/>
                      </a:lnTo>
                      <a:lnTo>
                        <a:pt x="5859" y="19775"/>
                      </a:lnTo>
                      <a:lnTo>
                        <a:pt x="6207" y="19775"/>
                      </a:lnTo>
                      <a:lnTo>
                        <a:pt x="6406" y="19531"/>
                      </a:lnTo>
                      <a:lnTo>
                        <a:pt x="6753" y="19531"/>
                      </a:lnTo>
                      <a:lnTo>
                        <a:pt x="6952" y="19288"/>
                      </a:lnTo>
                      <a:lnTo>
                        <a:pt x="7150" y="19288"/>
                      </a:lnTo>
                      <a:lnTo>
                        <a:pt x="7349" y="19045"/>
                      </a:lnTo>
                      <a:lnTo>
                        <a:pt x="7548" y="19045"/>
                      </a:lnTo>
                      <a:lnTo>
                        <a:pt x="7697" y="18801"/>
                      </a:lnTo>
                      <a:lnTo>
                        <a:pt x="7895" y="18801"/>
                      </a:lnTo>
                      <a:lnTo>
                        <a:pt x="8094" y="18619"/>
                      </a:lnTo>
                      <a:lnTo>
                        <a:pt x="8292" y="18619"/>
                      </a:lnTo>
                      <a:lnTo>
                        <a:pt x="8441" y="18375"/>
                      </a:lnTo>
                      <a:lnTo>
                        <a:pt x="8640" y="18375"/>
                      </a:lnTo>
                      <a:lnTo>
                        <a:pt x="8839" y="18132"/>
                      </a:lnTo>
                      <a:lnTo>
                        <a:pt x="9037" y="18132"/>
                      </a:lnTo>
                      <a:lnTo>
                        <a:pt x="9385" y="17706"/>
                      </a:lnTo>
                      <a:lnTo>
                        <a:pt x="9583" y="17706"/>
                      </a:lnTo>
                      <a:lnTo>
                        <a:pt x="9981" y="17219"/>
                      </a:lnTo>
                      <a:lnTo>
                        <a:pt x="10179" y="17219"/>
                      </a:lnTo>
                      <a:lnTo>
                        <a:pt x="10328" y="16976"/>
                      </a:lnTo>
                      <a:lnTo>
                        <a:pt x="10527" y="16976"/>
                      </a:lnTo>
                      <a:lnTo>
                        <a:pt x="10726" y="16732"/>
                      </a:lnTo>
                      <a:lnTo>
                        <a:pt x="10924" y="16550"/>
                      </a:lnTo>
                      <a:lnTo>
                        <a:pt x="11073" y="16550"/>
                      </a:lnTo>
                      <a:lnTo>
                        <a:pt x="11669" y="15820"/>
                      </a:lnTo>
                      <a:lnTo>
                        <a:pt x="11868" y="15820"/>
                      </a:lnTo>
                      <a:lnTo>
                        <a:pt x="12612" y="14907"/>
                      </a:lnTo>
                      <a:lnTo>
                        <a:pt x="12761" y="14907"/>
                      </a:lnTo>
                      <a:lnTo>
                        <a:pt x="12960" y="14664"/>
                      </a:lnTo>
                      <a:lnTo>
                        <a:pt x="12960" y="14481"/>
                      </a:lnTo>
                      <a:lnTo>
                        <a:pt x="13159" y="14238"/>
                      </a:lnTo>
                      <a:lnTo>
                        <a:pt x="13357" y="14238"/>
                      </a:lnTo>
                      <a:lnTo>
                        <a:pt x="13556" y="13994"/>
                      </a:lnTo>
                      <a:lnTo>
                        <a:pt x="13556" y="13751"/>
                      </a:lnTo>
                      <a:lnTo>
                        <a:pt x="13705" y="13568"/>
                      </a:lnTo>
                      <a:lnTo>
                        <a:pt x="13903" y="13568"/>
                      </a:lnTo>
                      <a:lnTo>
                        <a:pt x="14301" y="13082"/>
                      </a:lnTo>
                      <a:lnTo>
                        <a:pt x="14301" y="12838"/>
                      </a:lnTo>
                      <a:lnTo>
                        <a:pt x="14450" y="12595"/>
                      </a:lnTo>
                      <a:lnTo>
                        <a:pt x="14648" y="12412"/>
                      </a:lnTo>
                      <a:lnTo>
                        <a:pt x="14847" y="12412"/>
                      </a:lnTo>
                      <a:lnTo>
                        <a:pt x="15046" y="12169"/>
                      </a:lnTo>
                      <a:lnTo>
                        <a:pt x="15046" y="11926"/>
                      </a:lnTo>
                      <a:lnTo>
                        <a:pt x="15790" y="11013"/>
                      </a:lnTo>
                      <a:lnTo>
                        <a:pt x="15790" y="10770"/>
                      </a:lnTo>
                      <a:lnTo>
                        <a:pt x="16535" y="9857"/>
                      </a:lnTo>
                      <a:lnTo>
                        <a:pt x="16535" y="9614"/>
                      </a:lnTo>
                      <a:lnTo>
                        <a:pt x="16734" y="9431"/>
                      </a:lnTo>
                      <a:lnTo>
                        <a:pt x="16932" y="9188"/>
                      </a:lnTo>
                      <a:lnTo>
                        <a:pt x="17081" y="8944"/>
                      </a:lnTo>
                      <a:lnTo>
                        <a:pt x="17280" y="8701"/>
                      </a:lnTo>
                      <a:lnTo>
                        <a:pt x="17280" y="8457"/>
                      </a:lnTo>
                      <a:lnTo>
                        <a:pt x="17479" y="8275"/>
                      </a:lnTo>
                      <a:lnTo>
                        <a:pt x="17677" y="7788"/>
                      </a:lnTo>
                      <a:lnTo>
                        <a:pt x="17876" y="7545"/>
                      </a:lnTo>
                      <a:lnTo>
                        <a:pt x="17876" y="7362"/>
                      </a:lnTo>
                      <a:lnTo>
                        <a:pt x="18025" y="7119"/>
                      </a:lnTo>
                      <a:lnTo>
                        <a:pt x="18422" y="6632"/>
                      </a:lnTo>
                      <a:lnTo>
                        <a:pt x="18621" y="6206"/>
                      </a:lnTo>
                      <a:lnTo>
                        <a:pt x="18621" y="5963"/>
                      </a:lnTo>
                      <a:lnTo>
                        <a:pt x="18770" y="5719"/>
                      </a:lnTo>
                      <a:lnTo>
                        <a:pt x="18968" y="5476"/>
                      </a:lnTo>
                      <a:lnTo>
                        <a:pt x="19167" y="5050"/>
                      </a:lnTo>
                      <a:lnTo>
                        <a:pt x="19366" y="4807"/>
                      </a:lnTo>
                      <a:lnTo>
                        <a:pt x="19366" y="4563"/>
                      </a:lnTo>
                      <a:lnTo>
                        <a:pt x="19564" y="4137"/>
                      </a:lnTo>
                      <a:lnTo>
                        <a:pt x="19713" y="3894"/>
                      </a:lnTo>
                      <a:lnTo>
                        <a:pt x="19912" y="3651"/>
                      </a:lnTo>
                      <a:lnTo>
                        <a:pt x="20110" y="3225"/>
                      </a:lnTo>
                      <a:lnTo>
                        <a:pt x="20110" y="2981"/>
                      </a:lnTo>
                      <a:lnTo>
                        <a:pt x="20309" y="2738"/>
                      </a:lnTo>
                      <a:lnTo>
                        <a:pt x="20458" y="2251"/>
                      </a:lnTo>
                      <a:lnTo>
                        <a:pt x="20657" y="2069"/>
                      </a:lnTo>
                      <a:lnTo>
                        <a:pt x="20855" y="1582"/>
                      </a:lnTo>
                      <a:lnTo>
                        <a:pt x="20855" y="1339"/>
                      </a:lnTo>
                      <a:lnTo>
                        <a:pt x="21054" y="913"/>
                      </a:lnTo>
                      <a:lnTo>
                        <a:pt x="21252" y="669"/>
                      </a:lnTo>
                      <a:lnTo>
                        <a:pt x="21401" y="426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0" name="Line">
                  <a:extLst>
                    <a:ext uri="{FF2B5EF4-FFF2-40B4-BE49-F238E27FC236}">
                      <a16:creationId xmlns:a16="http://schemas.microsoft.com/office/drawing/2014/main" id="{990612ED-A91F-D443-26EF-B2EE347C49E2}"/>
                    </a:ext>
                  </a:extLst>
                </p:cNvPr>
                <p:cNvSpPr/>
                <p:nvPr/>
              </p:nvSpPr>
              <p:spPr>
                <a:xfrm>
                  <a:off x="806932" y="62397"/>
                  <a:ext cx="701197" cy="1121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21386"/>
                      </a:lnTo>
                      <a:lnTo>
                        <a:pt x="229" y="21280"/>
                      </a:lnTo>
                      <a:lnTo>
                        <a:pt x="457" y="21093"/>
                      </a:lnTo>
                      <a:lnTo>
                        <a:pt x="629" y="20986"/>
                      </a:lnTo>
                      <a:lnTo>
                        <a:pt x="857" y="20772"/>
                      </a:lnTo>
                      <a:lnTo>
                        <a:pt x="857" y="20692"/>
                      </a:lnTo>
                      <a:lnTo>
                        <a:pt x="1086" y="20479"/>
                      </a:lnTo>
                      <a:lnTo>
                        <a:pt x="1314" y="20372"/>
                      </a:lnTo>
                      <a:lnTo>
                        <a:pt x="1543" y="20185"/>
                      </a:lnTo>
                      <a:lnTo>
                        <a:pt x="1543" y="19971"/>
                      </a:lnTo>
                      <a:lnTo>
                        <a:pt x="1714" y="19865"/>
                      </a:lnTo>
                      <a:lnTo>
                        <a:pt x="1943" y="19678"/>
                      </a:lnTo>
                      <a:lnTo>
                        <a:pt x="2171" y="19464"/>
                      </a:lnTo>
                      <a:lnTo>
                        <a:pt x="2400" y="19384"/>
                      </a:lnTo>
                      <a:lnTo>
                        <a:pt x="2400" y="19170"/>
                      </a:lnTo>
                      <a:lnTo>
                        <a:pt x="2571" y="18957"/>
                      </a:lnTo>
                      <a:lnTo>
                        <a:pt x="2800" y="18770"/>
                      </a:lnTo>
                      <a:lnTo>
                        <a:pt x="3029" y="18663"/>
                      </a:lnTo>
                      <a:lnTo>
                        <a:pt x="3257" y="18476"/>
                      </a:lnTo>
                      <a:lnTo>
                        <a:pt x="3257" y="18263"/>
                      </a:lnTo>
                      <a:lnTo>
                        <a:pt x="3486" y="18049"/>
                      </a:lnTo>
                      <a:lnTo>
                        <a:pt x="3657" y="17969"/>
                      </a:lnTo>
                      <a:lnTo>
                        <a:pt x="3886" y="17755"/>
                      </a:lnTo>
                      <a:lnTo>
                        <a:pt x="4114" y="17568"/>
                      </a:lnTo>
                      <a:lnTo>
                        <a:pt x="4114" y="17355"/>
                      </a:lnTo>
                      <a:lnTo>
                        <a:pt x="4343" y="17248"/>
                      </a:lnTo>
                      <a:lnTo>
                        <a:pt x="4571" y="17061"/>
                      </a:lnTo>
                      <a:lnTo>
                        <a:pt x="4743" y="16847"/>
                      </a:lnTo>
                      <a:lnTo>
                        <a:pt x="4971" y="16661"/>
                      </a:lnTo>
                      <a:lnTo>
                        <a:pt x="4971" y="16447"/>
                      </a:lnTo>
                      <a:lnTo>
                        <a:pt x="5200" y="16233"/>
                      </a:lnTo>
                      <a:lnTo>
                        <a:pt x="5429" y="16046"/>
                      </a:lnTo>
                      <a:lnTo>
                        <a:pt x="5600" y="15940"/>
                      </a:lnTo>
                      <a:lnTo>
                        <a:pt x="5829" y="15726"/>
                      </a:lnTo>
                      <a:lnTo>
                        <a:pt x="5829" y="15539"/>
                      </a:lnTo>
                      <a:lnTo>
                        <a:pt x="6057" y="15326"/>
                      </a:lnTo>
                      <a:lnTo>
                        <a:pt x="6286" y="15139"/>
                      </a:lnTo>
                      <a:lnTo>
                        <a:pt x="6514" y="14925"/>
                      </a:lnTo>
                      <a:lnTo>
                        <a:pt x="6514" y="14738"/>
                      </a:lnTo>
                      <a:lnTo>
                        <a:pt x="6686" y="14525"/>
                      </a:lnTo>
                      <a:lnTo>
                        <a:pt x="6914" y="14338"/>
                      </a:lnTo>
                      <a:lnTo>
                        <a:pt x="7143" y="14124"/>
                      </a:lnTo>
                      <a:lnTo>
                        <a:pt x="7371" y="14017"/>
                      </a:lnTo>
                      <a:lnTo>
                        <a:pt x="7371" y="13830"/>
                      </a:lnTo>
                      <a:lnTo>
                        <a:pt x="7543" y="13617"/>
                      </a:lnTo>
                      <a:lnTo>
                        <a:pt x="7771" y="13430"/>
                      </a:lnTo>
                      <a:lnTo>
                        <a:pt x="8229" y="13003"/>
                      </a:lnTo>
                      <a:lnTo>
                        <a:pt x="8229" y="12816"/>
                      </a:lnTo>
                      <a:lnTo>
                        <a:pt x="8457" y="12602"/>
                      </a:lnTo>
                      <a:lnTo>
                        <a:pt x="8629" y="12415"/>
                      </a:lnTo>
                      <a:lnTo>
                        <a:pt x="8857" y="12202"/>
                      </a:lnTo>
                      <a:lnTo>
                        <a:pt x="9086" y="12015"/>
                      </a:lnTo>
                      <a:lnTo>
                        <a:pt x="9086" y="11801"/>
                      </a:lnTo>
                      <a:lnTo>
                        <a:pt x="9314" y="11614"/>
                      </a:lnTo>
                      <a:lnTo>
                        <a:pt x="9486" y="11401"/>
                      </a:lnTo>
                      <a:lnTo>
                        <a:pt x="9714" y="11187"/>
                      </a:lnTo>
                      <a:lnTo>
                        <a:pt x="9943" y="11000"/>
                      </a:lnTo>
                      <a:lnTo>
                        <a:pt x="9943" y="10787"/>
                      </a:lnTo>
                      <a:lnTo>
                        <a:pt x="10171" y="10600"/>
                      </a:lnTo>
                      <a:lnTo>
                        <a:pt x="10400" y="10386"/>
                      </a:lnTo>
                      <a:lnTo>
                        <a:pt x="10571" y="10199"/>
                      </a:lnTo>
                      <a:lnTo>
                        <a:pt x="10800" y="9986"/>
                      </a:lnTo>
                      <a:lnTo>
                        <a:pt x="10800" y="9799"/>
                      </a:lnTo>
                      <a:lnTo>
                        <a:pt x="11029" y="9585"/>
                      </a:lnTo>
                      <a:lnTo>
                        <a:pt x="11257" y="9478"/>
                      </a:lnTo>
                      <a:lnTo>
                        <a:pt x="11429" y="9291"/>
                      </a:lnTo>
                      <a:lnTo>
                        <a:pt x="11429" y="9078"/>
                      </a:lnTo>
                      <a:lnTo>
                        <a:pt x="11657" y="8891"/>
                      </a:lnTo>
                      <a:lnTo>
                        <a:pt x="12114" y="8464"/>
                      </a:lnTo>
                      <a:lnTo>
                        <a:pt x="12343" y="8277"/>
                      </a:lnTo>
                      <a:lnTo>
                        <a:pt x="12343" y="8063"/>
                      </a:lnTo>
                      <a:lnTo>
                        <a:pt x="12514" y="7876"/>
                      </a:lnTo>
                      <a:lnTo>
                        <a:pt x="12743" y="7663"/>
                      </a:lnTo>
                      <a:lnTo>
                        <a:pt x="12971" y="7476"/>
                      </a:lnTo>
                      <a:lnTo>
                        <a:pt x="13200" y="7369"/>
                      </a:lnTo>
                      <a:lnTo>
                        <a:pt x="13200" y="7156"/>
                      </a:lnTo>
                      <a:lnTo>
                        <a:pt x="13429" y="6969"/>
                      </a:lnTo>
                      <a:lnTo>
                        <a:pt x="13600" y="6755"/>
                      </a:lnTo>
                      <a:lnTo>
                        <a:pt x="13829" y="6568"/>
                      </a:lnTo>
                      <a:lnTo>
                        <a:pt x="14057" y="6355"/>
                      </a:lnTo>
                      <a:lnTo>
                        <a:pt x="14057" y="6248"/>
                      </a:lnTo>
                      <a:lnTo>
                        <a:pt x="14286" y="6061"/>
                      </a:lnTo>
                      <a:lnTo>
                        <a:pt x="14457" y="5847"/>
                      </a:lnTo>
                      <a:lnTo>
                        <a:pt x="14686" y="5660"/>
                      </a:lnTo>
                      <a:lnTo>
                        <a:pt x="14914" y="5554"/>
                      </a:lnTo>
                      <a:lnTo>
                        <a:pt x="14914" y="5340"/>
                      </a:lnTo>
                      <a:lnTo>
                        <a:pt x="15143" y="5153"/>
                      </a:lnTo>
                      <a:lnTo>
                        <a:pt x="15371" y="4939"/>
                      </a:lnTo>
                      <a:lnTo>
                        <a:pt x="15543" y="4833"/>
                      </a:lnTo>
                      <a:lnTo>
                        <a:pt x="15771" y="4646"/>
                      </a:lnTo>
                      <a:lnTo>
                        <a:pt x="15771" y="4432"/>
                      </a:lnTo>
                      <a:lnTo>
                        <a:pt x="16000" y="4352"/>
                      </a:lnTo>
                      <a:lnTo>
                        <a:pt x="16229" y="4138"/>
                      </a:lnTo>
                      <a:lnTo>
                        <a:pt x="16400" y="3925"/>
                      </a:lnTo>
                      <a:lnTo>
                        <a:pt x="16400" y="3845"/>
                      </a:lnTo>
                      <a:lnTo>
                        <a:pt x="16629" y="3631"/>
                      </a:lnTo>
                      <a:lnTo>
                        <a:pt x="16857" y="3524"/>
                      </a:lnTo>
                      <a:lnTo>
                        <a:pt x="17086" y="3337"/>
                      </a:lnTo>
                      <a:lnTo>
                        <a:pt x="17314" y="3231"/>
                      </a:lnTo>
                      <a:lnTo>
                        <a:pt x="17314" y="3017"/>
                      </a:lnTo>
                      <a:lnTo>
                        <a:pt x="17486" y="2937"/>
                      </a:lnTo>
                      <a:lnTo>
                        <a:pt x="17714" y="2723"/>
                      </a:lnTo>
                      <a:lnTo>
                        <a:pt x="17943" y="2617"/>
                      </a:lnTo>
                      <a:lnTo>
                        <a:pt x="18171" y="2430"/>
                      </a:lnTo>
                      <a:lnTo>
                        <a:pt x="18171" y="2323"/>
                      </a:lnTo>
                      <a:lnTo>
                        <a:pt x="18343" y="2216"/>
                      </a:lnTo>
                      <a:lnTo>
                        <a:pt x="18571" y="2029"/>
                      </a:lnTo>
                      <a:lnTo>
                        <a:pt x="19029" y="1816"/>
                      </a:lnTo>
                      <a:lnTo>
                        <a:pt x="19029" y="1602"/>
                      </a:lnTo>
                      <a:lnTo>
                        <a:pt x="19257" y="1522"/>
                      </a:lnTo>
                      <a:lnTo>
                        <a:pt x="19429" y="1415"/>
                      </a:lnTo>
                      <a:lnTo>
                        <a:pt x="19657" y="1308"/>
                      </a:lnTo>
                      <a:lnTo>
                        <a:pt x="19886" y="1121"/>
                      </a:lnTo>
                      <a:lnTo>
                        <a:pt x="19886" y="1015"/>
                      </a:lnTo>
                      <a:lnTo>
                        <a:pt x="20114" y="908"/>
                      </a:lnTo>
                      <a:lnTo>
                        <a:pt x="20286" y="801"/>
                      </a:lnTo>
                      <a:lnTo>
                        <a:pt x="20514" y="694"/>
                      </a:lnTo>
                      <a:lnTo>
                        <a:pt x="20743" y="614"/>
                      </a:lnTo>
                      <a:lnTo>
                        <a:pt x="20743" y="507"/>
                      </a:lnTo>
                      <a:lnTo>
                        <a:pt x="21371" y="214"/>
                      </a:lnTo>
                      <a:lnTo>
                        <a:pt x="21371" y="107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1" name="Line">
                  <a:extLst>
                    <a:ext uri="{FF2B5EF4-FFF2-40B4-BE49-F238E27FC236}">
                      <a16:creationId xmlns:a16="http://schemas.microsoft.com/office/drawing/2014/main" id="{B283E701-750C-74DD-04E5-5B8DA7F955F0}"/>
                    </a:ext>
                  </a:extLst>
                </p:cNvPr>
                <p:cNvSpPr/>
                <p:nvPr/>
              </p:nvSpPr>
              <p:spPr>
                <a:xfrm>
                  <a:off x="1508128" y="-1"/>
                  <a:ext cx="756848" cy="748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00"/>
                      </a:moveTo>
                      <a:lnTo>
                        <a:pt x="424" y="1480"/>
                      </a:lnTo>
                      <a:lnTo>
                        <a:pt x="635" y="1360"/>
                      </a:lnTo>
                      <a:lnTo>
                        <a:pt x="794" y="1200"/>
                      </a:lnTo>
                      <a:lnTo>
                        <a:pt x="1006" y="1040"/>
                      </a:lnTo>
                      <a:lnTo>
                        <a:pt x="1218" y="1040"/>
                      </a:lnTo>
                      <a:lnTo>
                        <a:pt x="1588" y="760"/>
                      </a:lnTo>
                      <a:lnTo>
                        <a:pt x="1429" y="760"/>
                      </a:lnTo>
                      <a:lnTo>
                        <a:pt x="1588" y="760"/>
                      </a:lnTo>
                      <a:lnTo>
                        <a:pt x="1800" y="600"/>
                      </a:lnTo>
                      <a:lnTo>
                        <a:pt x="2012" y="600"/>
                      </a:lnTo>
                      <a:lnTo>
                        <a:pt x="2435" y="280"/>
                      </a:lnTo>
                      <a:lnTo>
                        <a:pt x="2806" y="280"/>
                      </a:lnTo>
                      <a:lnTo>
                        <a:pt x="3018" y="120"/>
                      </a:lnTo>
                      <a:lnTo>
                        <a:pt x="3229" y="120"/>
                      </a:lnTo>
                      <a:lnTo>
                        <a:pt x="3388" y="0"/>
                      </a:lnTo>
                      <a:lnTo>
                        <a:pt x="5612" y="0"/>
                      </a:lnTo>
                      <a:lnTo>
                        <a:pt x="5824" y="120"/>
                      </a:lnTo>
                      <a:lnTo>
                        <a:pt x="6035" y="120"/>
                      </a:lnTo>
                      <a:lnTo>
                        <a:pt x="6194" y="280"/>
                      </a:lnTo>
                      <a:lnTo>
                        <a:pt x="6618" y="280"/>
                      </a:lnTo>
                      <a:lnTo>
                        <a:pt x="6829" y="440"/>
                      </a:lnTo>
                      <a:lnTo>
                        <a:pt x="6988" y="600"/>
                      </a:lnTo>
                      <a:lnTo>
                        <a:pt x="7200" y="600"/>
                      </a:lnTo>
                      <a:lnTo>
                        <a:pt x="7412" y="760"/>
                      </a:lnTo>
                      <a:lnTo>
                        <a:pt x="7624" y="880"/>
                      </a:lnTo>
                      <a:lnTo>
                        <a:pt x="7835" y="1040"/>
                      </a:lnTo>
                      <a:lnTo>
                        <a:pt x="7994" y="1040"/>
                      </a:lnTo>
                      <a:lnTo>
                        <a:pt x="8206" y="1200"/>
                      </a:lnTo>
                      <a:lnTo>
                        <a:pt x="8629" y="1480"/>
                      </a:lnTo>
                      <a:lnTo>
                        <a:pt x="8418" y="1480"/>
                      </a:lnTo>
                      <a:lnTo>
                        <a:pt x="8629" y="1480"/>
                      </a:lnTo>
                      <a:lnTo>
                        <a:pt x="8788" y="1640"/>
                      </a:lnTo>
                      <a:lnTo>
                        <a:pt x="9212" y="1960"/>
                      </a:lnTo>
                      <a:lnTo>
                        <a:pt x="9212" y="2120"/>
                      </a:lnTo>
                      <a:lnTo>
                        <a:pt x="9424" y="2240"/>
                      </a:lnTo>
                      <a:lnTo>
                        <a:pt x="9635" y="2400"/>
                      </a:lnTo>
                      <a:lnTo>
                        <a:pt x="9794" y="2560"/>
                      </a:lnTo>
                      <a:lnTo>
                        <a:pt x="9794" y="2720"/>
                      </a:lnTo>
                      <a:lnTo>
                        <a:pt x="10006" y="2840"/>
                      </a:lnTo>
                      <a:lnTo>
                        <a:pt x="10641" y="3320"/>
                      </a:lnTo>
                      <a:lnTo>
                        <a:pt x="10641" y="3480"/>
                      </a:lnTo>
                      <a:lnTo>
                        <a:pt x="10800" y="3760"/>
                      </a:lnTo>
                      <a:lnTo>
                        <a:pt x="11224" y="4080"/>
                      </a:lnTo>
                      <a:lnTo>
                        <a:pt x="11435" y="4200"/>
                      </a:lnTo>
                      <a:lnTo>
                        <a:pt x="11435" y="4520"/>
                      </a:lnTo>
                      <a:lnTo>
                        <a:pt x="11594" y="4680"/>
                      </a:lnTo>
                      <a:lnTo>
                        <a:pt x="11806" y="4840"/>
                      </a:lnTo>
                      <a:lnTo>
                        <a:pt x="12018" y="5120"/>
                      </a:lnTo>
                      <a:lnTo>
                        <a:pt x="12229" y="5280"/>
                      </a:lnTo>
                      <a:lnTo>
                        <a:pt x="12229" y="5440"/>
                      </a:lnTo>
                      <a:lnTo>
                        <a:pt x="12441" y="5720"/>
                      </a:lnTo>
                      <a:lnTo>
                        <a:pt x="12600" y="5880"/>
                      </a:lnTo>
                      <a:lnTo>
                        <a:pt x="12812" y="6200"/>
                      </a:lnTo>
                      <a:lnTo>
                        <a:pt x="13024" y="6320"/>
                      </a:lnTo>
                      <a:lnTo>
                        <a:pt x="13024" y="6640"/>
                      </a:lnTo>
                      <a:lnTo>
                        <a:pt x="13235" y="6800"/>
                      </a:lnTo>
                      <a:lnTo>
                        <a:pt x="13394" y="7080"/>
                      </a:lnTo>
                      <a:lnTo>
                        <a:pt x="13606" y="7240"/>
                      </a:lnTo>
                      <a:lnTo>
                        <a:pt x="13818" y="7560"/>
                      </a:lnTo>
                      <a:lnTo>
                        <a:pt x="13818" y="7680"/>
                      </a:lnTo>
                      <a:lnTo>
                        <a:pt x="14241" y="8320"/>
                      </a:lnTo>
                      <a:lnTo>
                        <a:pt x="14400" y="8440"/>
                      </a:lnTo>
                      <a:lnTo>
                        <a:pt x="14400" y="8760"/>
                      </a:lnTo>
                      <a:lnTo>
                        <a:pt x="14612" y="9040"/>
                      </a:lnTo>
                      <a:lnTo>
                        <a:pt x="14824" y="9200"/>
                      </a:lnTo>
                      <a:lnTo>
                        <a:pt x="15035" y="9520"/>
                      </a:lnTo>
                      <a:lnTo>
                        <a:pt x="15194" y="9800"/>
                      </a:lnTo>
                      <a:lnTo>
                        <a:pt x="15194" y="10120"/>
                      </a:lnTo>
                      <a:lnTo>
                        <a:pt x="15406" y="10280"/>
                      </a:lnTo>
                      <a:lnTo>
                        <a:pt x="15618" y="10560"/>
                      </a:lnTo>
                      <a:lnTo>
                        <a:pt x="15829" y="10880"/>
                      </a:lnTo>
                      <a:lnTo>
                        <a:pt x="16041" y="11160"/>
                      </a:lnTo>
                      <a:lnTo>
                        <a:pt x="16041" y="11320"/>
                      </a:lnTo>
                      <a:lnTo>
                        <a:pt x="16200" y="11640"/>
                      </a:lnTo>
                      <a:lnTo>
                        <a:pt x="16412" y="11920"/>
                      </a:lnTo>
                      <a:lnTo>
                        <a:pt x="16624" y="12240"/>
                      </a:lnTo>
                      <a:lnTo>
                        <a:pt x="16835" y="12520"/>
                      </a:lnTo>
                      <a:lnTo>
                        <a:pt x="16835" y="12840"/>
                      </a:lnTo>
                      <a:lnTo>
                        <a:pt x="16994" y="13000"/>
                      </a:lnTo>
                      <a:lnTo>
                        <a:pt x="17206" y="13280"/>
                      </a:lnTo>
                      <a:lnTo>
                        <a:pt x="17418" y="13600"/>
                      </a:lnTo>
                      <a:lnTo>
                        <a:pt x="17629" y="13880"/>
                      </a:lnTo>
                      <a:lnTo>
                        <a:pt x="17629" y="14200"/>
                      </a:lnTo>
                      <a:lnTo>
                        <a:pt x="17841" y="14480"/>
                      </a:lnTo>
                      <a:lnTo>
                        <a:pt x="18000" y="14800"/>
                      </a:lnTo>
                      <a:lnTo>
                        <a:pt x="18212" y="15120"/>
                      </a:lnTo>
                      <a:lnTo>
                        <a:pt x="18424" y="15400"/>
                      </a:lnTo>
                      <a:lnTo>
                        <a:pt x="18424" y="15720"/>
                      </a:lnTo>
                      <a:lnTo>
                        <a:pt x="18635" y="16000"/>
                      </a:lnTo>
                      <a:lnTo>
                        <a:pt x="18847" y="16160"/>
                      </a:lnTo>
                      <a:lnTo>
                        <a:pt x="19006" y="16480"/>
                      </a:lnTo>
                      <a:lnTo>
                        <a:pt x="19006" y="16760"/>
                      </a:lnTo>
                      <a:lnTo>
                        <a:pt x="19218" y="17080"/>
                      </a:lnTo>
                      <a:lnTo>
                        <a:pt x="19429" y="17360"/>
                      </a:lnTo>
                      <a:lnTo>
                        <a:pt x="19641" y="17680"/>
                      </a:lnTo>
                      <a:lnTo>
                        <a:pt x="19800" y="17960"/>
                      </a:lnTo>
                      <a:lnTo>
                        <a:pt x="19800" y="18280"/>
                      </a:lnTo>
                      <a:lnTo>
                        <a:pt x="20012" y="18560"/>
                      </a:lnTo>
                      <a:lnTo>
                        <a:pt x="20435" y="19200"/>
                      </a:lnTo>
                      <a:lnTo>
                        <a:pt x="20647" y="19480"/>
                      </a:lnTo>
                      <a:lnTo>
                        <a:pt x="20647" y="19800"/>
                      </a:lnTo>
                      <a:lnTo>
                        <a:pt x="20806" y="20080"/>
                      </a:lnTo>
                      <a:lnTo>
                        <a:pt x="21018" y="20400"/>
                      </a:lnTo>
                      <a:lnTo>
                        <a:pt x="21229" y="20680"/>
                      </a:lnTo>
                      <a:lnTo>
                        <a:pt x="21441" y="21000"/>
                      </a:lnTo>
                      <a:lnTo>
                        <a:pt x="21441" y="2128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2" name="Line">
                  <a:extLst>
                    <a:ext uri="{FF2B5EF4-FFF2-40B4-BE49-F238E27FC236}">
                      <a16:creationId xmlns:a16="http://schemas.microsoft.com/office/drawing/2014/main" id="{9A9A7C1F-5199-C0B1-7E15-15C1CFC4F292}"/>
                    </a:ext>
                  </a:extLst>
                </p:cNvPr>
                <p:cNvSpPr/>
                <p:nvPr/>
              </p:nvSpPr>
              <p:spPr>
                <a:xfrm>
                  <a:off x="2264975" y="748764"/>
                  <a:ext cx="736442" cy="8486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8" y="282"/>
                      </a:lnTo>
                      <a:lnTo>
                        <a:pt x="435" y="529"/>
                      </a:lnTo>
                      <a:lnTo>
                        <a:pt x="653" y="812"/>
                      </a:lnTo>
                      <a:lnTo>
                        <a:pt x="653" y="1059"/>
                      </a:lnTo>
                      <a:lnTo>
                        <a:pt x="871" y="1200"/>
                      </a:lnTo>
                      <a:lnTo>
                        <a:pt x="1034" y="1482"/>
                      </a:lnTo>
                      <a:lnTo>
                        <a:pt x="1251" y="1729"/>
                      </a:lnTo>
                      <a:lnTo>
                        <a:pt x="1469" y="2012"/>
                      </a:lnTo>
                      <a:lnTo>
                        <a:pt x="1469" y="2259"/>
                      </a:lnTo>
                      <a:lnTo>
                        <a:pt x="1687" y="2541"/>
                      </a:lnTo>
                      <a:lnTo>
                        <a:pt x="1850" y="2788"/>
                      </a:lnTo>
                      <a:lnTo>
                        <a:pt x="2068" y="3071"/>
                      </a:lnTo>
                      <a:lnTo>
                        <a:pt x="2068" y="3318"/>
                      </a:lnTo>
                      <a:lnTo>
                        <a:pt x="2285" y="3600"/>
                      </a:lnTo>
                      <a:lnTo>
                        <a:pt x="2503" y="3741"/>
                      </a:lnTo>
                      <a:lnTo>
                        <a:pt x="2720" y="3988"/>
                      </a:lnTo>
                      <a:lnTo>
                        <a:pt x="2884" y="4271"/>
                      </a:lnTo>
                      <a:lnTo>
                        <a:pt x="2884" y="4553"/>
                      </a:lnTo>
                      <a:lnTo>
                        <a:pt x="3101" y="4800"/>
                      </a:lnTo>
                      <a:lnTo>
                        <a:pt x="3319" y="5082"/>
                      </a:lnTo>
                      <a:lnTo>
                        <a:pt x="3537" y="5329"/>
                      </a:lnTo>
                      <a:lnTo>
                        <a:pt x="3700" y="5471"/>
                      </a:lnTo>
                      <a:lnTo>
                        <a:pt x="3700" y="5753"/>
                      </a:lnTo>
                      <a:lnTo>
                        <a:pt x="3917" y="6000"/>
                      </a:lnTo>
                      <a:lnTo>
                        <a:pt x="4135" y="6282"/>
                      </a:lnTo>
                      <a:lnTo>
                        <a:pt x="4353" y="6388"/>
                      </a:lnTo>
                      <a:lnTo>
                        <a:pt x="4570" y="6671"/>
                      </a:lnTo>
                      <a:lnTo>
                        <a:pt x="4570" y="6953"/>
                      </a:lnTo>
                      <a:lnTo>
                        <a:pt x="4734" y="7200"/>
                      </a:lnTo>
                      <a:lnTo>
                        <a:pt x="4951" y="7341"/>
                      </a:lnTo>
                      <a:lnTo>
                        <a:pt x="5169" y="7588"/>
                      </a:lnTo>
                      <a:lnTo>
                        <a:pt x="5386" y="7871"/>
                      </a:lnTo>
                      <a:lnTo>
                        <a:pt x="5386" y="8153"/>
                      </a:lnTo>
                      <a:lnTo>
                        <a:pt x="5604" y="8259"/>
                      </a:lnTo>
                      <a:lnTo>
                        <a:pt x="5767" y="8541"/>
                      </a:lnTo>
                      <a:lnTo>
                        <a:pt x="5985" y="8788"/>
                      </a:lnTo>
                      <a:lnTo>
                        <a:pt x="6203" y="8929"/>
                      </a:lnTo>
                      <a:lnTo>
                        <a:pt x="6203" y="9212"/>
                      </a:lnTo>
                      <a:lnTo>
                        <a:pt x="6420" y="9459"/>
                      </a:lnTo>
                      <a:lnTo>
                        <a:pt x="6583" y="9600"/>
                      </a:lnTo>
                      <a:lnTo>
                        <a:pt x="6801" y="9882"/>
                      </a:lnTo>
                      <a:lnTo>
                        <a:pt x="7019" y="9988"/>
                      </a:lnTo>
                      <a:lnTo>
                        <a:pt x="7019" y="10271"/>
                      </a:lnTo>
                      <a:lnTo>
                        <a:pt x="7236" y="10412"/>
                      </a:lnTo>
                      <a:lnTo>
                        <a:pt x="7454" y="10659"/>
                      </a:lnTo>
                      <a:lnTo>
                        <a:pt x="7617" y="10800"/>
                      </a:lnTo>
                      <a:lnTo>
                        <a:pt x="7617" y="11082"/>
                      </a:lnTo>
                      <a:lnTo>
                        <a:pt x="7835" y="11329"/>
                      </a:lnTo>
                      <a:lnTo>
                        <a:pt x="8270" y="11612"/>
                      </a:lnTo>
                      <a:lnTo>
                        <a:pt x="8433" y="11859"/>
                      </a:lnTo>
                      <a:lnTo>
                        <a:pt x="8433" y="12000"/>
                      </a:lnTo>
                      <a:lnTo>
                        <a:pt x="8651" y="12282"/>
                      </a:lnTo>
                      <a:lnTo>
                        <a:pt x="8869" y="12388"/>
                      </a:lnTo>
                      <a:lnTo>
                        <a:pt x="9086" y="12671"/>
                      </a:lnTo>
                      <a:lnTo>
                        <a:pt x="9304" y="12812"/>
                      </a:lnTo>
                      <a:lnTo>
                        <a:pt x="9304" y="12953"/>
                      </a:lnTo>
                      <a:lnTo>
                        <a:pt x="9467" y="13200"/>
                      </a:lnTo>
                      <a:lnTo>
                        <a:pt x="9902" y="13482"/>
                      </a:lnTo>
                      <a:lnTo>
                        <a:pt x="10120" y="13729"/>
                      </a:lnTo>
                      <a:lnTo>
                        <a:pt x="10120" y="13871"/>
                      </a:lnTo>
                      <a:lnTo>
                        <a:pt x="10283" y="14012"/>
                      </a:lnTo>
                      <a:lnTo>
                        <a:pt x="10501" y="14259"/>
                      </a:lnTo>
                      <a:lnTo>
                        <a:pt x="10936" y="14541"/>
                      </a:lnTo>
                      <a:lnTo>
                        <a:pt x="10936" y="14682"/>
                      </a:lnTo>
                      <a:lnTo>
                        <a:pt x="11154" y="14929"/>
                      </a:lnTo>
                      <a:lnTo>
                        <a:pt x="11317" y="15071"/>
                      </a:lnTo>
                      <a:lnTo>
                        <a:pt x="11752" y="15353"/>
                      </a:lnTo>
                      <a:lnTo>
                        <a:pt x="11752" y="15459"/>
                      </a:lnTo>
                      <a:lnTo>
                        <a:pt x="11970" y="15600"/>
                      </a:lnTo>
                      <a:lnTo>
                        <a:pt x="12133" y="15882"/>
                      </a:lnTo>
                      <a:lnTo>
                        <a:pt x="12351" y="15988"/>
                      </a:lnTo>
                      <a:lnTo>
                        <a:pt x="12351" y="16129"/>
                      </a:lnTo>
                      <a:lnTo>
                        <a:pt x="13167" y="16659"/>
                      </a:lnTo>
                      <a:lnTo>
                        <a:pt x="13167" y="16800"/>
                      </a:lnTo>
                      <a:lnTo>
                        <a:pt x="13602" y="17082"/>
                      </a:lnTo>
                      <a:lnTo>
                        <a:pt x="13820" y="17188"/>
                      </a:lnTo>
                      <a:lnTo>
                        <a:pt x="14037" y="17329"/>
                      </a:lnTo>
                      <a:lnTo>
                        <a:pt x="14037" y="17471"/>
                      </a:lnTo>
                      <a:lnTo>
                        <a:pt x="14201" y="17612"/>
                      </a:lnTo>
                      <a:lnTo>
                        <a:pt x="14418" y="17753"/>
                      </a:lnTo>
                      <a:lnTo>
                        <a:pt x="14636" y="17859"/>
                      </a:lnTo>
                      <a:lnTo>
                        <a:pt x="14853" y="18000"/>
                      </a:lnTo>
                      <a:lnTo>
                        <a:pt x="14853" y="18141"/>
                      </a:lnTo>
                      <a:lnTo>
                        <a:pt x="15017" y="18282"/>
                      </a:lnTo>
                      <a:lnTo>
                        <a:pt x="15234" y="18282"/>
                      </a:lnTo>
                      <a:lnTo>
                        <a:pt x="15452" y="18388"/>
                      </a:lnTo>
                      <a:lnTo>
                        <a:pt x="15670" y="18529"/>
                      </a:lnTo>
                      <a:lnTo>
                        <a:pt x="15670" y="18671"/>
                      </a:lnTo>
                      <a:lnTo>
                        <a:pt x="15887" y="18812"/>
                      </a:lnTo>
                      <a:lnTo>
                        <a:pt x="16050" y="18953"/>
                      </a:lnTo>
                      <a:lnTo>
                        <a:pt x="16268" y="18953"/>
                      </a:lnTo>
                      <a:lnTo>
                        <a:pt x="16486" y="19059"/>
                      </a:lnTo>
                      <a:lnTo>
                        <a:pt x="16486" y="19200"/>
                      </a:lnTo>
                      <a:lnTo>
                        <a:pt x="16703" y="19341"/>
                      </a:lnTo>
                      <a:lnTo>
                        <a:pt x="16866" y="19341"/>
                      </a:lnTo>
                      <a:lnTo>
                        <a:pt x="17084" y="19482"/>
                      </a:lnTo>
                      <a:lnTo>
                        <a:pt x="17084" y="19588"/>
                      </a:lnTo>
                      <a:lnTo>
                        <a:pt x="17302" y="19729"/>
                      </a:lnTo>
                      <a:lnTo>
                        <a:pt x="17519" y="19729"/>
                      </a:lnTo>
                      <a:lnTo>
                        <a:pt x="17737" y="19871"/>
                      </a:lnTo>
                      <a:lnTo>
                        <a:pt x="17900" y="20012"/>
                      </a:lnTo>
                      <a:lnTo>
                        <a:pt x="18118" y="20153"/>
                      </a:lnTo>
                      <a:lnTo>
                        <a:pt x="18336" y="20259"/>
                      </a:lnTo>
                      <a:lnTo>
                        <a:pt x="18553" y="20259"/>
                      </a:lnTo>
                      <a:lnTo>
                        <a:pt x="18716" y="20400"/>
                      </a:lnTo>
                      <a:lnTo>
                        <a:pt x="19152" y="20682"/>
                      </a:lnTo>
                      <a:lnTo>
                        <a:pt x="19369" y="20682"/>
                      </a:lnTo>
                      <a:lnTo>
                        <a:pt x="19587" y="20788"/>
                      </a:lnTo>
                      <a:lnTo>
                        <a:pt x="19750" y="20929"/>
                      </a:lnTo>
                      <a:lnTo>
                        <a:pt x="19968" y="20929"/>
                      </a:lnTo>
                      <a:lnTo>
                        <a:pt x="20403" y="21212"/>
                      </a:lnTo>
                      <a:lnTo>
                        <a:pt x="20566" y="21212"/>
                      </a:lnTo>
                      <a:lnTo>
                        <a:pt x="20784" y="21353"/>
                      </a:lnTo>
                      <a:lnTo>
                        <a:pt x="21002" y="21353"/>
                      </a:lnTo>
                      <a:lnTo>
                        <a:pt x="21219" y="21459"/>
                      </a:lnTo>
                      <a:lnTo>
                        <a:pt x="21437" y="2160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83" name="Line">
                  <a:extLst>
                    <a:ext uri="{FF2B5EF4-FFF2-40B4-BE49-F238E27FC236}">
                      <a16:creationId xmlns:a16="http://schemas.microsoft.com/office/drawing/2014/main" id="{E5B8F1EE-AF2D-2263-7D1F-E23C7E8EDD68}"/>
                    </a:ext>
                  </a:extLst>
                </p:cNvPr>
                <p:cNvSpPr/>
                <p:nvPr/>
              </p:nvSpPr>
              <p:spPr>
                <a:xfrm>
                  <a:off x="3001416" y="1597363"/>
                  <a:ext cx="345034" cy="79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65" y="1516"/>
                      </a:lnTo>
                      <a:lnTo>
                        <a:pt x="929" y="1516"/>
                      </a:lnTo>
                      <a:lnTo>
                        <a:pt x="1394" y="3032"/>
                      </a:lnTo>
                      <a:lnTo>
                        <a:pt x="1742" y="3032"/>
                      </a:lnTo>
                      <a:lnTo>
                        <a:pt x="2206" y="4168"/>
                      </a:lnTo>
                      <a:lnTo>
                        <a:pt x="2671" y="4168"/>
                      </a:lnTo>
                      <a:lnTo>
                        <a:pt x="3135" y="5684"/>
                      </a:lnTo>
                      <a:lnTo>
                        <a:pt x="3600" y="5684"/>
                      </a:lnTo>
                      <a:lnTo>
                        <a:pt x="3948" y="7200"/>
                      </a:lnTo>
                      <a:lnTo>
                        <a:pt x="4413" y="7200"/>
                      </a:lnTo>
                      <a:lnTo>
                        <a:pt x="4877" y="8716"/>
                      </a:lnTo>
                      <a:lnTo>
                        <a:pt x="5806" y="8716"/>
                      </a:lnTo>
                      <a:lnTo>
                        <a:pt x="6155" y="10232"/>
                      </a:lnTo>
                      <a:lnTo>
                        <a:pt x="7084" y="10232"/>
                      </a:lnTo>
                      <a:lnTo>
                        <a:pt x="7548" y="11368"/>
                      </a:lnTo>
                      <a:lnTo>
                        <a:pt x="8361" y="11368"/>
                      </a:lnTo>
                      <a:lnTo>
                        <a:pt x="8826" y="12884"/>
                      </a:lnTo>
                      <a:lnTo>
                        <a:pt x="9755" y="12884"/>
                      </a:lnTo>
                      <a:lnTo>
                        <a:pt x="10103" y="14400"/>
                      </a:lnTo>
                      <a:lnTo>
                        <a:pt x="11032" y="14400"/>
                      </a:lnTo>
                      <a:lnTo>
                        <a:pt x="11497" y="15916"/>
                      </a:lnTo>
                      <a:lnTo>
                        <a:pt x="12774" y="15916"/>
                      </a:lnTo>
                      <a:lnTo>
                        <a:pt x="13239" y="17432"/>
                      </a:lnTo>
                      <a:lnTo>
                        <a:pt x="14981" y="17432"/>
                      </a:lnTo>
                      <a:lnTo>
                        <a:pt x="15445" y="18568"/>
                      </a:lnTo>
                      <a:lnTo>
                        <a:pt x="17187" y="18568"/>
                      </a:lnTo>
                      <a:lnTo>
                        <a:pt x="17652" y="20084"/>
                      </a:lnTo>
                      <a:lnTo>
                        <a:pt x="19742" y="20084"/>
                      </a:lnTo>
                      <a:lnTo>
                        <a:pt x="20206" y="2160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26473361-F923-6FB5-6A03-1B4CAF77FA5C}"/>
                  </a:ext>
                </a:extLst>
              </p:cNvPr>
              <p:cNvSpPr/>
              <p:nvPr/>
            </p:nvSpPr>
            <p:spPr>
              <a:xfrm>
                <a:off x="0" y="1784350"/>
                <a:ext cx="3581400" cy="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4971BFD9-FE19-4EC8-E5F8-9C925525A703}"/>
                  </a:ext>
                </a:extLst>
              </p:cNvPr>
              <p:cNvSpPr/>
              <p:nvPr/>
            </p:nvSpPr>
            <p:spPr>
              <a:xfrm flipH="1">
                <a:off x="1828799" y="0"/>
                <a:ext cx="1" cy="190500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3" name="Group">
              <a:extLst>
                <a:ext uri="{FF2B5EF4-FFF2-40B4-BE49-F238E27FC236}">
                  <a16:creationId xmlns:a16="http://schemas.microsoft.com/office/drawing/2014/main" id="{5259388B-CBEE-C1C2-DB55-FCFF9B924549}"/>
                </a:ext>
              </a:extLst>
            </p:cNvPr>
            <p:cNvGrpSpPr/>
            <p:nvPr/>
          </p:nvGrpSpPr>
          <p:grpSpPr>
            <a:xfrm>
              <a:off x="1419588" y="2202569"/>
              <a:ext cx="7003142" cy="2986191"/>
              <a:chOff x="0" y="0"/>
              <a:chExt cx="3581400" cy="1905000"/>
            </a:xfrm>
          </p:grpSpPr>
          <p:grpSp>
            <p:nvGrpSpPr>
              <p:cNvPr id="68" name="Group">
                <a:extLst>
                  <a:ext uri="{FF2B5EF4-FFF2-40B4-BE49-F238E27FC236}">
                    <a16:creationId xmlns:a16="http://schemas.microsoft.com/office/drawing/2014/main" id="{B63D0F5C-0808-5581-97C3-6A0150CF6ED4}"/>
                  </a:ext>
                </a:extLst>
              </p:cNvPr>
              <p:cNvGrpSpPr/>
              <p:nvPr/>
            </p:nvGrpSpPr>
            <p:grpSpPr>
              <a:xfrm>
                <a:off x="152400" y="85723"/>
                <a:ext cx="3346451" cy="1676404"/>
                <a:chOff x="0" y="-1"/>
                <a:chExt cx="3346450" cy="1676402"/>
              </a:xfrm>
            </p:grpSpPr>
            <p:sp>
              <p:nvSpPr>
                <p:cNvPr id="71" name="Line">
                  <a:extLst>
                    <a:ext uri="{FF2B5EF4-FFF2-40B4-BE49-F238E27FC236}">
                      <a16:creationId xmlns:a16="http://schemas.microsoft.com/office/drawing/2014/main" id="{DF7D4620-352F-D497-BED0-434D489F1065}"/>
                    </a:ext>
                  </a:extLst>
                </p:cNvPr>
                <p:cNvSpPr/>
                <p:nvPr/>
              </p:nvSpPr>
              <p:spPr>
                <a:xfrm>
                  <a:off x="0" y="1184156"/>
                  <a:ext cx="806933" cy="49224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199" y="21600"/>
                      </a:lnTo>
                      <a:lnTo>
                        <a:pt x="397" y="21357"/>
                      </a:lnTo>
                      <a:lnTo>
                        <a:pt x="1341" y="21357"/>
                      </a:lnTo>
                      <a:lnTo>
                        <a:pt x="1539" y="21113"/>
                      </a:lnTo>
                      <a:lnTo>
                        <a:pt x="2284" y="21113"/>
                      </a:lnTo>
                      <a:lnTo>
                        <a:pt x="2483" y="20931"/>
                      </a:lnTo>
                      <a:lnTo>
                        <a:pt x="3228" y="20931"/>
                      </a:lnTo>
                      <a:lnTo>
                        <a:pt x="3377" y="20687"/>
                      </a:lnTo>
                      <a:lnTo>
                        <a:pt x="3972" y="20687"/>
                      </a:lnTo>
                      <a:lnTo>
                        <a:pt x="4171" y="20444"/>
                      </a:lnTo>
                      <a:lnTo>
                        <a:pt x="4519" y="20444"/>
                      </a:lnTo>
                      <a:lnTo>
                        <a:pt x="4717" y="20201"/>
                      </a:lnTo>
                      <a:lnTo>
                        <a:pt x="5065" y="20201"/>
                      </a:lnTo>
                      <a:lnTo>
                        <a:pt x="5263" y="19957"/>
                      </a:lnTo>
                      <a:lnTo>
                        <a:pt x="5661" y="19957"/>
                      </a:lnTo>
                      <a:lnTo>
                        <a:pt x="5859" y="19775"/>
                      </a:lnTo>
                      <a:lnTo>
                        <a:pt x="6207" y="19775"/>
                      </a:lnTo>
                      <a:lnTo>
                        <a:pt x="6406" y="19531"/>
                      </a:lnTo>
                      <a:lnTo>
                        <a:pt x="6753" y="19531"/>
                      </a:lnTo>
                      <a:lnTo>
                        <a:pt x="6952" y="19288"/>
                      </a:lnTo>
                      <a:lnTo>
                        <a:pt x="7150" y="19288"/>
                      </a:lnTo>
                      <a:lnTo>
                        <a:pt x="7349" y="19045"/>
                      </a:lnTo>
                      <a:lnTo>
                        <a:pt x="7548" y="19045"/>
                      </a:lnTo>
                      <a:lnTo>
                        <a:pt x="7697" y="18801"/>
                      </a:lnTo>
                      <a:lnTo>
                        <a:pt x="7895" y="18801"/>
                      </a:lnTo>
                      <a:lnTo>
                        <a:pt x="8094" y="18619"/>
                      </a:lnTo>
                      <a:lnTo>
                        <a:pt x="8292" y="18619"/>
                      </a:lnTo>
                      <a:lnTo>
                        <a:pt x="8441" y="18375"/>
                      </a:lnTo>
                      <a:lnTo>
                        <a:pt x="8640" y="18375"/>
                      </a:lnTo>
                      <a:lnTo>
                        <a:pt x="8839" y="18132"/>
                      </a:lnTo>
                      <a:lnTo>
                        <a:pt x="9037" y="18132"/>
                      </a:lnTo>
                      <a:lnTo>
                        <a:pt x="9385" y="17706"/>
                      </a:lnTo>
                      <a:lnTo>
                        <a:pt x="9583" y="17706"/>
                      </a:lnTo>
                      <a:lnTo>
                        <a:pt x="9981" y="17219"/>
                      </a:lnTo>
                      <a:lnTo>
                        <a:pt x="10179" y="17219"/>
                      </a:lnTo>
                      <a:lnTo>
                        <a:pt x="10328" y="16976"/>
                      </a:lnTo>
                      <a:lnTo>
                        <a:pt x="10527" y="16976"/>
                      </a:lnTo>
                      <a:lnTo>
                        <a:pt x="10726" y="16732"/>
                      </a:lnTo>
                      <a:lnTo>
                        <a:pt x="10924" y="16550"/>
                      </a:lnTo>
                      <a:lnTo>
                        <a:pt x="11073" y="16550"/>
                      </a:lnTo>
                      <a:lnTo>
                        <a:pt x="11669" y="15820"/>
                      </a:lnTo>
                      <a:lnTo>
                        <a:pt x="11868" y="15820"/>
                      </a:lnTo>
                      <a:lnTo>
                        <a:pt x="12612" y="14907"/>
                      </a:lnTo>
                      <a:lnTo>
                        <a:pt x="12761" y="14907"/>
                      </a:lnTo>
                      <a:lnTo>
                        <a:pt x="12960" y="14664"/>
                      </a:lnTo>
                      <a:lnTo>
                        <a:pt x="12960" y="14481"/>
                      </a:lnTo>
                      <a:lnTo>
                        <a:pt x="13159" y="14238"/>
                      </a:lnTo>
                      <a:lnTo>
                        <a:pt x="13357" y="14238"/>
                      </a:lnTo>
                      <a:lnTo>
                        <a:pt x="13556" y="13994"/>
                      </a:lnTo>
                      <a:lnTo>
                        <a:pt x="13556" y="13751"/>
                      </a:lnTo>
                      <a:lnTo>
                        <a:pt x="13705" y="13568"/>
                      </a:lnTo>
                      <a:lnTo>
                        <a:pt x="13903" y="13568"/>
                      </a:lnTo>
                      <a:lnTo>
                        <a:pt x="14301" y="13082"/>
                      </a:lnTo>
                      <a:lnTo>
                        <a:pt x="14301" y="12838"/>
                      </a:lnTo>
                      <a:lnTo>
                        <a:pt x="14450" y="12595"/>
                      </a:lnTo>
                      <a:lnTo>
                        <a:pt x="14648" y="12412"/>
                      </a:lnTo>
                      <a:lnTo>
                        <a:pt x="14847" y="12412"/>
                      </a:lnTo>
                      <a:lnTo>
                        <a:pt x="15046" y="12169"/>
                      </a:lnTo>
                      <a:lnTo>
                        <a:pt x="15046" y="11926"/>
                      </a:lnTo>
                      <a:lnTo>
                        <a:pt x="15790" y="11013"/>
                      </a:lnTo>
                      <a:lnTo>
                        <a:pt x="15790" y="10770"/>
                      </a:lnTo>
                      <a:lnTo>
                        <a:pt x="16535" y="9857"/>
                      </a:lnTo>
                      <a:lnTo>
                        <a:pt x="16535" y="9614"/>
                      </a:lnTo>
                      <a:lnTo>
                        <a:pt x="16734" y="9431"/>
                      </a:lnTo>
                      <a:lnTo>
                        <a:pt x="16932" y="9188"/>
                      </a:lnTo>
                      <a:lnTo>
                        <a:pt x="17081" y="8944"/>
                      </a:lnTo>
                      <a:lnTo>
                        <a:pt x="17280" y="8701"/>
                      </a:lnTo>
                      <a:lnTo>
                        <a:pt x="17280" y="8457"/>
                      </a:lnTo>
                      <a:lnTo>
                        <a:pt x="17479" y="8275"/>
                      </a:lnTo>
                      <a:lnTo>
                        <a:pt x="17677" y="7788"/>
                      </a:lnTo>
                      <a:lnTo>
                        <a:pt x="17876" y="7545"/>
                      </a:lnTo>
                      <a:lnTo>
                        <a:pt x="17876" y="7362"/>
                      </a:lnTo>
                      <a:lnTo>
                        <a:pt x="18025" y="7119"/>
                      </a:lnTo>
                      <a:lnTo>
                        <a:pt x="18422" y="6632"/>
                      </a:lnTo>
                      <a:lnTo>
                        <a:pt x="18621" y="6206"/>
                      </a:lnTo>
                      <a:lnTo>
                        <a:pt x="18621" y="5963"/>
                      </a:lnTo>
                      <a:lnTo>
                        <a:pt x="18770" y="5719"/>
                      </a:lnTo>
                      <a:lnTo>
                        <a:pt x="18968" y="5476"/>
                      </a:lnTo>
                      <a:lnTo>
                        <a:pt x="19167" y="5050"/>
                      </a:lnTo>
                      <a:lnTo>
                        <a:pt x="19366" y="4807"/>
                      </a:lnTo>
                      <a:lnTo>
                        <a:pt x="19366" y="4563"/>
                      </a:lnTo>
                      <a:lnTo>
                        <a:pt x="19564" y="4137"/>
                      </a:lnTo>
                      <a:lnTo>
                        <a:pt x="19713" y="3894"/>
                      </a:lnTo>
                      <a:lnTo>
                        <a:pt x="19912" y="3651"/>
                      </a:lnTo>
                      <a:lnTo>
                        <a:pt x="20110" y="3225"/>
                      </a:lnTo>
                      <a:lnTo>
                        <a:pt x="20110" y="2981"/>
                      </a:lnTo>
                      <a:lnTo>
                        <a:pt x="20309" y="2738"/>
                      </a:lnTo>
                      <a:lnTo>
                        <a:pt x="20458" y="2251"/>
                      </a:lnTo>
                      <a:lnTo>
                        <a:pt x="20657" y="2069"/>
                      </a:lnTo>
                      <a:lnTo>
                        <a:pt x="20855" y="1582"/>
                      </a:lnTo>
                      <a:lnTo>
                        <a:pt x="20855" y="1339"/>
                      </a:lnTo>
                      <a:lnTo>
                        <a:pt x="21054" y="913"/>
                      </a:lnTo>
                      <a:lnTo>
                        <a:pt x="21252" y="669"/>
                      </a:lnTo>
                      <a:lnTo>
                        <a:pt x="21401" y="426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2" name="Line">
                  <a:extLst>
                    <a:ext uri="{FF2B5EF4-FFF2-40B4-BE49-F238E27FC236}">
                      <a16:creationId xmlns:a16="http://schemas.microsoft.com/office/drawing/2014/main" id="{7A54960B-6205-92AA-F23C-ED8D5A286EBC}"/>
                    </a:ext>
                  </a:extLst>
                </p:cNvPr>
                <p:cNvSpPr/>
                <p:nvPr/>
              </p:nvSpPr>
              <p:spPr>
                <a:xfrm>
                  <a:off x="806932" y="62397"/>
                  <a:ext cx="701197" cy="1121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21600"/>
                      </a:moveTo>
                      <a:lnTo>
                        <a:pt x="0" y="21386"/>
                      </a:lnTo>
                      <a:lnTo>
                        <a:pt x="229" y="21280"/>
                      </a:lnTo>
                      <a:lnTo>
                        <a:pt x="457" y="21093"/>
                      </a:lnTo>
                      <a:lnTo>
                        <a:pt x="629" y="20986"/>
                      </a:lnTo>
                      <a:lnTo>
                        <a:pt x="857" y="20772"/>
                      </a:lnTo>
                      <a:lnTo>
                        <a:pt x="857" y="20692"/>
                      </a:lnTo>
                      <a:lnTo>
                        <a:pt x="1086" y="20479"/>
                      </a:lnTo>
                      <a:lnTo>
                        <a:pt x="1314" y="20372"/>
                      </a:lnTo>
                      <a:lnTo>
                        <a:pt x="1543" y="20185"/>
                      </a:lnTo>
                      <a:lnTo>
                        <a:pt x="1543" y="19971"/>
                      </a:lnTo>
                      <a:lnTo>
                        <a:pt x="1714" y="19865"/>
                      </a:lnTo>
                      <a:lnTo>
                        <a:pt x="1943" y="19678"/>
                      </a:lnTo>
                      <a:lnTo>
                        <a:pt x="2171" y="19464"/>
                      </a:lnTo>
                      <a:lnTo>
                        <a:pt x="2400" y="19384"/>
                      </a:lnTo>
                      <a:lnTo>
                        <a:pt x="2400" y="19170"/>
                      </a:lnTo>
                      <a:lnTo>
                        <a:pt x="2571" y="18957"/>
                      </a:lnTo>
                      <a:lnTo>
                        <a:pt x="2800" y="18770"/>
                      </a:lnTo>
                      <a:lnTo>
                        <a:pt x="3029" y="18663"/>
                      </a:lnTo>
                      <a:lnTo>
                        <a:pt x="3257" y="18476"/>
                      </a:lnTo>
                      <a:lnTo>
                        <a:pt x="3257" y="18263"/>
                      </a:lnTo>
                      <a:lnTo>
                        <a:pt x="3486" y="18049"/>
                      </a:lnTo>
                      <a:lnTo>
                        <a:pt x="3657" y="17969"/>
                      </a:lnTo>
                      <a:lnTo>
                        <a:pt x="3886" y="17755"/>
                      </a:lnTo>
                      <a:lnTo>
                        <a:pt x="4114" y="17568"/>
                      </a:lnTo>
                      <a:lnTo>
                        <a:pt x="4114" y="17355"/>
                      </a:lnTo>
                      <a:lnTo>
                        <a:pt x="4343" y="17248"/>
                      </a:lnTo>
                      <a:lnTo>
                        <a:pt x="4571" y="17061"/>
                      </a:lnTo>
                      <a:lnTo>
                        <a:pt x="4743" y="16847"/>
                      </a:lnTo>
                      <a:lnTo>
                        <a:pt x="4971" y="16661"/>
                      </a:lnTo>
                      <a:lnTo>
                        <a:pt x="4971" y="16447"/>
                      </a:lnTo>
                      <a:lnTo>
                        <a:pt x="5200" y="16233"/>
                      </a:lnTo>
                      <a:lnTo>
                        <a:pt x="5429" y="16046"/>
                      </a:lnTo>
                      <a:lnTo>
                        <a:pt x="5600" y="15940"/>
                      </a:lnTo>
                      <a:lnTo>
                        <a:pt x="5829" y="15726"/>
                      </a:lnTo>
                      <a:lnTo>
                        <a:pt x="5829" y="15539"/>
                      </a:lnTo>
                      <a:lnTo>
                        <a:pt x="6057" y="15326"/>
                      </a:lnTo>
                      <a:lnTo>
                        <a:pt x="6286" y="15139"/>
                      </a:lnTo>
                      <a:lnTo>
                        <a:pt x="6514" y="14925"/>
                      </a:lnTo>
                      <a:lnTo>
                        <a:pt x="6514" y="14738"/>
                      </a:lnTo>
                      <a:lnTo>
                        <a:pt x="6686" y="14525"/>
                      </a:lnTo>
                      <a:lnTo>
                        <a:pt x="6914" y="14338"/>
                      </a:lnTo>
                      <a:lnTo>
                        <a:pt x="7143" y="14124"/>
                      </a:lnTo>
                      <a:lnTo>
                        <a:pt x="7371" y="14017"/>
                      </a:lnTo>
                      <a:lnTo>
                        <a:pt x="7371" y="13830"/>
                      </a:lnTo>
                      <a:lnTo>
                        <a:pt x="7543" y="13617"/>
                      </a:lnTo>
                      <a:lnTo>
                        <a:pt x="7771" y="13430"/>
                      </a:lnTo>
                      <a:lnTo>
                        <a:pt x="8229" y="13003"/>
                      </a:lnTo>
                      <a:lnTo>
                        <a:pt x="8229" y="12816"/>
                      </a:lnTo>
                      <a:lnTo>
                        <a:pt x="8457" y="12602"/>
                      </a:lnTo>
                      <a:lnTo>
                        <a:pt x="8629" y="12415"/>
                      </a:lnTo>
                      <a:lnTo>
                        <a:pt x="8857" y="12202"/>
                      </a:lnTo>
                      <a:lnTo>
                        <a:pt x="9086" y="12015"/>
                      </a:lnTo>
                      <a:lnTo>
                        <a:pt x="9086" y="11801"/>
                      </a:lnTo>
                      <a:lnTo>
                        <a:pt x="9314" y="11614"/>
                      </a:lnTo>
                      <a:lnTo>
                        <a:pt x="9486" y="11401"/>
                      </a:lnTo>
                      <a:lnTo>
                        <a:pt x="9714" y="11187"/>
                      </a:lnTo>
                      <a:lnTo>
                        <a:pt x="9943" y="11000"/>
                      </a:lnTo>
                      <a:lnTo>
                        <a:pt x="9943" y="10787"/>
                      </a:lnTo>
                      <a:lnTo>
                        <a:pt x="10171" y="10600"/>
                      </a:lnTo>
                      <a:lnTo>
                        <a:pt x="10400" y="10386"/>
                      </a:lnTo>
                      <a:lnTo>
                        <a:pt x="10571" y="10199"/>
                      </a:lnTo>
                      <a:lnTo>
                        <a:pt x="10800" y="9986"/>
                      </a:lnTo>
                      <a:lnTo>
                        <a:pt x="10800" y="9799"/>
                      </a:lnTo>
                      <a:lnTo>
                        <a:pt x="11029" y="9585"/>
                      </a:lnTo>
                      <a:lnTo>
                        <a:pt x="11257" y="9478"/>
                      </a:lnTo>
                      <a:lnTo>
                        <a:pt x="11429" y="9291"/>
                      </a:lnTo>
                      <a:lnTo>
                        <a:pt x="11429" y="9078"/>
                      </a:lnTo>
                      <a:lnTo>
                        <a:pt x="11657" y="8891"/>
                      </a:lnTo>
                      <a:lnTo>
                        <a:pt x="12114" y="8464"/>
                      </a:lnTo>
                      <a:lnTo>
                        <a:pt x="12343" y="8277"/>
                      </a:lnTo>
                      <a:lnTo>
                        <a:pt x="12343" y="8063"/>
                      </a:lnTo>
                      <a:lnTo>
                        <a:pt x="12514" y="7876"/>
                      </a:lnTo>
                      <a:lnTo>
                        <a:pt x="12743" y="7663"/>
                      </a:lnTo>
                      <a:lnTo>
                        <a:pt x="12971" y="7476"/>
                      </a:lnTo>
                      <a:lnTo>
                        <a:pt x="13200" y="7369"/>
                      </a:lnTo>
                      <a:lnTo>
                        <a:pt x="13200" y="7156"/>
                      </a:lnTo>
                      <a:lnTo>
                        <a:pt x="13429" y="6969"/>
                      </a:lnTo>
                      <a:lnTo>
                        <a:pt x="13600" y="6755"/>
                      </a:lnTo>
                      <a:lnTo>
                        <a:pt x="13829" y="6568"/>
                      </a:lnTo>
                      <a:lnTo>
                        <a:pt x="14057" y="6355"/>
                      </a:lnTo>
                      <a:lnTo>
                        <a:pt x="14057" y="6248"/>
                      </a:lnTo>
                      <a:lnTo>
                        <a:pt x="14286" y="6061"/>
                      </a:lnTo>
                      <a:lnTo>
                        <a:pt x="14457" y="5847"/>
                      </a:lnTo>
                      <a:lnTo>
                        <a:pt x="14686" y="5660"/>
                      </a:lnTo>
                      <a:lnTo>
                        <a:pt x="14914" y="5554"/>
                      </a:lnTo>
                      <a:lnTo>
                        <a:pt x="14914" y="5340"/>
                      </a:lnTo>
                      <a:lnTo>
                        <a:pt x="15143" y="5153"/>
                      </a:lnTo>
                      <a:lnTo>
                        <a:pt x="15371" y="4939"/>
                      </a:lnTo>
                      <a:lnTo>
                        <a:pt x="15543" y="4833"/>
                      </a:lnTo>
                      <a:lnTo>
                        <a:pt x="15771" y="4646"/>
                      </a:lnTo>
                      <a:lnTo>
                        <a:pt x="15771" y="4432"/>
                      </a:lnTo>
                      <a:lnTo>
                        <a:pt x="16000" y="4352"/>
                      </a:lnTo>
                      <a:lnTo>
                        <a:pt x="16229" y="4138"/>
                      </a:lnTo>
                      <a:lnTo>
                        <a:pt x="16400" y="3925"/>
                      </a:lnTo>
                      <a:lnTo>
                        <a:pt x="16400" y="3845"/>
                      </a:lnTo>
                      <a:lnTo>
                        <a:pt x="16629" y="3631"/>
                      </a:lnTo>
                      <a:lnTo>
                        <a:pt x="16857" y="3524"/>
                      </a:lnTo>
                      <a:lnTo>
                        <a:pt x="17086" y="3337"/>
                      </a:lnTo>
                      <a:lnTo>
                        <a:pt x="17314" y="3231"/>
                      </a:lnTo>
                      <a:lnTo>
                        <a:pt x="17314" y="3017"/>
                      </a:lnTo>
                      <a:lnTo>
                        <a:pt x="17486" y="2937"/>
                      </a:lnTo>
                      <a:lnTo>
                        <a:pt x="17714" y="2723"/>
                      </a:lnTo>
                      <a:lnTo>
                        <a:pt x="17943" y="2617"/>
                      </a:lnTo>
                      <a:lnTo>
                        <a:pt x="18171" y="2430"/>
                      </a:lnTo>
                      <a:lnTo>
                        <a:pt x="18171" y="2323"/>
                      </a:lnTo>
                      <a:lnTo>
                        <a:pt x="18343" y="2216"/>
                      </a:lnTo>
                      <a:lnTo>
                        <a:pt x="18571" y="2029"/>
                      </a:lnTo>
                      <a:lnTo>
                        <a:pt x="19029" y="1816"/>
                      </a:lnTo>
                      <a:lnTo>
                        <a:pt x="19029" y="1602"/>
                      </a:lnTo>
                      <a:lnTo>
                        <a:pt x="19257" y="1522"/>
                      </a:lnTo>
                      <a:lnTo>
                        <a:pt x="19429" y="1415"/>
                      </a:lnTo>
                      <a:lnTo>
                        <a:pt x="19657" y="1308"/>
                      </a:lnTo>
                      <a:lnTo>
                        <a:pt x="19886" y="1121"/>
                      </a:lnTo>
                      <a:lnTo>
                        <a:pt x="19886" y="1015"/>
                      </a:lnTo>
                      <a:lnTo>
                        <a:pt x="20114" y="908"/>
                      </a:lnTo>
                      <a:lnTo>
                        <a:pt x="20286" y="801"/>
                      </a:lnTo>
                      <a:lnTo>
                        <a:pt x="20514" y="694"/>
                      </a:lnTo>
                      <a:lnTo>
                        <a:pt x="20743" y="614"/>
                      </a:lnTo>
                      <a:lnTo>
                        <a:pt x="20743" y="507"/>
                      </a:lnTo>
                      <a:lnTo>
                        <a:pt x="21371" y="214"/>
                      </a:lnTo>
                      <a:lnTo>
                        <a:pt x="21371" y="107"/>
                      </a:lnTo>
                      <a:lnTo>
                        <a:pt x="21600" y="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3" name="Line">
                  <a:extLst>
                    <a:ext uri="{FF2B5EF4-FFF2-40B4-BE49-F238E27FC236}">
                      <a16:creationId xmlns:a16="http://schemas.microsoft.com/office/drawing/2014/main" id="{B89E4868-06CD-6CBA-063A-684EBFFB1E32}"/>
                    </a:ext>
                  </a:extLst>
                </p:cNvPr>
                <p:cNvSpPr/>
                <p:nvPr/>
              </p:nvSpPr>
              <p:spPr>
                <a:xfrm>
                  <a:off x="1508128" y="-1"/>
                  <a:ext cx="756848" cy="748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1800"/>
                      </a:moveTo>
                      <a:lnTo>
                        <a:pt x="424" y="1480"/>
                      </a:lnTo>
                      <a:lnTo>
                        <a:pt x="635" y="1360"/>
                      </a:lnTo>
                      <a:lnTo>
                        <a:pt x="794" y="1200"/>
                      </a:lnTo>
                      <a:lnTo>
                        <a:pt x="1006" y="1040"/>
                      </a:lnTo>
                      <a:lnTo>
                        <a:pt x="1218" y="1040"/>
                      </a:lnTo>
                      <a:lnTo>
                        <a:pt x="1588" y="760"/>
                      </a:lnTo>
                      <a:lnTo>
                        <a:pt x="1429" y="760"/>
                      </a:lnTo>
                      <a:lnTo>
                        <a:pt x="1588" y="760"/>
                      </a:lnTo>
                      <a:lnTo>
                        <a:pt x="1800" y="600"/>
                      </a:lnTo>
                      <a:lnTo>
                        <a:pt x="2012" y="600"/>
                      </a:lnTo>
                      <a:lnTo>
                        <a:pt x="2435" y="280"/>
                      </a:lnTo>
                      <a:lnTo>
                        <a:pt x="2806" y="280"/>
                      </a:lnTo>
                      <a:lnTo>
                        <a:pt x="3018" y="120"/>
                      </a:lnTo>
                      <a:lnTo>
                        <a:pt x="3229" y="120"/>
                      </a:lnTo>
                      <a:lnTo>
                        <a:pt x="3388" y="0"/>
                      </a:lnTo>
                      <a:lnTo>
                        <a:pt x="5612" y="0"/>
                      </a:lnTo>
                      <a:lnTo>
                        <a:pt x="5824" y="120"/>
                      </a:lnTo>
                      <a:lnTo>
                        <a:pt x="6035" y="120"/>
                      </a:lnTo>
                      <a:lnTo>
                        <a:pt x="6194" y="280"/>
                      </a:lnTo>
                      <a:lnTo>
                        <a:pt x="6618" y="280"/>
                      </a:lnTo>
                      <a:lnTo>
                        <a:pt x="6829" y="440"/>
                      </a:lnTo>
                      <a:lnTo>
                        <a:pt x="6988" y="600"/>
                      </a:lnTo>
                      <a:lnTo>
                        <a:pt x="7200" y="600"/>
                      </a:lnTo>
                      <a:lnTo>
                        <a:pt x="7412" y="760"/>
                      </a:lnTo>
                      <a:lnTo>
                        <a:pt x="7624" y="880"/>
                      </a:lnTo>
                      <a:lnTo>
                        <a:pt x="7835" y="1040"/>
                      </a:lnTo>
                      <a:lnTo>
                        <a:pt x="7994" y="1040"/>
                      </a:lnTo>
                      <a:lnTo>
                        <a:pt x="8206" y="1200"/>
                      </a:lnTo>
                      <a:lnTo>
                        <a:pt x="8629" y="1480"/>
                      </a:lnTo>
                      <a:lnTo>
                        <a:pt x="8418" y="1480"/>
                      </a:lnTo>
                      <a:lnTo>
                        <a:pt x="8629" y="1480"/>
                      </a:lnTo>
                      <a:lnTo>
                        <a:pt x="8788" y="1640"/>
                      </a:lnTo>
                      <a:lnTo>
                        <a:pt x="9212" y="1960"/>
                      </a:lnTo>
                      <a:lnTo>
                        <a:pt x="9212" y="2120"/>
                      </a:lnTo>
                      <a:lnTo>
                        <a:pt x="9424" y="2240"/>
                      </a:lnTo>
                      <a:lnTo>
                        <a:pt x="9635" y="2400"/>
                      </a:lnTo>
                      <a:lnTo>
                        <a:pt x="9794" y="2560"/>
                      </a:lnTo>
                      <a:lnTo>
                        <a:pt x="9794" y="2720"/>
                      </a:lnTo>
                      <a:lnTo>
                        <a:pt x="10006" y="2840"/>
                      </a:lnTo>
                      <a:lnTo>
                        <a:pt x="10641" y="3320"/>
                      </a:lnTo>
                      <a:lnTo>
                        <a:pt x="10641" y="3480"/>
                      </a:lnTo>
                      <a:lnTo>
                        <a:pt x="10800" y="3760"/>
                      </a:lnTo>
                      <a:lnTo>
                        <a:pt x="11224" y="4080"/>
                      </a:lnTo>
                      <a:lnTo>
                        <a:pt x="11435" y="4200"/>
                      </a:lnTo>
                      <a:lnTo>
                        <a:pt x="11435" y="4520"/>
                      </a:lnTo>
                      <a:lnTo>
                        <a:pt x="11594" y="4680"/>
                      </a:lnTo>
                      <a:lnTo>
                        <a:pt x="11806" y="4840"/>
                      </a:lnTo>
                      <a:lnTo>
                        <a:pt x="12018" y="5120"/>
                      </a:lnTo>
                      <a:lnTo>
                        <a:pt x="12229" y="5280"/>
                      </a:lnTo>
                      <a:lnTo>
                        <a:pt x="12229" y="5440"/>
                      </a:lnTo>
                      <a:lnTo>
                        <a:pt x="12441" y="5720"/>
                      </a:lnTo>
                      <a:lnTo>
                        <a:pt x="12600" y="5880"/>
                      </a:lnTo>
                      <a:lnTo>
                        <a:pt x="12812" y="6200"/>
                      </a:lnTo>
                      <a:lnTo>
                        <a:pt x="13024" y="6320"/>
                      </a:lnTo>
                      <a:lnTo>
                        <a:pt x="13024" y="6640"/>
                      </a:lnTo>
                      <a:lnTo>
                        <a:pt x="13235" y="6800"/>
                      </a:lnTo>
                      <a:lnTo>
                        <a:pt x="13394" y="7080"/>
                      </a:lnTo>
                      <a:lnTo>
                        <a:pt x="13606" y="7240"/>
                      </a:lnTo>
                      <a:lnTo>
                        <a:pt x="13818" y="7560"/>
                      </a:lnTo>
                      <a:lnTo>
                        <a:pt x="13818" y="7680"/>
                      </a:lnTo>
                      <a:lnTo>
                        <a:pt x="14241" y="8320"/>
                      </a:lnTo>
                      <a:lnTo>
                        <a:pt x="14400" y="8440"/>
                      </a:lnTo>
                      <a:lnTo>
                        <a:pt x="14400" y="8760"/>
                      </a:lnTo>
                      <a:lnTo>
                        <a:pt x="14612" y="9040"/>
                      </a:lnTo>
                      <a:lnTo>
                        <a:pt x="14824" y="9200"/>
                      </a:lnTo>
                      <a:lnTo>
                        <a:pt x="15035" y="9520"/>
                      </a:lnTo>
                      <a:lnTo>
                        <a:pt x="15194" y="9800"/>
                      </a:lnTo>
                      <a:lnTo>
                        <a:pt x="15194" y="10120"/>
                      </a:lnTo>
                      <a:lnTo>
                        <a:pt x="15406" y="10280"/>
                      </a:lnTo>
                      <a:lnTo>
                        <a:pt x="15618" y="10560"/>
                      </a:lnTo>
                      <a:lnTo>
                        <a:pt x="15829" y="10880"/>
                      </a:lnTo>
                      <a:lnTo>
                        <a:pt x="16041" y="11160"/>
                      </a:lnTo>
                      <a:lnTo>
                        <a:pt x="16041" y="11320"/>
                      </a:lnTo>
                      <a:lnTo>
                        <a:pt x="16200" y="11640"/>
                      </a:lnTo>
                      <a:lnTo>
                        <a:pt x="16412" y="11920"/>
                      </a:lnTo>
                      <a:lnTo>
                        <a:pt x="16624" y="12240"/>
                      </a:lnTo>
                      <a:lnTo>
                        <a:pt x="16835" y="12520"/>
                      </a:lnTo>
                      <a:lnTo>
                        <a:pt x="16835" y="12840"/>
                      </a:lnTo>
                      <a:lnTo>
                        <a:pt x="16994" y="13000"/>
                      </a:lnTo>
                      <a:lnTo>
                        <a:pt x="17206" y="13280"/>
                      </a:lnTo>
                      <a:lnTo>
                        <a:pt x="17418" y="13600"/>
                      </a:lnTo>
                      <a:lnTo>
                        <a:pt x="17629" y="13880"/>
                      </a:lnTo>
                      <a:lnTo>
                        <a:pt x="17629" y="14200"/>
                      </a:lnTo>
                      <a:lnTo>
                        <a:pt x="17841" y="14480"/>
                      </a:lnTo>
                      <a:lnTo>
                        <a:pt x="18000" y="14800"/>
                      </a:lnTo>
                      <a:lnTo>
                        <a:pt x="18212" y="15120"/>
                      </a:lnTo>
                      <a:lnTo>
                        <a:pt x="18424" y="15400"/>
                      </a:lnTo>
                      <a:lnTo>
                        <a:pt x="18424" y="15720"/>
                      </a:lnTo>
                      <a:lnTo>
                        <a:pt x="18635" y="16000"/>
                      </a:lnTo>
                      <a:lnTo>
                        <a:pt x="18847" y="16160"/>
                      </a:lnTo>
                      <a:lnTo>
                        <a:pt x="19006" y="16480"/>
                      </a:lnTo>
                      <a:lnTo>
                        <a:pt x="19006" y="16760"/>
                      </a:lnTo>
                      <a:lnTo>
                        <a:pt x="19218" y="17080"/>
                      </a:lnTo>
                      <a:lnTo>
                        <a:pt x="19429" y="17360"/>
                      </a:lnTo>
                      <a:lnTo>
                        <a:pt x="19641" y="17680"/>
                      </a:lnTo>
                      <a:lnTo>
                        <a:pt x="19800" y="17960"/>
                      </a:lnTo>
                      <a:lnTo>
                        <a:pt x="19800" y="18280"/>
                      </a:lnTo>
                      <a:lnTo>
                        <a:pt x="20012" y="18560"/>
                      </a:lnTo>
                      <a:lnTo>
                        <a:pt x="20435" y="19200"/>
                      </a:lnTo>
                      <a:lnTo>
                        <a:pt x="20647" y="19480"/>
                      </a:lnTo>
                      <a:lnTo>
                        <a:pt x="20647" y="19800"/>
                      </a:lnTo>
                      <a:lnTo>
                        <a:pt x="20806" y="20080"/>
                      </a:lnTo>
                      <a:lnTo>
                        <a:pt x="21018" y="20400"/>
                      </a:lnTo>
                      <a:lnTo>
                        <a:pt x="21229" y="20680"/>
                      </a:lnTo>
                      <a:lnTo>
                        <a:pt x="21441" y="21000"/>
                      </a:lnTo>
                      <a:lnTo>
                        <a:pt x="21441" y="2128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4" name="Line">
                  <a:extLst>
                    <a:ext uri="{FF2B5EF4-FFF2-40B4-BE49-F238E27FC236}">
                      <a16:creationId xmlns:a16="http://schemas.microsoft.com/office/drawing/2014/main" id="{F1A76287-913A-315D-0F50-5BB9E3910D8A}"/>
                    </a:ext>
                  </a:extLst>
                </p:cNvPr>
                <p:cNvSpPr/>
                <p:nvPr/>
              </p:nvSpPr>
              <p:spPr>
                <a:xfrm>
                  <a:off x="2264975" y="748764"/>
                  <a:ext cx="736442" cy="8486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218" y="282"/>
                      </a:lnTo>
                      <a:lnTo>
                        <a:pt x="435" y="529"/>
                      </a:lnTo>
                      <a:lnTo>
                        <a:pt x="653" y="812"/>
                      </a:lnTo>
                      <a:lnTo>
                        <a:pt x="653" y="1059"/>
                      </a:lnTo>
                      <a:lnTo>
                        <a:pt x="871" y="1200"/>
                      </a:lnTo>
                      <a:lnTo>
                        <a:pt x="1034" y="1482"/>
                      </a:lnTo>
                      <a:lnTo>
                        <a:pt x="1251" y="1729"/>
                      </a:lnTo>
                      <a:lnTo>
                        <a:pt x="1469" y="2012"/>
                      </a:lnTo>
                      <a:lnTo>
                        <a:pt x="1469" y="2259"/>
                      </a:lnTo>
                      <a:lnTo>
                        <a:pt x="1687" y="2541"/>
                      </a:lnTo>
                      <a:lnTo>
                        <a:pt x="1850" y="2788"/>
                      </a:lnTo>
                      <a:lnTo>
                        <a:pt x="2068" y="3071"/>
                      </a:lnTo>
                      <a:lnTo>
                        <a:pt x="2068" y="3318"/>
                      </a:lnTo>
                      <a:lnTo>
                        <a:pt x="2285" y="3600"/>
                      </a:lnTo>
                      <a:lnTo>
                        <a:pt x="2503" y="3741"/>
                      </a:lnTo>
                      <a:lnTo>
                        <a:pt x="2720" y="3988"/>
                      </a:lnTo>
                      <a:lnTo>
                        <a:pt x="2884" y="4271"/>
                      </a:lnTo>
                      <a:lnTo>
                        <a:pt x="2884" y="4553"/>
                      </a:lnTo>
                      <a:lnTo>
                        <a:pt x="3101" y="4800"/>
                      </a:lnTo>
                      <a:lnTo>
                        <a:pt x="3319" y="5082"/>
                      </a:lnTo>
                      <a:lnTo>
                        <a:pt x="3537" y="5329"/>
                      </a:lnTo>
                      <a:lnTo>
                        <a:pt x="3700" y="5471"/>
                      </a:lnTo>
                      <a:lnTo>
                        <a:pt x="3700" y="5753"/>
                      </a:lnTo>
                      <a:lnTo>
                        <a:pt x="3917" y="6000"/>
                      </a:lnTo>
                      <a:lnTo>
                        <a:pt x="4135" y="6282"/>
                      </a:lnTo>
                      <a:lnTo>
                        <a:pt x="4353" y="6388"/>
                      </a:lnTo>
                      <a:lnTo>
                        <a:pt x="4570" y="6671"/>
                      </a:lnTo>
                      <a:lnTo>
                        <a:pt x="4570" y="6953"/>
                      </a:lnTo>
                      <a:lnTo>
                        <a:pt x="4734" y="7200"/>
                      </a:lnTo>
                      <a:lnTo>
                        <a:pt x="4951" y="7341"/>
                      </a:lnTo>
                      <a:lnTo>
                        <a:pt x="5169" y="7588"/>
                      </a:lnTo>
                      <a:lnTo>
                        <a:pt x="5386" y="7871"/>
                      </a:lnTo>
                      <a:lnTo>
                        <a:pt x="5386" y="8153"/>
                      </a:lnTo>
                      <a:lnTo>
                        <a:pt x="5604" y="8259"/>
                      </a:lnTo>
                      <a:lnTo>
                        <a:pt x="5767" y="8541"/>
                      </a:lnTo>
                      <a:lnTo>
                        <a:pt x="5985" y="8788"/>
                      </a:lnTo>
                      <a:lnTo>
                        <a:pt x="6203" y="8929"/>
                      </a:lnTo>
                      <a:lnTo>
                        <a:pt x="6203" y="9212"/>
                      </a:lnTo>
                      <a:lnTo>
                        <a:pt x="6420" y="9459"/>
                      </a:lnTo>
                      <a:lnTo>
                        <a:pt x="6583" y="9600"/>
                      </a:lnTo>
                      <a:lnTo>
                        <a:pt x="6801" y="9882"/>
                      </a:lnTo>
                      <a:lnTo>
                        <a:pt x="7019" y="9988"/>
                      </a:lnTo>
                      <a:lnTo>
                        <a:pt x="7019" y="10271"/>
                      </a:lnTo>
                      <a:lnTo>
                        <a:pt x="7236" y="10412"/>
                      </a:lnTo>
                      <a:lnTo>
                        <a:pt x="7454" y="10659"/>
                      </a:lnTo>
                      <a:lnTo>
                        <a:pt x="7617" y="10800"/>
                      </a:lnTo>
                      <a:lnTo>
                        <a:pt x="7617" y="11082"/>
                      </a:lnTo>
                      <a:lnTo>
                        <a:pt x="7835" y="11329"/>
                      </a:lnTo>
                      <a:lnTo>
                        <a:pt x="8270" y="11612"/>
                      </a:lnTo>
                      <a:lnTo>
                        <a:pt x="8433" y="11859"/>
                      </a:lnTo>
                      <a:lnTo>
                        <a:pt x="8433" y="12000"/>
                      </a:lnTo>
                      <a:lnTo>
                        <a:pt x="8651" y="12282"/>
                      </a:lnTo>
                      <a:lnTo>
                        <a:pt x="8869" y="12388"/>
                      </a:lnTo>
                      <a:lnTo>
                        <a:pt x="9086" y="12671"/>
                      </a:lnTo>
                      <a:lnTo>
                        <a:pt x="9304" y="12812"/>
                      </a:lnTo>
                      <a:lnTo>
                        <a:pt x="9304" y="12953"/>
                      </a:lnTo>
                      <a:lnTo>
                        <a:pt x="9467" y="13200"/>
                      </a:lnTo>
                      <a:lnTo>
                        <a:pt x="9902" y="13482"/>
                      </a:lnTo>
                      <a:lnTo>
                        <a:pt x="10120" y="13729"/>
                      </a:lnTo>
                      <a:lnTo>
                        <a:pt x="10120" y="13871"/>
                      </a:lnTo>
                      <a:lnTo>
                        <a:pt x="10283" y="14012"/>
                      </a:lnTo>
                      <a:lnTo>
                        <a:pt x="10501" y="14259"/>
                      </a:lnTo>
                      <a:lnTo>
                        <a:pt x="10936" y="14541"/>
                      </a:lnTo>
                      <a:lnTo>
                        <a:pt x="10936" y="14682"/>
                      </a:lnTo>
                      <a:lnTo>
                        <a:pt x="11154" y="14929"/>
                      </a:lnTo>
                      <a:lnTo>
                        <a:pt x="11317" y="15071"/>
                      </a:lnTo>
                      <a:lnTo>
                        <a:pt x="11752" y="15353"/>
                      </a:lnTo>
                      <a:lnTo>
                        <a:pt x="11752" y="15459"/>
                      </a:lnTo>
                      <a:lnTo>
                        <a:pt x="11970" y="15600"/>
                      </a:lnTo>
                      <a:lnTo>
                        <a:pt x="12133" y="15882"/>
                      </a:lnTo>
                      <a:lnTo>
                        <a:pt x="12351" y="15988"/>
                      </a:lnTo>
                      <a:lnTo>
                        <a:pt x="12351" y="16129"/>
                      </a:lnTo>
                      <a:lnTo>
                        <a:pt x="13167" y="16659"/>
                      </a:lnTo>
                      <a:lnTo>
                        <a:pt x="13167" y="16800"/>
                      </a:lnTo>
                      <a:lnTo>
                        <a:pt x="13602" y="17082"/>
                      </a:lnTo>
                      <a:lnTo>
                        <a:pt x="13820" y="17188"/>
                      </a:lnTo>
                      <a:lnTo>
                        <a:pt x="14037" y="17329"/>
                      </a:lnTo>
                      <a:lnTo>
                        <a:pt x="14037" y="17471"/>
                      </a:lnTo>
                      <a:lnTo>
                        <a:pt x="14201" y="17612"/>
                      </a:lnTo>
                      <a:lnTo>
                        <a:pt x="14418" y="17753"/>
                      </a:lnTo>
                      <a:lnTo>
                        <a:pt x="14636" y="17859"/>
                      </a:lnTo>
                      <a:lnTo>
                        <a:pt x="14853" y="18000"/>
                      </a:lnTo>
                      <a:lnTo>
                        <a:pt x="14853" y="18141"/>
                      </a:lnTo>
                      <a:lnTo>
                        <a:pt x="15017" y="18282"/>
                      </a:lnTo>
                      <a:lnTo>
                        <a:pt x="15234" y="18282"/>
                      </a:lnTo>
                      <a:lnTo>
                        <a:pt x="15452" y="18388"/>
                      </a:lnTo>
                      <a:lnTo>
                        <a:pt x="15670" y="18529"/>
                      </a:lnTo>
                      <a:lnTo>
                        <a:pt x="15670" y="18671"/>
                      </a:lnTo>
                      <a:lnTo>
                        <a:pt x="15887" y="18812"/>
                      </a:lnTo>
                      <a:lnTo>
                        <a:pt x="16050" y="18953"/>
                      </a:lnTo>
                      <a:lnTo>
                        <a:pt x="16268" y="18953"/>
                      </a:lnTo>
                      <a:lnTo>
                        <a:pt x="16486" y="19059"/>
                      </a:lnTo>
                      <a:lnTo>
                        <a:pt x="16486" y="19200"/>
                      </a:lnTo>
                      <a:lnTo>
                        <a:pt x="16703" y="19341"/>
                      </a:lnTo>
                      <a:lnTo>
                        <a:pt x="16866" y="19341"/>
                      </a:lnTo>
                      <a:lnTo>
                        <a:pt x="17084" y="19482"/>
                      </a:lnTo>
                      <a:lnTo>
                        <a:pt x="17084" y="19588"/>
                      </a:lnTo>
                      <a:lnTo>
                        <a:pt x="17302" y="19729"/>
                      </a:lnTo>
                      <a:lnTo>
                        <a:pt x="17519" y="19729"/>
                      </a:lnTo>
                      <a:lnTo>
                        <a:pt x="17737" y="19871"/>
                      </a:lnTo>
                      <a:lnTo>
                        <a:pt x="17900" y="20012"/>
                      </a:lnTo>
                      <a:lnTo>
                        <a:pt x="18118" y="20153"/>
                      </a:lnTo>
                      <a:lnTo>
                        <a:pt x="18336" y="20259"/>
                      </a:lnTo>
                      <a:lnTo>
                        <a:pt x="18553" y="20259"/>
                      </a:lnTo>
                      <a:lnTo>
                        <a:pt x="18716" y="20400"/>
                      </a:lnTo>
                      <a:lnTo>
                        <a:pt x="19152" y="20682"/>
                      </a:lnTo>
                      <a:lnTo>
                        <a:pt x="19369" y="20682"/>
                      </a:lnTo>
                      <a:lnTo>
                        <a:pt x="19587" y="20788"/>
                      </a:lnTo>
                      <a:lnTo>
                        <a:pt x="19750" y="20929"/>
                      </a:lnTo>
                      <a:lnTo>
                        <a:pt x="19968" y="20929"/>
                      </a:lnTo>
                      <a:lnTo>
                        <a:pt x="20403" y="21212"/>
                      </a:lnTo>
                      <a:lnTo>
                        <a:pt x="20566" y="21212"/>
                      </a:lnTo>
                      <a:lnTo>
                        <a:pt x="20784" y="21353"/>
                      </a:lnTo>
                      <a:lnTo>
                        <a:pt x="21002" y="21353"/>
                      </a:lnTo>
                      <a:lnTo>
                        <a:pt x="21219" y="21459"/>
                      </a:lnTo>
                      <a:lnTo>
                        <a:pt x="21437" y="2160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5" name="Line">
                  <a:extLst>
                    <a:ext uri="{FF2B5EF4-FFF2-40B4-BE49-F238E27FC236}">
                      <a16:creationId xmlns:a16="http://schemas.microsoft.com/office/drawing/2014/main" id="{3A4198E6-1CFA-FDE2-491F-D3BCF49A820C}"/>
                    </a:ext>
                  </a:extLst>
                </p:cNvPr>
                <p:cNvSpPr/>
                <p:nvPr/>
              </p:nvSpPr>
              <p:spPr>
                <a:xfrm>
                  <a:off x="3001416" y="1597363"/>
                  <a:ext cx="345034" cy="7903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465" y="1516"/>
                      </a:lnTo>
                      <a:lnTo>
                        <a:pt x="929" y="1516"/>
                      </a:lnTo>
                      <a:lnTo>
                        <a:pt x="1394" y="3032"/>
                      </a:lnTo>
                      <a:lnTo>
                        <a:pt x="1742" y="3032"/>
                      </a:lnTo>
                      <a:lnTo>
                        <a:pt x="2206" y="4168"/>
                      </a:lnTo>
                      <a:lnTo>
                        <a:pt x="2671" y="4168"/>
                      </a:lnTo>
                      <a:lnTo>
                        <a:pt x="3135" y="5684"/>
                      </a:lnTo>
                      <a:lnTo>
                        <a:pt x="3600" y="5684"/>
                      </a:lnTo>
                      <a:lnTo>
                        <a:pt x="3948" y="7200"/>
                      </a:lnTo>
                      <a:lnTo>
                        <a:pt x="4413" y="7200"/>
                      </a:lnTo>
                      <a:lnTo>
                        <a:pt x="4877" y="8716"/>
                      </a:lnTo>
                      <a:lnTo>
                        <a:pt x="5806" y="8716"/>
                      </a:lnTo>
                      <a:lnTo>
                        <a:pt x="6155" y="10232"/>
                      </a:lnTo>
                      <a:lnTo>
                        <a:pt x="7084" y="10232"/>
                      </a:lnTo>
                      <a:lnTo>
                        <a:pt x="7548" y="11368"/>
                      </a:lnTo>
                      <a:lnTo>
                        <a:pt x="8361" y="11368"/>
                      </a:lnTo>
                      <a:lnTo>
                        <a:pt x="8826" y="12884"/>
                      </a:lnTo>
                      <a:lnTo>
                        <a:pt x="9755" y="12884"/>
                      </a:lnTo>
                      <a:lnTo>
                        <a:pt x="10103" y="14400"/>
                      </a:lnTo>
                      <a:lnTo>
                        <a:pt x="11032" y="14400"/>
                      </a:lnTo>
                      <a:lnTo>
                        <a:pt x="11497" y="15916"/>
                      </a:lnTo>
                      <a:lnTo>
                        <a:pt x="12774" y="15916"/>
                      </a:lnTo>
                      <a:lnTo>
                        <a:pt x="13239" y="17432"/>
                      </a:lnTo>
                      <a:lnTo>
                        <a:pt x="14981" y="17432"/>
                      </a:lnTo>
                      <a:lnTo>
                        <a:pt x="15445" y="18568"/>
                      </a:lnTo>
                      <a:lnTo>
                        <a:pt x="17187" y="18568"/>
                      </a:lnTo>
                      <a:lnTo>
                        <a:pt x="17652" y="20084"/>
                      </a:lnTo>
                      <a:lnTo>
                        <a:pt x="19742" y="20084"/>
                      </a:lnTo>
                      <a:lnTo>
                        <a:pt x="20206" y="21600"/>
                      </a:lnTo>
                      <a:lnTo>
                        <a:pt x="21600" y="21600"/>
                      </a:lnTo>
                    </a:path>
                  </a:pathLst>
                </a:custGeom>
                <a:solidFill>
                  <a:srgbClr val="FFFFFF"/>
                </a:solidFill>
                <a:ln w="38100" cap="flat">
                  <a:solidFill>
                    <a:schemeClr val="tx1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69" name="Line">
                <a:extLst>
                  <a:ext uri="{FF2B5EF4-FFF2-40B4-BE49-F238E27FC236}">
                    <a16:creationId xmlns:a16="http://schemas.microsoft.com/office/drawing/2014/main" id="{D3EED479-E606-163C-E5CA-D74DA3060ED7}"/>
                  </a:ext>
                </a:extLst>
              </p:cNvPr>
              <p:cNvSpPr/>
              <p:nvPr/>
            </p:nvSpPr>
            <p:spPr>
              <a:xfrm>
                <a:off x="0" y="1784350"/>
                <a:ext cx="3581400" cy="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Line">
                <a:extLst>
                  <a:ext uri="{FF2B5EF4-FFF2-40B4-BE49-F238E27FC236}">
                    <a16:creationId xmlns:a16="http://schemas.microsoft.com/office/drawing/2014/main" id="{157F5140-C9CE-9809-A28B-91310639D8AE}"/>
                  </a:ext>
                </a:extLst>
              </p:cNvPr>
              <p:cNvSpPr/>
              <p:nvPr/>
            </p:nvSpPr>
            <p:spPr>
              <a:xfrm flipH="1">
                <a:off x="1828799" y="0"/>
                <a:ext cx="1" cy="1905000"/>
              </a:xfrm>
              <a:prstGeom prst="line">
                <a:avLst/>
              </a:prstGeom>
              <a:noFill/>
              <a:ln w="9525" cap="flat">
                <a:solidFill>
                  <a:schemeClr val="tx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4" name="墨迹 2">
                  <a:extLst>
                    <a:ext uri="{FF2B5EF4-FFF2-40B4-BE49-F238E27FC236}">
                      <a16:creationId xmlns:a16="http://schemas.microsoft.com/office/drawing/2014/main" id="{D9203467-F789-3F7D-A2C2-43853DFCDFC0}"/>
                    </a:ext>
                  </a:extLst>
                </p14:cNvPr>
                <p14:cNvContentPartPr/>
                <p14:nvPr/>
              </p14:nvContentPartPr>
              <p14:xfrm>
                <a:off x="6567286" y="4084329"/>
                <a:ext cx="7200" cy="934200"/>
              </p14:xfrm>
            </p:contentPart>
          </mc:Choice>
          <mc:Fallback>
            <p:pic>
              <p:nvPicPr>
                <p:cNvPr id="54" name="墨迹 2">
                  <a:extLst>
                    <a:ext uri="{FF2B5EF4-FFF2-40B4-BE49-F238E27FC236}">
                      <a16:creationId xmlns:a16="http://schemas.microsoft.com/office/drawing/2014/main" id="{D9203467-F789-3F7D-A2C2-43853DFCDF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1286" y="3882413"/>
                  <a:ext cx="78480" cy="1337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5" name="组合 35">
              <a:extLst>
                <a:ext uri="{FF2B5EF4-FFF2-40B4-BE49-F238E27FC236}">
                  <a16:creationId xmlns:a16="http://schemas.microsoft.com/office/drawing/2014/main" id="{524EC98B-6475-3583-C77F-A5B8CA93D4CB}"/>
                </a:ext>
              </a:extLst>
            </p:cNvPr>
            <p:cNvGrpSpPr/>
            <p:nvPr/>
          </p:nvGrpSpPr>
          <p:grpSpPr>
            <a:xfrm>
              <a:off x="6601126" y="4318329"/>
              <a:ext cx="734400" cy="730800"/>
              <a:chOff x="6601126" y="4318329"/>
              <a:chExt cx="734400" cy="73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4" name="墨迹 3">
                    <a:extLst>
                      <a:ext uri="{FF2B5EF4-FFF2-40B4-BE49-F238E27FC236}">
                        <a16:creationId xmlns:a16="http://schemas.microsoft.com/office/drawing/2014/main" id="{E65A7BF8-1AC6-EAF7-E6D8-5C4477EA55B7}"/>
                      </a:ext>
                    </a:extLst>
                  </p14:cNvPr>
                  <p14:cNvContentPartPr/>
                  <p14:nvPr/>
                </p14:nvContentPartPr>
                <p14:xfrm>
                  <a:off x="6601126" y="4318329"/>
                  <a:ext cx="107280" cy="164160"/>
                </p14:xfrm>
              </p:contentPart>
            </mc:Choice>
            <mc:Fallback xmlns="">
              <p:pic>
                <p:nvPicPr>
                  <p:cNvPr id="4" name="墨迹 3">
                    <a:extLst>
                      <a:ext uri="{FF2B5EF4-FFF2-40B4-BE49-F238E27FC236}">
                        <a16:creationId xmlns:a16="http://schemas.microsoft.com/office/drawing/2014/main" id="{1D87BFA1-8C79-1773-1480-461E2430C9D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92126" y="4309689"/>
                    <a:ext cx="124920" cy="18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5" name="墨迹 4">
                    <a:extLst>
                      <a:ext uri="{FF2B5EF4-FFF2-40B4-BE49-F238E27FC236}">
                        <a16:creationId xmlns:a16="http://schemas.microsoft.com/office/drawing/2014/main" id="{588D7599-7A39-EFCA-781E-12AC35130361}"/>
                      </a:ext>
                    </a:extLst>
                  </p14:cNvPr>
                  <p14:cNvContentPartPr/>
                  <p14:nvPr/>
                </p14:nvContentPartPr>
                <p14:xfrm>
                  <a:off x="6647566" y="4418049"/>
                  <a:ext cx="254160" cy="375120"/>
                </p14:xfrm>
              </p:contentPart>
            </mc:Choice>
            <mc:Fallback xmlns="">
              <p:pic>
                <p:nvPicPr>
                  <p:cNvPr id="5" name="墨迹 4">
                    <a:extLst>
                      <a:ext uri="{FF2B5EF4-FFF2-40B4-BE49-F238E27FC236}">
                        <a16:creationId xmlns:a16="http://schemas.microsoft.com/office/drawing/2014/main" id="{40867EA3-CF2C-6589-4434-DB8F8EC59B4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638566" y="4409409"/>
                    <a:ext cx="271800" cy="39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6" name="墨迹 5">
                    <a:extLst>
                      <a:ext uri="{FF2B5EF4-FFF2-40B4-BE49-F238E27FC236}">
                        <a16:creationId xmlns:a16="http://schemas.microsoft.com/office/drawing/2014/main" id="{E045CFA1-CD7C-5273-5777-D1E2453FAE5C}"/>
                      </a:ext>
                    </a:extLst>
                  </p14:cNvPr>
                  <p14:cNvContentPartPr/>
                  <p14:nvPr/>
                </p14:nvContentPartPr>
                <p14:xfrm>
                  <a:off x="6798046" y="4571769"/>
                  <a:ext cx="277200" cy="425880"/>
                </p14:xfrm>
              </p:contentPart>
            </mc:Choice>
            <mc:Fallback xmlns="">
              <p:pic>
                <p:nvPicPr>
                  <p:cNvPr id="6" name="墨迹 5">
                    <a:extLst>
                      <a:ext uri="{FF2B5EF4-FFF2-40B4-BE49-F238E27FC236}">
                        <a16:creationId xmlns:a16="http://schemas.microsoft.com/office/drawing/2014/main" id="{949D07BE-5053-E59B-35A7-0849206A7E4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789046" y="4563129"/>
                    <a:ext cx="294840" cy="44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7" name="墨迹 6">
                    <a:extLst>
                      <a:ext uri="{FF2B5EF4-FFF2-40B4-BE49-F238E27FC236}">
                        <a16:creationId xmlns:a16="http://schemas.microsoft.com/office/drawing/2014/main" id="{25454528-E3F9-06A1-26D8-56BE49996BF3}"/>
                      </a:ext>
                    </a:extLst>
                  </p14:cNvPr>
                  <p14:cNvContentPartPr/>
                  <p14:nvPr/>
                </p14:nvContentPartPr>
                <p14:xfrm>
                  <a:off x="7134646" y="4685169"/>
                  <a:ext cx="200880" cy="363960"/>
                </p14:xfrm>
              </p:contentPart>
            </mc:Choice>
            <mc:Fallback xmlns="">
              <p:pic>
                <p:nvPicPr>
                  <p:cNvPr id="7" name="墨迹 6">
                    <a:extLst>
                      <a:ext uri="{FF2B5EF4-FFF2-40B4-BE49-F238E27FC236}">
                        <a16:creationId xmlns:a16="http://schemas.microsoft.com/office/drawing/2014/main" id="{2B82E6B7-99EF-F564-F7AA-2FFEF22932D2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126006" y="4676529"/>
                    <a:ext cx="218520" cy="381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6" name="墨迹 7">
                  <a:extLst>
                    <a:ext uri="{FF2B5EF4-FFF2-40B4-BE49-F238E27FC236}">
                      <a16:creationId xmlns:a16="http://schemas.microsoft.com/office/drawing/2014/main" id="{B41B1F52-269B-1DA0-D7BA-D4711C449429}"/>
                    </a:ext>
                  </a:extLst>
                </p14:cNvPr>
                <p14:cNvContentPartPr/>
                <p14:nvPr/>
              </p14:nvContentPartPr>
              <p14:xfrm>
                <a:off x="7563766" y="4798569"/>
                <a:ext cx="65520" cy="158400"/>
              </p14:xfrm>
            </p:contentPart>
          </mc:Choice>
          <mc:Fallback>
            <p:pic>
              <p:nvPicPr>
                <p:cNvPr id="56" name="墨迹 7">
                  <a:extLst>
                    <a:ext uri="{FF2B5EF4-FFF2-40B4-BE49-F238E27FC236}">
                      <a16:creationId xmlns:a16="http://schemas.microsoft.com/office/drawing/2014/main" id="{B41B1F52-269B-1DA0-D7BA-D4711C44942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44495" y="4781789"/>
                  <a:ext cx="103290" cy="19128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" name="组合 43">
              <a:extLst>
                <a:ext uri="{FF2B5EF4-FFF2-40B4-BE49-F238E27FC236}">
                  <a16:creationId xmlns:a16="http://schemas.microsoft.com/office/drawing/2014/main" id="{08A44979-E355-C47F-0CB4-A7F7B47A0583}"/>
                </a:ext>
              </a:extLst>
            </p:cNvPr>
            <p:cNvGrpSpPr/>
            <p:nvPr/>
          </p:nvGrpSpPr>
          <p:grpSpPr>
            <a:xfrm>
              <a:off x="5457766" y="4318329"/>
              <a:ext cx="1116720" cy="690120"/>
              <a:chOff x="5457766" y="4318329"/>
              <a:chExt cx="1116720" cy="69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58" name="墨迹 36">
                    <a:extLst>
                      <a:ext uri="{FF2B5EF4-FFF2-40B4-BE49-F238E27FC236}">
                        <a16:creationId xmlns:a16="http://schemas.microsoft.com/office/drawing/2014/main" id="{819DE39F-14AD-3920-05F0-0439A530D7E8}"/>
                      </a:ext>
                    </a:extLst>
                  </p14:cNvPr>
                  <p14:cNvContentPartPr/>
                  <p14:nvPr/>
                </p14:nvContentPartPr>
                <p14:xfrm>
                  <a:off x="5457766" y="4858689"/>
                  <a:ext cx="128880" cy="131400"/>
                </p14:xfrm>
              </p:contentPart>
            </mc:Choice>
            <mc:Fallback xmlns="">
              <p:pic>
                <p:nvPicPr>
                  <p:cNvPr id="37" name="墨迹 36">
                    <a:extLst>
                      <a:ext uri="{FF2B5EF4-FFF2-40B4-BE49-F238E27FC236}">
                        <a16:creationId xmlns:a16="http://schemas.microsoft.com/office/drawing/2014/main" id="{A4A90B18-1442-EB97-58BA-417B3773011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449126" y="4850049"/>
                    <a:ext cx="14652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59" name="墨迹 37">
                    <a:extLst>
                      <a:ext uri="{FF2B5EF4-FFF2-40B4-BE49-F238E27FC236}">
                        <a16:creationId xmlns:a16="http://schemas.microsoft.com/office/drawing/2014/main" id="{EBAB019F-BD7E-8418-D613-4104F86A3C52}"/>
                      </a:ext>
                    </a:extLst>
                  </p14:cNvPr>
                  <p14:cNvContentPartPr/>
                  <p14:nvPr/>
                </p14:nvContentPartPr>
                <p14:xfrm>
                  <a:off x="5731726" y="4765089"/>
                  <a:ext cx="135360" cy="243360"/>
                </p14:xfrm>
              </p:contentPart>
            </mc:Choice>
            <mc:Fallback xmlns="">
              <p:pic>
                <p:nvPicPr>
                  <p:cNvPr id="38" name="墨迹 37">
                    <a:extLst>
                      <a:ext uri="{FF2B5EF4-FFF2-40B4-BE49-F238E27FC236}">
                        <a16:creationId xmlns:a16="http://schemas.microsoft.com/office/drawing/2014/main" id="{B902608E-EA50-31D3-43F6-E271DB11A293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723086" y="4756449"/>
                    <a:ext cx="15300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0" name="墨迹 38">
                    <a:extLst>
                      <a:ext uri="{FF2B5EF4-FFF2-40B4-BE49-F238E27FC236}">
                        <a16:creationId xmlns:a16="http://schemas.microsoft.com/office/drawing/2014/main" id="{6D72143B-CA70-F518-BB9D-D8DF251C23D6}"/>
                      </a:ext>
                    </a:extLst>
                  </p14:cNvPr>
                  <p14:cNvContentPartPr/>
                  <p14:nvPr/>
                </p14:nvContentPartPr>
                <p14:xfrm>
                  <a:off x="5939806" y="4571769"/>
                  <a:ext cx="187560" cy="409680"/>
                </p14:xfrm>
              </p:contentPart>
            </mc:Choice>
            <mc:Fallback xmlns="">
              <p:pic>
                <p:nvPicPr>
                  <p:cNvPr id="39" name="墨迹 38">
                    <a:extLst>
                      <a:ext uri="{FF2B5EF4-FFF2-40B4-BE49-F238E27FC236}">
                        <a16:creationId xmlns:a16="http://schemas.microsoft.com/office/drawing/2014/main" id="{E83B778A-4023-E77F-8B3D-5F6FAA677DE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930806" y="4563129"/>
                    <a:ext cx="20520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1" name="墨迹 39">
                    <a:extLst>
                      <a:ext uri="{FF2B5EF4-FFF2-40B4-BE49-F238E27FC236}">
                        <a16:creationId xmlns:a16="http://schemas.microsoft.com/office/drawing/2014/main" id="{8A96E3F0-2FFA-7260-274B-8C2CEACC9FE2}"/>
                      </a:ext>
                    </a:extLst>
                  </p14:cNvPr>
                  <p14:cNvContentPartPr/>
                  <p14:nvPr/>
                </p14:nvContentPartPr>
                <p14:xfrm>
                  <a:off x="6156886" y="4318329"/>
                  <a:ext cx="290880" cy="659160"/>
                </p14:xfrm>
              </p:contentPart>
            </mc:Choice>
            <mc:Fallback xmlns="">
              <p:pic>
                <p:nvPicPr>
                  <p:cNvPr id="40" name="墨迹 39">
                    <a:extLst>
                      <a:ext uri="{FF2B5EF4-FFF2-40B4-BE49-F238E27FC236}">
                        <a16:creationId xmlns:a16="http://schemas.microsoft.com/office/drawing/2014/main" id="{54E1DB74-76CD-4D4A-B600-813C00DA7AC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147886" y="4309689"/>
                    <a:ext cx="308520" cy="67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62" name="墨迹 41">
                    <a:extLst>
                      <a:ext uri="{FF2B5EF4-FFF2-40B4-BE49-F238E27FC236}">
                        <a16:creationId xmlns:a16="http://schemas.microsoft.com/office/drawing/2014/main" id="{33C25CE3-6EFF-331F-4776-9CF00D4E522A}"/>
                      </a:ext>
                    </a:extLst>
                  </p14:cNvPr>
                  <p14:cNvContentPartPr/>
                  <p14:nvPr/>
                </p14:nvContentPartPr>
                <p14:xfrm>
                  <a:off x="6318886" y="4511649"/>
                  <a:ext cx="248760" cy="489600"/>
                </p14:xfrm>
              </p:contentPart>
            </mc:Choice>
            <mc:Fallback xmlns="">
              <p:pic>
                <p:nvPicPr>
                  <p:cNvPr id="42" name="墨迹 41">
                    <a:extLst>
                      <a:ext uri="{FF2B5EF4-FFF2-40B4-BE49-F238E27FC236}">
                        <a16:creationId xmlns:a16="http://schemas.microsoft.com/office/drawing/2014/main" id="{8AB353BA-58AB-4792-9B3F-26636EC9852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310246" y="4503009"/>
                    <a:ext cx="266400" cy="50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63" name="墨迹 42">
                    <a:extLst>
                      <a:ext uri="{FF2B5EF4-FFF2-40B4-BE49-F238E27FC236}">
                        <a16:creationId xmlns:a16="http://schemas.microsoft.com/office/drawing/2014/main" id="{B32D372E-50AC-6E81-FBB9-8DE7F375B0A1}"/>
                      </a:ext>
                    </a:extLst>
                  </p14:cNvPr>
                  <p14:cNvContentPartPr/>
                  <p14:nvPr/>
                </p14:nvContentPartPr>
                <p14:xfrm>
                  <a:off x="6478726" y="4792089"/>
                  <a:ext cx="95760" cy="174600"/>
                </p14:xfrm>
              </p:contentPart>
            </mc:Choice>
            <mc:Fallback xmlns="">
              <p:pic>
                <p:nvPicPr>
                  <p:cNvPr id="43" name="墨迹 42">
                    <a:extLst>
                      <a:ext uri="{FF2B5EF4-FFF2-40B4-BE49-F238E27FC236}">
                        <a16:creationId xmlns:a16="http://schemas.microsoft.com/office/drawing/2014/main" id="{5481FDD9-C25E-5B84-ECF5-C8C0A7190E4B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469726" y="4783449"/>
                    <a:ext cx="113400" cy="192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C6547EEE-271C-BBE7-98F9-82D19BCFBC75}"/>
              </a:ext>
            </a:extLst>
          </p:cNvPr>
          <p:cNvSpPr txBox="1"/>
          <p:nvPr/>
        </p:nvSpPr>
        <p:spPr>
          <a:xfrm>
            <a:off x="5270593" y="4261098"/>
            <a:ext cx="1792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判断是否显著的标准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670DED3C-C382-ADB5-0316-EFDF60670B6F}"/>
              </a:ext>
            </a:extLst>
          </p:cNvPr>
          <p:cNvCxnSpPr>
            <a:cxnSpLocks/>
            <a:endCxn id="84" idx="0"/>
          </p:cNvCxnSpPr>
          <p:nvPr/>
        </p:nvCxnSpPr>
        <p:spPr>
          <a:xfrm>
            <a:off x="6142422" y="2350089"/>
            <a:ext cx="24394" cy="1911009"/>
          </a:xfrm>
          <a:prstGeom prst="line">
            <a:avLst/>
          </a:prstGeom>
          <a:ln w="952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4A91461-A153-AB57-1800-77BE5A25B7ED}"/>
                  </a:ext>
                </a:extLst>
              </p:cNvPr>
              <p:cNvSpPr txBox="1"/>
              <p:nvPr/>
            </p:nvSpPr>
            <p:spPr>
              <a:xfrm>
                <a:off x="5270292" y="2051953"/>
                <a:ext cx="4362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A4A91461-A153-AB57-1800-77BE5A25B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92" y="2051953"/>
                <a:ext cx="436215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408F903-9F83-FBC5-C7E0-76B2EE0C0D3D}"/>
                  </a:ext>
                </a:extLst>
              </p:cNvPr>
              <p:cNvSpPr txBox="1"/>
              <p:nvPr/>
            </p:nvSpPr>
            <p:spPr>
              <a:xfrm>
                <a:off x="6794636" y="2051952"/>
                <a:ext cx="43621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7408F903-9F83-FBC5-C7E0-76B2EE0C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636" y="2051952"/>
                <a:ext cx="436215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712F515-1152-F4CA-13C0-EE5784B78283}"/>
              </a:ext>
            </a:extLst>
          </p:cNvPr>
          <p:cNvCxnSpPr/>
          <p:nvPr/>
        </p:nvCxnSpPr>
        <p:spPr>
          <a:xfrm>
            <a:off x="6411685" y="3854065"/>
            <a:ext cx="1160690" cy="560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B26E8B5-9BAE-56D4-E2FE-38E30829B72A}"/>
                  </a:ext>
                </a:extLst>
              </p:cNvPr>
              <p:cNvSpPr txBox="1"/>
              <p:nvPr/>
            </p:nvSpPr>
            <p:spPr>
              <a:xfrm>
                <a:off x="7385608" y="4289681"/>
                <a:ext cx="567937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𝜶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EB26E8B5-9BAE-56D4-E2FE-38E30829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608" y="4289681"/>
                <a:ext cx="567937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2F21F6D-681D-3F26-EC72-4C87A292A260}"/>
              </a:ext>
            </a:extLst>
          </p:cNvPr>
          <p:cNvCxnSpPr/>
          <p:nvPr/>
        </p:nvCxnSpPr>
        <p:spPr>
          <a:xfrm flipH="1">
            <a:off x="4949286" y="3908157"/>
            <a:ext cx="874601" cy="27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25E6BBD4-674B-EBD5-3F8A-A3A528C3AF18}"/>
              </a:ext>
            </a:extLst>
          </p:cNvPr>
          <p:cNvSpPr txBox="1"/>
          <p:nvPr/>
        </p:nvSpPr>
        <p:spPr>
          <a:xfrm>
            <a:off x="3782909" y="4158260"/>
            <a:ext cx="1570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8B2F3E3-9E31-A916-B719-F5A70119ECF8}"/>
                  </a:ext>
                </a:extLst>
              </p:cNvPr>
              <p:cNvSpPr txBox="1"/>
              <p:nvPr/>
            </p:nvSpPr>
            <p:spPr>
              <a:xfrm>
                <a:off x="664565" y="2255529"/>
                <a:ext cx="8170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zh-CN" sz="14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P</a:t>
                </a:r>
                <a:r>
                  <a:rPr kumimoji="0" lang="en-US" altLang="zh-CN" sz="14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48B2F3E3-9E31-A916-B719-F5A70119E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5" y="2255529"/>
                <a:ext cx="817061" cy="307777"/>
              </a:xfrm>
              <a:prstGeom prst="rect">
                <a:avLst/>
              </a:prstGeom>
              <a:blipFill>
                <a:blip r:embed="rId32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439076-B38B-2E30-02E9-A43C41F715CA}"/>
                  </a:ext>
                </a:extLst>
              </p:cNvPr>
              <p:cNvSpPr txBox="1"/>
              <p:nvPr/>
            </p:nvSpPr>
            <p:spPr>
              <a:xfrm>
                <a:off x="2637030" y="2239251"/>
                <a:ext cx="960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4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1-</a:t>
                </a:r>
                <a:r>
                  <a:rPr kumimoji="0" lang="zh-CN" altLang="zh-CN" sz="14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en-US" altLang="zh-CN" sz="14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1400" b="1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4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439076-B38B-2E30-02E9-A43C41F7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30" y="2239251"/>
                <a:ext cx="960841" cy="307777"/>
              </a:xfrm>
              <a:prstGeom prst="rect">
                <a:avLst/>
              </a:prstGeom>
              <a:blipFill>
                <a:blip r:embed="rId33"/>
                <a:stretch>
                  <a:fillRect l="-1911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017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types of errors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6B00A07-AB20-9695-CF3C-B487E2D72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6634969"/>
                  </p:ext>
                </p:extLst>
              </p:nvPr>
            </p:nvGraphicFramePr>
            <p:xfrm>
              <a:off x="833717" y="1172401"/>
              <a:ext cx="6876973" cy="337654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1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5267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000" dirty="0">
                            <a:solidFill>
                              <a:schemeClr val="bg2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2000" b="1" i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is true</a:t>
                          </a:r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(30%)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kumimoji="0" lang="en-US" altLang="zh-CN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0" lang="zh-CN" altLang="en-US" sz="20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0" lang="en-US" altLang="zh-CN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is true</a:t>
                          </a:r>
                          <a:r>
                            <a:rPr kumimoji="0" lang="en-US" altLang="zh-CN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(70%)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Significant finding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sz="20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𝜶</m:t>
                              </m:r>
                              <m:r>
                                <a:rPr lang="en-US" altLang="zh-CN" sz="2000" b="1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20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0.05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, 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1−</a:t>
                          </a:r>
                          <a:r>
                            <a:rPr lang="zh-CN" altLang="en-US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𝛽 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80%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positive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positive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80%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215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Non-significant finding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cs typeface="Arial" panose="020B0604020202020204" pitchFamily="34" charset="0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= 0.95,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𝛽 </a:t>
                          </a:r>
                          <a:r>
                            <a:rPr lang="en-US" altLang="zh-CN" sz="2000" b="1" dirty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= 20%</a:t>
                          </a:r>
                          <a:endParaRPr lang="zh-CN" altLang="en-US" sz="2000" b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negative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0.95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negative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20%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6B00A07-AB20-9695-CF3C-B487E2D725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6634969"/>
                  </p:ext>
                </p:extLst>
              </p:nvPr>
            </p:nvGraphicFramePr>
            <p:xfrm>
              <a:off x="833717" y="1172401"/>
              <a:ext cx="6876973" cy="337654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3174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97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755267">
                    <a:tc>
                      <a:txBody>
                        <a:bodyPr/>
                        <a:lstStyle/>
                        <a:p>
                          <a:pPr algn="r"/>
                          <a:endParaRPr lang="en-US" altLang="zh-CN" sz="2000" dirty="0">
                            <a:solidFill>
                              <a:schemeClr val="bg2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333" t="-1613" r="-100267" b="-362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872" t="-1613" r="-535" b="-3620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8333" r="-197632" b="-107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positive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0.05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positive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80%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10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59070" r="-197632" b="-83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True negative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0.95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False negative</a:t>
                          </a:r>
                        </a:p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70% </a:t>
                          </a:r>
                          <a:r>
                            <a:rPr lang="en-US" altLang="zh-CN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20%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3D1A6C7-517C-3FE8-8DDD-BB2793010E3F}"/>
              </a:ext>
            </a:extLst>
          </p:cNvPr>
          <p:cNvSpPr txBox="1"/>
          <p:nvPr/>
        </p:nvSpPr>
        <p:spPr>
          <a:xfrm>
            <a:off x="7776812" y="1391114"/>
            <a:ext cx="91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真实情况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DC81AA-08D7-C6E0-1D99-983E20325B4C}"/>
              </a:ext>
            </a:extLst>
          </p:cNvPr>
          <p:cNvSpPr txBox="1"/>
          <p:nvPr/>
        </p:nvSpPr>
        <p:spPr>
          <a:xfrm>
            <a:off x="281417" y="2860674"/>
            <a:ext cx="97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数据结果</a:t>
            </a:r>
          </a:p>
        </p:txBody>
      </p:sp>
    </p:spTree>
    <p:extLst>
      <p:ext uri="{BB962C8B-B14F-4D97-AF65-F5344CB8AC3E}">
        <p14:creationId xmlns:p14="http://schemas.microsoft.com/office/powerpoint/2010/main" val="3017499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/>
              <a:t>Correlation analysis</a:t>
            </a:r>
            <a:endParaRPr sz="2500"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Correlation is any statistical relationship, whether causal or not, between two random variables or bivariate data.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相关分析：考察两组观测值之间联系的强度。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00" y="2421250"/>
            <a:ext cx="3110950" cy="251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175" y="2789225"/>
            <a:ext cx="3533700" cy="7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075" y="3685000"/>
            <a:ext cx="32326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independent samples t-test</a:t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50" y="1801322"/>
            <a:ext cx="2437450" cy="12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25" y="1152475"/>
            <a:ext cx="6227974" cy="315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Workflow of analysis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4E6FD-B875-477C-A7E7-82070EDCC36A}"/>
              </a:ext>
            </a:extLst>
          </p:cNvPr>
          <p:cNvSpPr txBox="1"/>
          <p:nvPr/>
        </p:nvSpPr>
        <p:spPr>
          <a:xfrm>
            <a:off x="2542311" y="1179599"/>
            <a:ext cx="3214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kern="100" dirty="0">
                <a:solidFill>
                  <a:srgbClr val="494949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 b="1" kern="100" dirty="0">
                <a:solidFill>
                  <a:srgbClr val="494949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确定</a:t>
            </a:r>
            <a:r>
              <a:rPr lang="zh-CN" altLang="zh-CN" sz="2000" b="1" kern="100" dirty="0">
                <a:solidFill>
                  <a:srgbClr val="494949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研究问题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2AE8C3-BDAA-7C52-7E93-96585F380DFA}"/>
              </a:ext>
            </a:extLst>
          </p:cNvPr>
          <p:cNvSpPr txBox="1"/>
          <p:nvPr/>
        </p:nvSpPr>
        <p:spPr>
          <a:xfrm>
            <a:off x="2750129" y="2083344"/>
            <a:ext cx="2812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描述性分析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4E0A0C-AADC-3DD2-1D1A-6C05D9254524}"/>
              </a:ext>
            </a:extLst>
          </p:cNvPr>
          <p:cNvSpPr txBox="1"/>
          <p:nvPr/>
        </p:nvSpPr>
        <p:spPr>
          <a:xfrm>
            <a:off x="1814946" y="162444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预设</a:t>
            </a:r>
            <a:r>
              <a:rPr lang="zh-CN" altLang="en-US" sz="2000" b="1" dirty="0">
                <a:solidFill>
                  <a:srgbClr val="494949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3884AC-29EC-6A1F-EB5E-3AAF5AE9F0A7}"/>
              </a:ext>
            </a:extLst>
          </p:cNvPr>
          <p:cNvSpPr txBox="1"/>
          <p:nvPr/>
        </p:nvSpPr>
        <p:spPr>
          <a:xfrm>
            <a:off x="1814946" y="260942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模型选取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D17F8F-7978-F981-3FEA-D696110DAAE3}"/>
              </a:ext>
            </a:extLst>
          </p:cNvPr>
          <p:cNvSpPr txBox="1"/>
          <p:nvPr/>
        </p:nvSpPr>
        <p:spPr>
          <a:xfrm>
            <a:off x="1870365" y="37714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计算检验统计量</a:t>
            </a:r>
            <a:endParaRPr lang="zh-CN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38FC5E-85C9-3248-A6D2-500B7808EC5B}"/>
              </a:ext>
            </a:extLst>
          </p:cNvPr>
          <p:cNvSpPr txBox="1"/>
          <p:nvPr/>
        </p:nvSpPr>
        <p:spPr>
          <a:xfrm>
            <a:off x="1787238" y="4371493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做出决策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9F991A8-FEFD-1363-512A-307AA30FFA44}"/>
              </a:ext>
            </a:extLst>
          </p:cNvPr>
          <p:cNvSpPr txBox="1"/>
          <p:nvPr/>
        </p:nvSpPr>
        <p:spPr>
          <a:xfrm>
            <a:off x="1974274" y="317140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5.</a:t>
            </a:r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确定显著水平：</a:t>
            </a:r>
            <a:r>
              <a:rPr lang="zh-CN" altLang="zh-CN" sz="200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200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=0.05</a:t>
            </a:r>
            <a:endParaRPr lang="zh-CN" altLang="zh-CN" sz="20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 Summary of last term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C1EFF-E10A-B6D3-5F06-7733A32F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34F069-1BA1-6950-5A4F-585CDAB1C304}"/>
              </a:ext>
            </a:extLst>
          </p:cNvPr>
          <p:cNvSpPr txBox="1"/>
          <p:nvPr/>
        </p:nvSpPr>
        <p:spPr>
          <a:xfrm>
            <a:off x="387927" y="1551709"/>
            <a:ext cx="8444373" cy="1433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某研究者欲验证</a:t>
            </a:r>
            <a:r>
              <a:rPr lang="en-US" altLang="zh-CN" sz="20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stroop</a:t>
            </a:r>
            <a:r>
              <a:rPr lang="zh-CN" altLang="zh-CN" sz="20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任务是否有效，他招募被试进行实验，分别记录被试在字义和字色一致和不一致情况下的反应时。如果你是该研究者，请使用文字描述完整的数据分析流程。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C1BA25-6166-B9FF-12F2-DAFD89C01395}"/>
              </a:ext>
            </a:extLst>
          </p:cNvPr>
          <p:cNvSpPr txBox="1"/>
          <p:nvPr/>
        </p:nvSpPr>
        <p:spPr>
          <a:xfrm>
            <a:off x="872836" y="3422073"/>
            <a:ext cx="6830291" cy="878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研究问题：</a:t>
            </a:r>
            <a:r>
              <a:rPr lang="en-US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stroop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任务是否有效</a:t>
            </a:r>
            <a:endParaRPr lang="en-US" altLang="zh-CN" sz="1800" kern="100" dirty="0">
              <a:effectLst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zh-CN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被试在字义和字色一致和不一致情况下的反应时</a:t>
            </a:r>
            <a:r>
              <a:rPr lang="zh-CN" altLang="en-US" sz="1800" kern="1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是否一致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31040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EA46F-7C7B-F1B7-6DFC-F3C9CA01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7DBA7C-8FE9-3D61-A028-4EF677F0EAB5}"/>
                  </a:ext>
                </a:extLst>
              </p:cNvPr>
              <p:cNvSpPr txBox="1"/>
              <p:nvPr/>
            </p:nvSpPr>
            <p:spPr>
              <a:xfrm>
                <a:off x="1856509" y="1650667"/>
                <a:ext cx="4994564" cy="2356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b="1" dirty="0">
                    <a:solidFill>
                      <a:srgbClr val="494949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预设</a:t>
                </a:r>
                <a:r>
                  <a:rPr lang="zh-CN" altLang="en-US" sz="2000" b="1" dirty="0">
                    <a:solidFill>
                      <a:srgbClr val="494949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假设</a:t>
                </a:r>
                <a:endParaRPr lang="en-US" altLang="zh-CN" sz="2000" b="1" dirty="0">
                  <a:solidFill>
                    <a:srgbClr val="494949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000" b="1" dirty="0">
                    <a:solidFill>
                      <a:srgbClr val="494949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kern="1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被试在字义和字色一致和不一致情况下的反应时</a:t>
                </a:r>
                <a:r>
                  <a:rPr lang="zh-CN" altLang="en-US" sz="2000" kern="1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不存在差异</a:t>
                </a:r>
                <a:endParaRPr lang="en-US" altLang="zh-CN" sz="2000" kern="1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2000" b="1" dirty="0">
                    <a:solidFill>
                      <a:srgbClr val="494949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000" kern="1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被试在字义和字色一致和不一致情况下的反应时</a:t>
                </a:r>
                <a:r>
                  <a:rPr lang="zh-CN" altLang="en-US" sz="2000" kern="1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存在差异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67DBA7C-8FE9-3D61-A028-4EF677F0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1650667"/>
                <a:ext cx="4994564" cy="2356671"/>
              </a:xfrm>
              <a:prstGeom prst="rect">
                <a:avLst/>
              </a:prstGeom>
              <a:blipFill>
                <a:blip r:embed="rId2"/>
                <a:stretch>
                  <a:fillRect l="-1343" b="-3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39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B09F-1705-6E43-64DE-815D3DC7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819AA4-7D44-5C23-A602-B1E509A447BE}"/>
              </a:ext>
            </a:extLst>
          </p:cNvPr>
          <p:cNvSpPr txBox="1"/>
          <p:nvPr/>
        </p:nvSpPr>
        <p:spPr>
          <a:xfrm>
            <a:off x="318654" y="1172686"/>
            <a:ext cx="45720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描述性分析</a:t>
            </a:r>
            <a:endParaRPr lang="en-US" altLang="zh-CN" sz="20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9B7053-9825-7D06-D387-5276FDB2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54" y="2644021"/>
            <a:ext cx="3612571" cy="23072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687C9D-5247-CBF6-B427-5C16789D5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412" y="1690437"/>
            <a:ext cx="4966920" cy="10018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C37912D-E7C0-C11F-7C9B-F4AA008AA17E}"/>
              </a:ext>
            </a:extLst>
          </p:cNvPr>
          <p:cNvSpPr txBox="1"/>
          <p:nvPr/>
        </p:nvSpPr>
        <p:spPr>
          <a:xfrm>
            <a:off x="2254826" y="2222480"/>
            <a:ext cx="699655" cy="27699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2865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5B09F-1705-6E43-64DE-815D3DC7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819AA4-7D44-5C23-A602-B1E509A447BE}"/>
              </a:ext>
            </a:extLst>
          </p:cNvPr>
          <p:cNvSpPr txBox="1"/>
          <p:nvPr/>
        </p:nvSpPr>
        <p:spPr>
          <a:xfrm>
            <a:off x="311700" y="1233055"/>
            <a:ext cx="8520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模型选取</a:t>
            </a:r>
            <a:r>
              <a:rPr lang="zh-CN" altLang="en-US" sz="20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494949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b="1" dirty="0">
                <a:solidFill>
                  <a:srgbClr val="494949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采取配对样本</a:t>
            </a:r>
            <a:r>
              <a:rPr lang="en-US" altLang="zh-CN" sz="2000" b="1" dirty="0">
                <a:solidFill>
                  <a:srgbClr val="494949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494949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检验</a:t>
            </a:r>
            <a:endParaRPr lang="en-US" altLang="zh-CN" sz="20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4228F-81F6-D633-3043-CE123770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54741"/>
            <a:ext cx="4712212" cy="25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9F0B0E-D49C-026C-0F63-2C5E981F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6BF149-8549-0299-43D5-DFCA1F00C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确定显著水平：</a:t>
            </a:r>
            <a:r>
              <a:rPr lang="zh-CN" altLang="zh-CN" sz="180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US" altLang="zh-CN" sz="1800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=0.05</a:t>
            </a:r>
          </a:p>
          <a:p>
            <a:r>
              <a:rPr lang="zh-CN" altLang="zh-CN" sz="18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计算检验统计量</a:t>
            </a:r>
            <a:endParaRPr lang="en-US" altLang="zh-CN" sz="1800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0372F4-C6A6-83C9-8523-D267F90B208C}"/>
              </a:ext>
            </a:extLst>
          </p:cNvPr>
          <p:cNvSpPr txBox="1"/>
          <p:nvPr/>
        </p:nvSpPr>
        <p:spPr>
          <a:xfrm>
            <a:off x="1004455" y="36634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400" b="1" dirty="0">
                <a:solidFill>
                  <a:srgbClr val="494949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做出决策</a:t>
            </a:r>
            <a:endParaRPr lang="en-US" altLang="zh-CN" sz="1400" b="1" dirty="0">
              <a:solidFill>
                <a:srgbClr val="494949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18D3AC5-D56F-47A8-806E-49F1FFE5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46" y="2214881"/>
            <a:ext cx="4026107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07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2 Teaching Schedule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500"/>
              <a:t>Teaching Schedule</a:t>
            </a:r>
            <a:endParaRPr sz="2500"/>
          </a:p>
        </p:txBody>
      </p:sp>
      <p:sp>
        <p:nvSpPr>
          <p:cNvPr id="238" name="Google Shape;23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" name="内容占位符 5">
            <a:extLst>
              <a:ext uri="{FF2B5EF4-FFF2-40B4-BE49-F238E27FC236}">
                <a16:creationId xmlns:a16="http://schemas.microsoft.com/office/drawing/2014/main" id="{A530CDF6-35E8-32E9-A0D4-B6333C693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515242"/>
              </p:ext>
            </p:extLst>
          </p:nvPr>
        </p:nvGraphicFramePr>
        <p:xfrm>
          <a:off x="2605778" y="1152475"/>
          <a:ext cx="4224513" cy="3416405"/>
        </p:xfrm>
        <a:graphic>
          <a:graphicData uri="http://schemas.openxmlformats.org/drawingml/2006/table">
            <a:tbl>
              <a:tblPr firstRow="1" firstCol="1" bandRow="1"/>
              <a:tblGrid>
                <a:gridCol w="1285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Week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200" b="1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Content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方差分析的基本原理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完全随机方差分析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随机区组和重复测量的方差分析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多因素方差分析</a:t>
                      </a:r>
                      <a:endParaRPr lang="zh-CN" alt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回归分析的基本原理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一元回归方程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多元回归方程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广义线性模型与逻辑回归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分层线性回归模型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线性模型作为一个统计框架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卡方检验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列联表分析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altLang="zh-CN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AB test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降维分析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—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EFA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Cluster analysis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为例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非参检验</a:t>
                      </a: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965"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altLang="zh-CN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543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Bootstrap </a:t>
                      </a:r>
                      <a:r>
                        <a:rPr lang="zh-CN" altLang="en-US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105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Permutation</a:t>
                      </a:r>
                      <a:endParaRPr lang="zh-CN" altLang="en-US" sz="105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7764" marR="77764" marT="108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7793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3 From t-test to ANOVA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主观幸福感（Subjective Well-Being，简称SWB）主要是指人们对其生活质量所做的情感性和认知性的整体评价。现有一份调查想要比较两个地区人群的主观幸福感。我们应该选用什么方法？（example1）</a:t>
            </a:r>
            <a:endParaRPr sz="2000" dirty="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 </a:t>
            </a:r>
            <a:r>
              <a:rPr lang="zh-CN" sz="20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两个地区人群的主观幸福感没有差异</a:t>
            </a:r>
            <a:endParaRPr sz="2000" dirty="0">
              <a:solidFill>
                <a:srgbClr val="111111"/>
              </a:solidFill>
              <a:highlight>
                <a:schemeClr val="lt1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 </a:t>
            </a:r>
            <a:r>
              <a:rPr lang="zh-CN" sz="2000" dirty="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两个地区人群的主观幸福感存在差异</a:t>
            </a:r>
            <a:endParaRPr sz="2000" dirty="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50" name="Google Shape;250;p40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FD8067-D5B9-9D4B-E306-31B56DA893C9}"/>
              </a:ext>
            </a:extLst>
          </p:cNvPr>
          <p:cNvSpPr txBox="1"/>
          <p:nvPr/>
        </p:nvSpPr>
        <p:spPr>
          <a:xfrm>
            <a:off x="1640032" y="4493823"/>
            <a:ext cx="6471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Anderson，C.， Kraus，M.W.， Galinsky，A.D.， &amp; Keltner，D. （2012）.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请同学们在JASP中对“example1”进行操作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56" name="Google Shape;256;p41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Final grades of last term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26641"/>
          <a:stretch/>
        </p:blipFill>
        <p:spPr>
          <a:xfrm>
            <a:off x="1120841" y="3343899"/>
            <a:ext cx="2382725" cy="143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562" y="1123350"/>
            <a:ext cx="3556876" cy="22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5341" y="3343899"/>
            <a:ext cx="2015544" cy="168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12" y="2062925"/>
            <a:ext cx="3677431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675" y="179750"/>
            <a:ext cx="4424275" cy="15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主观幸福感（Subjective Well-Being，简称SWB）主要是指人们对其生活质量所做的情感性和认知性的整体评价。现有一份调查想要比较两个地区人群的主观幸福感。我们应该选用什么方法？（example1）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111111"/>
                </a:solidFill>
                <a:highlight>
                  <a:srgbClr val="FFFFFF"/>
                </a:highlight>
                <a:latin typeface="STKaiti"/>
                <a:ea typeface="STKaiti"/>
                <a:cs typeface="STKaiti"/>
                <a:sym typeface="STKaiti"/>
              </a:rPr>
              <a:t>若想要对三个地区人群的主观幸福感进行比较，我们可以怎么样进行处理呢？(example2)</a:t>
            </a:r>
            <a:endParaRPr sz="20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111111"/>
              </a:solidFill>
              <a:highlight>
                <a:srgbClr val="FFFFFF"/>
              </a:highlight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68" name="Google Shape;268;p43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请同学们在JASP中对“example2”进行操作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74" name="Google Shape;274;p44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775" y="225948"/>
            <a:ext cx="6418451" cy="25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763" y="2174275"/>
            <a:ext cx="2019173" cy="201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46"/>
          <p:cNvPicPr preferRelativeResize="0"/>
          <p:nvPr/>
        </p:nvPicPr>
        <p:blipFill rotWithShape="1">
          <a:blip r:embed="rId3">
            <a:alphaModFix/>
          </a:blip>
          <a:srcRect t="-10520" b="10520"/>
          <a:stretch/>
        </p:blipFill>
        <p:spPr>
          <a:xfrm>
            <a:off x="3198850" y="1824250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/>
          <p:nvPr/>
        </p:nvSpPr>
        <p:spPr>
          <a:xfrm>
            <a:off x="4446900" y="929350"/>
            <a:ext cx="3599700" cy="89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无法对同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时对＞2个独立组进行比较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，也许我们有其他处理方法？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7964700" y="341900"/>
            <a:ext cx="546600" cy="5397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400" y="2153600"/>
            <a:ext cx="3321150" cy="19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7"/>
          <p:cNvSpPr/>
          <p:nvPr/>
        </p:nvSpPr>
        <p:spPr>
          <a:xfrm>
            <a:off x="3825275" y="833725"/>
            <a:ext cx="4474200" cy="1147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如果</a:t>
            </a:r>
            <a:r>
              <a:rPr lang="zh-CN">
                <a:solidFill>
                  <a:schemeClr val="dk1"/>
                </a:solidFill>
              </a:rPr>
              <a:t>t-test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不可以同时对3个独立组进行比较，那么我们可不可以把这3个组拆开进行两两比较呢？</a:t>
            </a:r>
            <a:endParaRPr/>
          </a:p>
        </p:txBody>
      </p:sp>
      <p:sp>
        <p:nvSpPr>
          <p:cNvPr id="294" name="Google Shape;294;p47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7"/>
          <p:cNvSpPr txBox="1">
            <a:spLocks noGrp="1"/>
          </p:cNvSpPr>
          <p:nvPr>
            <p:ph type="body" idx="4294967295"/>
          </p:nvPr>
        </p:nvSpPr>
        <p:spPr>
          <a:xfrm>
            <a:off x="304800" y="4343400"/>
            <a:ext cx="85206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请同学们在JASP中对“example3”进行操作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8"/>
          <p:cNvPicPr preferRelativeResize="0"/>
          <p:nvPr/>
        </p:nvPicPr>
        <p:blipFill rotWithShape="1">
          <a:blip r:embed="rId3">
            <a:alphaModFix/>
          </a:blip>
          <a:srcRect t="23940" b="-23940"/>
          <a:stretch/>
        </p:blipFill>
        <p:spPr>
          <a:xfrm>
            <a:off x="320900" y="1608150"/>
            <a:ext cx="5760201" cy="20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53" y="3527100"/>
            <a:ext cx="5352701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900" y="206100"/>
            <a:ext cx="5428674" cy="13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8"/>
          <p:cNvPicPr preferRelativeResize="0"/>
          <p:nvPr/>
        </p:nvPicPr>
        <p:blipFill rotWithShape="1">
          <a:blip r:embed="rId6">
            <a:alphaModFix/>
          </a:blip>
          <a:srcRect t="-27250" b="27250"/>
          <a:stretch/>
        </p:blipFill>
        <p:spPr>
          <a:xfrm>
            <a:off x="4919375" y="1457425"/>
            <a:ext cx="2286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/>
          <p:nvPr/>
        </p:nvSpPr>
        <p:spPr>
          <a:xfrm>
            <a:off x="5853975" y="1182075"/>
            <a:ext cx="2527500" cy="826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结果似乎挺不错的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9"/>
          <p:cNvPicPr preferRelativeResize="0"/>
          <p:nvPr/>
        </p:nvPicPr>
        <p:blipFill rotWithShape="1">
          <a:blip r:embed="rId3">
            <a:alphaModFix/>
          </a:blip>
          <a:srcRect t="23940" b="-23940"/>
          <a:stretch/>
        </p:blipFill>
        <p:spPr>
          <a:xfrm>
            <a:off x="1946600" y="1596075"/>
            <a:ext cx="5639974" cy="19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653" y="3515025"/>
            <a:ext cx="5352701" cy="1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25" y="194038"/>
            <a:ext cx="5428674" cy="13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8875" y="1596078"/>
            <a:ext cx="3018625" cy="24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/>
          <p:nvPr/>
        </p:nvSpPr>
        <p:spPr>
          <a:xfrm>
            <a:off x="5013700" y="400575"/>
            <a:ext cx="1837500" cy="1195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naive！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50"/>
          <p:cNvGraphicFramePr/>
          <p:nvPr/>
        </p:nvGraphicFramePr>
        <p:xfrm>
          <a:off x="1523450" y="735915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9" name="Google Shape;319;p50"/>
          <p:cNvSpPr/>
          <p:nvPr/>
        </p:nvSpPr>
        <p:spPr>
          <a:xfrm>
            <a:off x="2643425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50"/>
          <p:cNvSpPr txBox="1"/>
          <p:nvPr/>
        </p:nvSpPr>
        <p:spPr>
          <a:xfrm>
            <a:off x="3689438" y="1053590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21" name="Google Shape;321;p50"/>
          <p:cNvSpPr/>
          <p:nvPr/>
        </p:nvSpPr>
        <p:spPr>
          <a:xfrm>
            <a:off x="4558150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0"/>
          <p:cNvSpPr txBox="1"/>
          <p:nvPr/>
        </p:nvSpPr>
        <p:spPr>
          <a:xfrm>
            <a:off x="5804700" y="1094565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23" name="Google Shape;323;p50"/>
          <p:cNvSpPr/>
          <p:nvPr/>
        </p:nvSpPr>
        <p:spPr>
          <a:xfrm>
            <a:off x="2643425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0"/>
          <p:cNvSpPr txBox="1"/>
          <p:nvPr/>
        </p:nvSpPr>
        <p:spPr>
          <a:xfrm>
            <a:off x="3689438" y="258355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25" name="Google Shape;325;p50"/>
          <p:cNvSpPr/>
          <p:nvPr/>
        </p:nvSpPr>
        <p:spPr>
          <a:xfrm>
            <a:off x="4558150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0"/>
          <p:cNvSpPr txBox="1"/>
          <p:nvPr/>
        </p:nvSpPr>
        <p:spPr>
          <a:xfrm>
            <a:off x="5804700" y="262453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2643425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3689438" y="396521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29" name="Google Shape;329;p50"/>
          <p:cNvSpPr/>
          <p:nvPr/>
        </p:nvSpPr>
        <p:spPr>
          <a:xfrm>
            <a:off x="4558150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0"/>
          <p:cNvSpPr txBox="1"/>
          <p:nvPr/>
        </p:nvSpPr>
        <p:spPr>
          <a:xfrm>
            <a:off x="5804700" y="400619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31" name="Google Shape;331;p50"/>
          <p:cNvSpPr txBox="1"/>
          <p:nvPr/>
        </p:nvSpPr>
        <p:spPr>
          <a:xfrm>
            <a:off x="381000" y="10215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381000" y="26217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381000" y="39933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graphicFrame>
        <p:nvGraphicFramePr>
          <p:cNvPr id="334" name="Google Shape;334;p50"/>
          <p:cNvGraphicFramePr/>
          <p:nvPr/>
        </p:nvGraphicFramePr>
        <p:xfrm>
          <a:off x="1524000" y="2209800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5" name="Google Shape;335;p50"/>
          <p:cNvGraphicFramePr/>
          <p:nvPr/>
        </p:nvGraphicFramePr>
        <p:xfrm>
          <a:off x="1519750" y="3718665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51"/>
          <p:cNvGraphicFramePr/>
          <p:nvPr/>
        </p:nvGraphicFramePr>
        <p:xfrm>
          <a:off x="1523450" y="735915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1" name="Google Shape;341;p51"/>
          <p:cNvSpPr/>
          <p:nvPr/>
        </p:nvSpPr>
        <p:spPr>
          <a:xfrm>
            <a:off x="2643425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1"/>
          <p:cNvSpPr txBox="1"/>
          <p:nvPr/>
        </p:nvSpPr>
        <p:spPr>
          <a:xfrm>
            <a:off x="3689438" y="1053590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43" name="Google Shape;343;p51"/>
          <p:cNvSpPr/>
          <p:nvPr/>
        </p:nvSpPr>
        <p:spPr>
          <a:xfrm>
            <a:off x="4558150" y="1257165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1"/>
          <p:cNvSpPr txBox="1"/>
          <p:nvPr/>
        </p:nvSpPr>
        <p:spPr>
          <a:xfrm>
            <a:off x="5804700" y="1094565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45" name="Google Shape;345;p51"/>
          <p:cNvSpPr/>
          <p:nvPr/>
        </p:nvSpPr>
        <p:spPr>
          <a:xfrm>
            <a:off x="2643425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3689438" y="258355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47" name="Google Shape;347;p51"/>
          <p:cNvSpPr/>
          <p:nvPr/>
        </p:nvSpPr>
        <p:spPr>
          <a:xfrm>
            <a:off x="4558150" y="278713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1"/>
          <p:cNvSpPr txBox="1"/>
          <p:nvPr/>
        </p:nvSpPr>
        <p:spPr>
          <a:xfrm>
            <a:off x="5804700" y="262453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2643425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1"/>
          <p:cNvSpPr txBox="1"/>
          <p:nvPr/>
        </p:nvSpPr>
        <p:spPr>
          <a:xfrm>
            <a:off x="3689438" y="3965215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t-test, α=0.05</a:t>
            </a:r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4558150" y="4168790"/>
            <a:ext cx="990600" cy="7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1"/>
          <p:cNvSpPr txBox="1"/>
          <p:nvPr/>
        </p:nvSpPr>
        <p:spPr>
          <a:xfrm>
            <a:off x="5804700" y="4006190"/>
            <a:ext cx="257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</a:t>
            </a:r>
            <a:r>
              <a:rPr lang="zh-CN"/>
              <a:t> | H</a:t>
            </a:r>
            <a:r>
              <a:rPr lang="zh-CN" sz="700"/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</a:t>
            </a:r>
            <a:r>
              <a:rPr lang="zh-CN"/>
              <a:t>) = 0.05</a:t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381000" y="10215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54" name="Google Shape;354;p51"/>
          <p:cNvSpPr txBox="1"/>
          <p:nvPr/>
        </p:nvSpPr>
        <p:spPr>
          <a:xfrm>
            <a:off x="381000" y="26217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55" name="Google Shape;355;p51"/>
          <p:cNvSpPr txBox="1"/>
          <p:nvPr/>
        </p:nvSpPr>
        <p:spPr>
          <a:xfrm>
            <a:off x="381000" y="3993315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356" name="Google Shape;3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962150"/>
            <a:ext cx="24955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/>
          <p:nvPr/>
        </p:nvSpPr>
        <p:spPr>
          <a:xfrm>
            <a:off x="7162800" y="914400"/>
            <a:ext cx="16764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单次比较犯</a:t>
            </a:r>
            <a:r>
              <a:rPr lang="zh-CN"/>
              <a:t>α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错误的概率是0.05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graphicFrame>
        <p:nvGraphicFramePr>
          <p:cNvPr id="358" name="Google Shape;358;p51"/>
          <p:cNvGraphicFramePr/>
          <p:nvPr/>
        </p:nvGraphicFramePr>
        <p:xfrm>
          <a:off x="1524000" y="2209800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region1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9" name="Google Shape;359;p51"/>
          <p:cNvGraphicFramePr/>
          <p:nvPr/>
        </p:nvGraphicFramePr>
        <p:xfrm>
          <a:off x="1519750" y="3718665"/>
          <a:ext cx="918650" cy="1158135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45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region2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region3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>
                          <a:solidFill>
                            <a:schemeClr val="dk1"/>
                          </a:solidFill>
                        </a:rPr>
                        <a:t>…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Two perspective of statistics in psychology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0225"/>
            <a:ext cx="4910582" cy="373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626" y="1260225"/>
            <a:ext cx="3462674" cy="373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2"/>
          <p:cNvGraphicFramePr/>
          <p:nvPr/>
        </p:nvGraphicFramePr>
        <p:xfrm>
          <a:off x="5484550" y="8382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5" name="Google Shape;365;p52"/>
          <p:cNvGraphicFramePr/>
          <p:nvPr/>
        </p:nvGraphicFramePr>
        <p:xfrm>
          <a:off x="3730100" y="29718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6" name="Google Shape;366;p52"/>
          <p:cNvGraphicFramePr/>
          <p:nvPr/>
        </p:nvGraphicFramePr>
        <p:xfrm>
          <a:off x="6930500" y="296174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7" name="Google Shape;367;p52"/>
          <p:cNvSpPr txBox="1"/>
          <p:nvPr/>
        </p:nvSpPr>
        <p:spPr>
          <a:xfrm rot="-2962821">
            <a:off x="3825405" y="1645348"/>
            <a:ext cx="1219290" cy="40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 rot="2701196">
            <a:off x="6592132" y="1668059"/>
            <a:ext cx="1219335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69" name="Google Shape;369;p52"/>
          <p:cNvSpPr txBox="1"/>
          <p:nvPr/>
        </p:nvSpPr>
        <p:spPr>
          <a:xfrm>
            <a:off x="5181600" y="4019400"/>
            <a:ext cx="12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370" name="Google Shape;37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11185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2"/>
          <p:cNvSpPr/>
          <p:nvPr/>
        </p:nvSpPr>
        <p:spPr>
          <a:xfrm>
            <a:off x="990600" y="381000"/>
            <a:ext cx="19812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两两比较之后犯α错误的概率是多少呢？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372" name="Google Shape;372;p52"/>
          <p:cNvCxnSpPr/>
          <p:nvPr/>
        </p:nvCxnSpPr>
        <p:spPr>
          <a:xfrm flipH="1">
            <a:off x="4267200" y="14478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73" name="Google Shape;373;p52"/>
          <p:cNvCxnSpPr/>
          <p:nvPr/>
        </p:nvCxnSpPr>
        <p:spPr>
          <a:xfrm>
            <a:off x="6324600" y="15240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74" name="Google Shape;374;p52"/>
          <p:cNvCxnSpPr/>
          <p:nvPr/>
        </p:nvCxnSpPr>
        <p:spPr>
          <a:xfrm>
            <a:off x="4724400" y="36576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75" name="Google Shape;375;p52"/>
          <p:cNvSpPr/>
          <p:nvPr/>
        </p:nvSpPr>
        <p:spPr>
          <a:xfrm>
            <a:off x="8319875" y="307775"/>
            <a:ext cx="307375" cy="607925"/>
          </a:xfrm>
          <a:prstGeom prst="flowChartCollat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53"/>
          <p:cNvGraphicFramePr/>
          <p:nvPr/>
        </p:nvGraphicFramePr>
        <p:xfrm>
          <a:off x="6326450" y="9144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1" name="Google Shape;381;p53"/>
          <p:cNvGraphicFramePr/>
          <p:nvPr/>
        </p:nvGraphicFramePr>
        <p:xfrm>
          <a:off x="4572000" y="30480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2" name="Google Shape;382;p53"/>
          <p:cNvGraphicFramePr/>
          <p:nvPr/>
        </p:nvGraphicFramePr>
        <p:xfrm>
          <a:off x="7772400" y="303794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3" name="Google Shape;383;p53"/>
          <p:cNvSpPr txBox="1"/>
          <p:nvPr/>
        </p:nvSpPr>
        <p:spPr>
          <a:xfrm rot="-3360650">
            <a:off x="4541697" y="1338591"/>
            <a:ext cx="1546054" cy="83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(α|H</a:t>
            </a:r>
            <a:r>
              <a:rPr lang="zh-CN" sz="600"/>
              <a:t>0</a:t>
            </a:r>
            <a:r>
              <a:rPr lang="zh-CN"/>
              <a:t>) = 0.05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/>
          </a:p>
        </p:txBody>
      </p:sp>
      <p:sp>
        <p:nvSpPr>
          <p:cNvPr id="384" name="Google Shape;384;p53"/>
          <p:cNvSpPr txBox="1"/>
          <p:nvPr/>
        </p:nvSpPr>
        <p:spPr>
          <a:xfrm rot="2845253">
            <a:off x="7333158" y="1602796"/>
            <a:ext cx="1737639" cy="8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6023500" y="4038600"/>
            <a:ext cx="168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386" name="Google Shape;386;p53"/>
          <p:cNvCxnSpPr/>
          <p:nvPr/>
        </p:nvCxnSpPr>
        <p:spPr>
          <a:xfrm flipH="1">
            <a:off x="5109100" y="15240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87" name="Google Shape;387;p53"/>
          <p:cNvCxnSpPr/>
          <p:nvPr/>
        </p:nvCxnSpPr>
        <p:spPr>
          <a:xfrm>
            <a:off x="7166500" y="16002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388" name="Google Shape;388;p53"/>
          <p:cNvCxnSpPr/>
          <p:nvPr/>
        </p:nvCxnSpPr>
        <p:spPr>
          <a:xfrm>
            <a:off x="5566300" y="37338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sp>
        <p:nvSpPr>
          <p:cNvPr id="389" name="Google Shape;389;p53"/>
          <p:cNvSpPr txBox="1"/>
          <p:nvPr/>
        </p:nvSpPr>
        <p:spPr>
          <a:xfrm>
            <a:off x="593425" y="2171550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犯错误的概率</a:t>
            </a:r>
            <a:r>
              <a:rPr lang="zh-CN"/>
              <a:t>) = 1 - (1- 0.05)³ ≈ 0.143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54"/>
          <p:cNvGraphicFramePr/>
          <p:nvPr/>
        </p:nvGraphicFramePr>
        <p:xfrm>
          <a:off x="6326450" y="9144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region1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5" name="Google Shape;395;p54"/>
          <p:cNvGraphicFramePr/>
          <p:nvPr/>
        </p:nvGraphicFramePr>
        <p:xfrm>
          <a:off x="4572000" y="304800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region2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6" name="Google Shape;396;p54"/>
          <p:cNvGraphicFramePr/>
          <p:nvPr/>
        </p:nvGraphicFramePr>
        <p:xfrm>
          <a:off x="7772400" y="3037940"/>
          <a:ext cx="382850" cy="1036220"/>
        </p:xfrm>
        <a:graphic>
          <a:graphicData uri="http://schemas.openxmlformats.org/drawingml/2006/table">
            <a:tbl>
              <a:tblPr>
                <a:noFill/>
                <a:tableStyleId>{92FFB8EB-6D93-450B-91BF-D400F9D2FB51}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400"/>
                        <a:t>region3</a:t>
                      </a:r>
                      <a:endParaRPr sz="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600"/>
                        <a:t>…</a:t>
                      </a:r>
                      <a:endParaRPr sz="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7" name="Google Shape;397;p54"/>
          <p:cNvSpPr txBox="1"/>
          <p:nvPr/>
        </p:nvSpPr>
        <p:spPr>
          <a:xfrm rot="-3360650">
            <a:off x="4541697" y="1338591"/>
            <a:ext cx="1546054" cy="831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(α|H</a:t>
            </a:r>
            <a:r>
              <a:rPr lang="zh-CN" sz="600"/>
              <a:t>0</a:t>
            </a:r>
            <a:r>
              <a:rPr lang="zh-CN"/>
              <a:t>) = 0.05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 rot="2845253">
            <a:off x="7333158" y="1602796"/>
            <a:ext cx="1737639" cy="8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第二次比较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6023500" y="4038600"/>
            <a:ext cx="168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第三次比较</a:t>
            </a:r>
            <a:endParaRPr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0.05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>
                <a:solidFill>
                  <a:schemeClr val="dk1"/>
                </a:solidFill>
              </a:rPr>
              <a:t>p</a:t>
            </a:r>
            <a:r>
              <a:rPr lang="zh-CN">
                <a:solidFill>
                  <a:schemeClr val="dk1"/>
                </a:solidFill>
              </a:rPr>
              <a:t>(1-α|H</a:t>
            </a:r>
            <a:r>
              <a:rPr lang="zh-CN" sz="600">
                <a:solidFill>
                  <a:schemeClr val="dk1"/>
                </a:solidFill>
              </a:rPr>
              <a:t>0</a:t>
            </a:r>
            <a:r>
              <a:rPr lang="zh-CN">
                <a:solidFill>
                  <a:schemeClr val="dk1"/>
                </a:solidFill>
              </a:rPr>
              <a:t>) = 0.95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cxnSp>
        <p:nvCxnSpPr>
          <p:cNvPr id="400" name="Google Shape;400;p54"/>
          <p:cNvCxnSpPr/>
          <p:nvPr/>
        </p:nvCxnSpPr>
        <p:spPr>
          <a:xfrm flipH="1">
            <a:off x="5109100" y="1524000"/>
            <a:ext cx="914400" cy="12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401" name="Google Shape;401;p54"/>
          <p:cNvCxnSpPr/>
          <p:nvPr/>
        </p:nvCxnSpPr>
        <p:spPr>
          <a:xfrm>
            <a:off x="7166500" y="1600200"/>
            <a:ext cx="1066800" cy="11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cxnSp>
        <p:nvCxnSpPr>
          <p:cNvPr id="402" name="Google Shape;402;p54"/>
          <p:cNvCxnSpPr/>
          <p:nvPr/>
        </p:nvCxnSpPr>
        <p:spPr>
          <a:xfrm>
            <a:off x="5566300" y="3733800"/>
            <a:ext cx="205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  <p:pic>
        <p:nvPicPr>
          <p:cNvPr id="403" name="Google Shape;4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925" y="2218397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4"/>
          <p:cNvSpPr txBox="1"/>
          <p:nvPr/>
        </p:nvSpPr>
        <p:spPr>
          <a:xfrm>
            <a:off x="661725" y="373100"/>
            <a:ext cx="35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p</a:t>
            </a:r>
            <a:r>
              <a:rPr lang="zh-CN"/>
              <a:t>(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犯错误的概率</a:t>
            </a:r>
            <a:r>
              <a:rPr lang="zh-CN"/>
              <a:t>) = 1 - (1- 0.05)³ ≈ 0.143</a:t>
            </a:r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1339975" y="1076750"/>
            <a:ext cx="22038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上述式子到底是什么意思呢？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7;p57">
            <a:extLst>
              <a:ext uri="{FF2B5EF4-FFF2-40B4-BE49-F238E27FC236}">
                <a16:creationId xmlns:a16="http://schemas.microsoft.com/office/drawing/2014/main" id="{E34F21C4-8BA5-0F7E-8395-E229BADAFDA0}"/>
              </a:ext>
            </a:extLst>
          </p:cNvPr>
          <p:cNvSpPr txBox="1"/>
          <p:nvPr/>
        </p:nvSpPr>
        <p:spPr>
          <a:xfrm>
            <a:off x="119737" y="791990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B848F-F90F-E8AA-B0E2-38F67117D062}"/>
              </a:ext>
            </a:extLst>
          </p:cNvPr>
          <p:cNvSpPr txBox="1"/>
          <p:nvPr/>
        </p:nvSpPr>
        <p:spPr>
          <a:xfrm>
            <a:off x="2901444" y="902937"/>
            <a:ext cx="819601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176C1-3C15-CA01-7BB8-9BA97FB9E39A}"/>
              </a:ext>
            </a:extLst>
          </p:cNvPr>
          <p:cNvSpPr txBox="1"/>
          <p:nvPr/>
        </p:nvSpPr>
        <p:spPr>
          <a:xfrm>
            <a:off x="6562663" y="879483"/>
            <a:ext cx="71472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8E273-3F3D-1C2D-F5ED-26AF48CEB3B5}"/>
              </a:ext>
            </a:extLst>
          </p:cNvPr>
          <p:cNvSpPr txBox="1"/>
          <p:nvPr/>
        </p:nvSpPr>
        <p:spPr>
          <a:xfrm>
            <a:off x="2365405" y="863782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F156F8-89A8-0BD0-A46B-1752F944C59C}"/>
              </a:ext>
            </a:extLst>
          </p:cNvPr>
          <p:cNvSpPr txBox="1"/>
          <p:nvPr/>
        </p:nvSpPr>
        <p:spPr>
          <a:xfrm>
            <a:off x="5701909" y="884413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12" name="Google Shape;457;p57">
            <a:extLst>
              <a:ext uri="{FF2B5EF4-FFF2-40B4-BE49-F238E27FC236}">
                <a16:creationId xmlns:a16="http://schemas.microsoft.com/office/drawing/2014/main" id="{A6CDADEE-6F30-F895-AF79-FDA1D72F832B}"/>
              </a:ext>
            </a:extLst>
          </p:cNvPr>
          <p:cNvSpPr txBox="1"/>
          <p:nvPr/>
        </p:nvSpPr>
        <p:spPr>
          <a:xfrm>
            <a:off x="111218" y="2309256"/>
            <a:ext cx="1090937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914F81-75AC-7434-3057-BF9D33BB1657}"/>
              </a:ext>
            </a:extLst>
          </p:cNvPr>
          <p:cNvSpPr txBox="1"/>
          <p:nvPr/>
        </p:nvSpPr>
        <p:spPr>
          <a:xfrm>
            <a:off x="1915133" y="2437596"/>
            <a:ext cx="772399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5FF1BA-9E7B-F4DB-1600-DF5ADFDDE755}"/>
              </a:ext>
            </a:extLst>
          </p:cNvPr>
          <p:cNvSpPr txBox="1"/>
          <p:nvPr/>
        </p:nvSpPr>
        <p:spPr>
          <a:xfrm>
            <a:off x="3785032" y="2384309"/>
            <a:ext cx="6858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F992D0-CC0F-65A5-AA6E-CF5F400FBBB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301333" y="1210714"/>
            <a:ext cx="1009912" cy="12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D5A1CC-F808-A591-C05E-F881CD3F582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311245" y="1210714"/>
            <a:ext cx="816687" cy="11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D2841-466A-180E-024B-B0D13896DC90}"/>
              </a:ext>
            </a:extLst>
          </p:cNvPr>
          <p:cNvSpPr txBox="1"/>
          <p:nvPr/>
        </p:nvSpPr>
        <p:spPr>
          <a:xfrm>
            <a:off x="2069381" y="192666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290255-8446-EE8B-C658-0310422C2FE0}"/>
              </a:ext>
            </a:extLst>
          </p:cNvPr>
          <p:cNvSpPr txBox="1"/>
          <p:nvPr/>
        </p:nvSpPr>
        <p:spPr>
          <a:xfrm>
            <a:off x="3785768" y="1643622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C0DDB1-1D53-FFDC-D820-B68890853405}"/>
              </a:ext>
            </a:extLst>
          </p:cNvPr>
          <p:cNvSpPr txBox="1"/>
          <p:nvPr/>
        </p:nvSpPr>
        <p:spPr>
          <a:xfrm>
            <a:off x="5905459" y="2362812"/>
            <a:ext cx="7629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6B9F23-93F8-F338-478A-66FC08D7AB0C}"/>
              </a:ext>
            </a:extLst>
          </p:cNvPr>
          <p:cNvSpPr txBox="1"/>
          <p:nvPr/>
        </p:nvSpPr>
        <p:spPr>
          <a:xfrm>
            <a:off x="7652852" y="2392686"/>
            <a:ext cx="6784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DC71A7-B2A5-AA7F-AB48-98F4E0357EE0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6286923" y="1187260"/>
            <a:ext cx="633103" cy="117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67D9B4-20D6-A680-E78D-7D5D30D73556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920026" y="1187260"/>
            <a:ext cx="1072030" cy="12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F3C06-E849-88D7-0025-A0BD8ADAC4D0}"/>
              </a:ext>
            </a:extLst>
          </p:cNvPr>
          <p:cNvSpPr txBox="1"/>
          <p:nvPr/>
        </p:nvSpPr>
        <p:spPr>
          <a:xfrm>
            <a:off x="5944023" y="1748391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E1CA1C-5A7D-E079-8F62-22F003D9EDE0}"/>
              </a:ext>
            </a:extLst>
          </p:cNvPr>
          <p:cNvSpPr txBox="1"/>
          <p:nvPr/>
        </p:nvSpPr>
        <p:spPr>
          <a:xfrm>
            <a:off x="7416830" y="151637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7A72E8-8B38-EFB9-AA83-DD61F33CCF81}"/>
              </a:ext>
            </a:extLst>
          </p:cNvPr>
          <p:cNvSpPr txBox="1"/>
          <p:nvPr/>
        </p:nvSpPr>
        <p:spPr>
          <a:xfrm>
            <a:off x="1226472" y="3653680"/>
            <a:ext cx="780246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0FE7D7-74D4-FC27-4F3A-D8F33A02D0DB}"/>
              </a:ext>
            </a:extLst>
          </p:cNvPr>
          <p:cNvSpPr txBox="1"/>
          <p:nvPr/>
        </p:nvSpPr>
        <p:spPr>
          <a:xfrm>
            <a:off x="2280344" y="3661543"/>
            <a:ext cx="6673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840237-CAF3-6A38-528D-AFB4F4B229A3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616595" y="2745373"/>
            <a:ext cx="684738" cy="9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B55279-4898-BDA9-319F-0FA6E703FF61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>
            <a:off x="2301333" y="2745373"/>
            <a:ext cx="312711" cy="9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5CD2CF9-BDC3-0232-C5D0-AAB999089C8D}"/>
              </a:ext>
            </a:extLst>
          </p:cNvPr>
          <p:cNvSpPr txBox="1"/>
          <p:nvPr/>
        </p:nvSpPr>
        <p:spPr>
          <a:xfrm>
            <a:off x="1036489" y="304705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CB99B2-3520-C48B-909A-15F3995B21F8}"/>
              </a:ext>
            </a:extLst>
          </p:cNvPr>
          <p:cNvSpPr txBox="1"/>
          <p:nvPr/>
        </p:nvSpPr>
        <p:spPr>
          <a:xfrm>
            <a:off x="2456989" y="302464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03493C-ACA9-262F-1A71-581940DA096C}"/>
              </a:ext>
            </a:extLst>
          </p:cNvPr>
          <p:cNvSpPr txBox="1"/>
          <p:nvPr/>
        </p:nvSpPr>
        <p:spPr>
          <a:xfrm>
            <a:off x="3296908" y="3661543"/>
            <a:ext cx="78452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66EF91-14FF-3BAE-B812-500C7E97FF58}"/>
              </a:ext>
            </a:extLst>
          </p:cNvPr>
          <p:cNvSpPr txBox="1"/>
          <p:nvPr/>
        </p:nvSpPr>
        <p:spPr>
          <a:xfrm>
            <a:off x="4350781" y="3669406"/>
            <a:ext cx="69833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863ED3-5652-B426-6F3C-D06FE2F931DE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689171" y="2709456"/>
            <a:ext cx="564628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A936E71-3BBB-8660-EB86-0428C5FC490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253799" y="2709456"/>
            <a:ext cx="446148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040D69-B4A2-AB8A-9FFF-176C40D6DC14}"/>
              </a:ext>
            </a:extLst>
          </p:cNvPr>
          <p:cNvSpPr txBox="1"/>
          <p:nvPr/>
        </p:nvSpPr>
        <p:spPr>
          <a:xfrm>
            <a:off x="3106926" y="3054920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FD52CB-DA5F-15EF-6E06-7CEA9C2773C9}"/>
              </a:ext>
            </a:extLst>
          </p:cNvPr>
          <p:cNvSpPr txBox="1"/>
          <p:nvPr/>
        </p:nvSpPr>
        <p:spPr>
          <a:xfrm>
            <a:off x="4290992" y="2775600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DE8C94-F6FF-D8E9-0170-BE8AF64367BF}"/>
              </a:ext>
            </a:extLst>
          </p:cNvPr>
          <p:cNvSpPr txBox="1"/>
          <p:nvPr/>
        </p:nvSpPr>
        <p:spPr>
          <a:xfrm>
            <a:off x="5225909" y="3639079"/>
            <a:ext cx="7255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CEFF5A-A048-D64C-FEB1-B404C304EA9C}"/>
              </a:ext>
            </a:extLst>
          </p:cNvPr>
          <p:cNvSpPr txBox="1"/>
          <p:nvPr/>
        </p:nvSpPr>
        <p:spPr>
          <a:xfrm>
            <a:off x="6204748" y="3646942"/>
            <a:ext cx="7012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883F19-6950-B8A3-EB8E-F59E8E3DFD0C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5588674" y="2686992"/>
            <a:ext cx="594126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3E084F-1EB0-ACB4-A8F1-6A6B7A95768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182800" y="2686992"/>
            <a:ext cx="372552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510DE7E-8821-D0A5-4029-80453A266497}"/>
              </a:ext>
            </a:extLst>
          </p:cNvPr>
          <p:cNvSpPr txBox="1"/>
          <p:nvPr/>
        </p:nvSpPr>
        <p:spPr>
          <a:xfrm>
            <a:off x="5035927" y="3032456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691602-7DB2-70C9-D93D-1EBF684C5097}"/>
              </a:ext>
            </a:extLst>
          </p:cNvPr>
          <p:cNvSpPr txBox="1"/>
          <p:nvPr/>
        </p:nvSpPr>
        <p:spPr>
          <a:xfrm>
            <a:off x="6456427" y="3010047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98C5F96-889C-ADBD-0393-5E94B7A834BC}"/>
              </a:ext>
            </a:extLst>
          </p:cNvPr>
          <p:cNvSpPr txBox="1"/>
          <p:nvPr/>
        </p:nvSpPr>
        <p:spPr>
          <a:xfrm>
            <a:off x="7100742" y="3645817"/>
            <a:ext cx="7249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C6516F3-F0F7-3BEB-1764-F1F52E0026D3}"/>
              </a:ext>
            </a:extLst>
          </p:cNvPr>
          <p:cNvSpPr txBox="1"/>
          <p:nvPr/>
        </p:nvSpPr>
        <p:spPr>
          <a:xfrm>
            <a:off x="8154616" y="3653680"/>
            <a:ext cx="68580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6068E9-B3A5-1030-D61E-70E2A36174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7463208" y="2693730"/>
            <a:ext cx="594425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4C9327-FD0B-0A57-6165-027EAE3C171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057633" y="2693730"/>
            <a:ext cx="439884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77A3672-439F-E8F3-8F71-FC8A1C44B029}"/>
              </a:ext>
            </a:extLst>
          </p:cNvPr>
          <p:cNvSpPr txBox="1"/>
          <p:nvPr/>
        </p:nvSpPr>
        <p:spPr>
          <a:xfrm>
            <a:off x="6910760" y="3039194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31C5C4C-E01E-6B34-715E-9F61124DFFE6}"/>
              </a:ext>
            </a:extLst>
          </p:cNvPr>
          <p:cNvSpPr txBox="1"/>
          <p:nvPr/>
        </p:nvSpPr>
        <p:spPr>
          <a:xfrm>
            <a:off x="8331260" y="3016785"/>
            <a:ext cx="68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82" name="Google Shape;457;p57">
            <a:extLst>
              <a:ext uri="{FF2B5EF4-FFF2-40B4-BE49-F238E27FC236}">
                <a16:creationId xmlns:a16="http://schemas.microsoft.com/office/drawing/2014/main" id="{774BDC05-71D7-3864-AA96-A00C83CA4B8F}"/>
              </a:ext>
            </a:extLst>
          </p:cNvPr>
          <p:cNvSpPr txBox="1"/>
          <p:nvPr/>
        </p:nvSpPr>
        <p:spPr>
          <a:xfrm>
            <a:off x="66494" y="3579414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89F00E4-F61C-5888-3B9E-ABD3EAB2E121}"/>
              </a:ext>
            </a:extLst>
          </p:cNvPr>
          <p:cNvSpPr txBox="1"/>
          <p:nvPr/>
        </p:nvSpPr>
        <p:spPr>
          <a:xfrm>
            <a:off x="4453581" y="4289450"/>
            <a:ext cx="2864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TKaiti"/>
                <a:ea typeface="STKaiti"/>
                <a:cs typeface="STKaiti"/>
                <a:sym typeface="STKaiti"/>
              </a:rPr>
              <a:t>三次比较后犯错误的概率</a:t>
            </a:r>
            <a:r>
              <a:rPr lang="zh-CN" altLang="zh-CN" dirty="0">
                <a:latin typeface="STKaiti"/>
                <a:ea typeface="STKaiti"/>
                <a:cs typeface="STKaiti"/>
                <a:sym typeface="STKaiti"/>
              </a:rPr>
              <a:t>14.3%</a:t>
            </a:r>
            <a:endParaRPr lang="zh-CN" altLang="en-US" dirty="0"/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7BFF5D-520C-32DD-F48C-5F2FF9812753}"/>
              </a:ext>
            </a:extLst>
          </p:cNvPr>
          <p:cNvCxnSpPr>
            <a:stCxn id="37" idx="2"/>
            <a:endCxn id="66" idx="2"/>
          </p:cNvCxnSpPr>
          <p:nvPr/>
        </p:nvCxnSpPr>
        <p:spPr>
          <a:xfrm rot="5400000" flipH="1" flipV="1">
            <a:off x="5551848" y="1023652"/>
            <a:ext cx="7863" cy="5883473"/>
          </a:xfrm>
          <a:prstGeom prst="bentConnector3">
            <a:avLst>
              <a:gd name="adj1" fmla="val -290728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6C9BB2-783C-A0BD-072B-2C48201AE325}"/>
              </a:ext>
            </a:extLst>
          </p:cNvPr>
          <p:cNvSpPr txBox="1"/>
          <p:nvPr/>
        </p:nvSpPr>
        <p:spPr>
          <a:xfrm>
            <a:off x="3682798" y="360181"/>
            <a:ext cx="250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每次犯错误的概率为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0.05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925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7;p57">
            <a:extLst>
              <a:ext uri="{FF2B5EF4-FFF2-40B4-BE49-F238E27FC236}">
                <a16:creationId xmlns:a16="http://schemas.microsoft.com/office/drawing/2014/main" id="{E34F21C4-8BA5-0F7E-8395-E229BADAFDA0}"/>
              </a:ext>
            </a:extLst>
          </p:cNvPr>
          <p:cNvSpPr txBox="1"/>
          <p:nvPr/>
        </p:nvSpPr>
        <p:spPr>
          <a:xfrm>
            <a:off x="119737" y="791990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B848F-F90F-E8AA-B0E2-38F67117D062}"/>
              </a:ext>
            </a:extLst>
          </p:cNvPr>
          <p:cNvSpPr txBox="1"/>
          <p:nvPr/>
        </p:nvSpPr>
        <p:spPr>
          <a:xfrm>
            <a:off x="2901444" y="902937"/>
            <a:ext cx="819601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176C1-3C15-CA01-7BB8-9BA97FB9E39A}"/>
              </a:ext>
            </a:extLst>
          </p:cNvPr>
          <p:cNvSpPr txBox="1"/>
          <p:nvPr/>
        </p:nvSpPr>
        <p:spPr>
          <a:xfrm>
            <a:off x="6562663" y="879483"/>
            <a:ext cx="71472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8E273-3F3D-1C2D-F5ED-26AF48CEB3B5}"/>
              </a:ext>
            </a:extLst>
          </p:cNvPr>
          <p:cNvSpPr txBox="1"/>
          <p:nvPr/>
        </p:nvSpPr>
        <p:spPr>
          <a:xfrm>
            <a:off x="2365405" y="863782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F156F8-89A8-0BD0-A46B-1752F944C59C}"/>
              </a:ext>
            </a:extLst>
          </p:cNvPr>
          <p:cNvSpPr txBox="1"/>
          <p:nvPr/>
        </p:nvSpPr>
        <p:spPr>
          <a:xfrm>
            <a:off x="5701909" y="884413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12" name="Google Shape;457;p57">
            <a:extLst>
              <a:ext uri="{FF2B5EF4-FFF2-40B4-BE49-F238E27FC236}">
                <a16:creationId xmlns:a16="http://schemas.microsoft.com/office/drawing/2014/main" id="{A6CDADEE-6F30-F895-AF79-FDA1D72F832B}"/>
              </a:ext>
            </a:extLst>
          </p:cNvPr>
          <p:cNvSpPr txBox="1"/>
          <p:nvPr/>
        </p:nvSpPr>
        <p:spPr>
          <a:xfrm>
            <a:off x="111218" y="2309256"/>
            <a:ext cx="1090937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914F81-75AC-7434-3057-BF9D33BB1657}"/>
              </a:ext>
            </a:extLst>
          </p:cNvPr>
          <p:cNvSpPr txBox="1"/>
          <p:nvPr/>
        </p:nvSpPr>
        <p:spPr>
          <a:xfrm>
            <a:off x="1915133" y="2437596"/>
            <a:ext cx="772399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5FF1BA-9E7B-F4DB-1600-DF5ADFDDE755}"/>
              </a:ext>
            </a:extLst>
          </p:cNvPr>
          <p:cNvSpPr txBox="1"/>
          <p:nvPr/>
        </p:nvSpPr>
        <p:spPr>
          <a:xfrm>
            <a:off x="3785032" y="2384309"/>
            <a:ext cx="6858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F992D0-CC0F-65A5-AA6E-CF5F400FBBB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301333" y="1210714"/>
            <a:ext cx="1009912" cy="12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D5A1CC-F808-A591-C05E-F881CD3F582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311245" y="1210714"/>
            <a:ext cx="816687" cy="11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D2841-466A-180E-024B-B0D13896DC90}"/>
              </a:ext>
            </a:extLst>
          </p:cNvPr>
          <p:cNvSpPr txBox="1"/>
          <p:nvPr/>
        </p:nvSpPr>
        <p:spPr>
          <a:xfrm>
            <a:off x="2069381" y="192666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290255-8446-EE8B-C658-0310422C2FE0}"/>
              </a:ext>
            </a:extLst>
          </p:cNvPr>
          <p:cNvSpPr txBox="1"/>
          <p:nvPr/>
        </p:nvSpPr>
        <p:spPr>
          <a:xfrm>
            <a:off x="3785768" y="1643622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C0DDB1-1D53-FFDC-D820-B68890853405}"/>
              </a:ext>
            </a:extLst>
          </p:cNvPr>
          <p:cNvSpPr txBox="1"/>
          <p:nvPr/>
        </p:nvSpPr>
        <p:spPr>
          <a:xfrm>
            <a:off x="5905459" y="2362812"/>
            <a:ext cx="7629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6B9F23-93F8-F338-478A-66FC08D7AB0C}"/>
              </a:ext>
            </a:extLst>
          </p:cNvPr>
          <p:cNvSpPr txBox="1"/>
          <p:nvPr/>
        </p:nvSpPr>
        <p:spPr>
          <a:xfrm>
            <a:off x="7652852" y="2392686"/>
            <a:ext cx="6784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DC71A7-B2A5-AA7F-AB48-98F4E0357EE0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6286923" y="1187260"/>
            <a:ext cx="633103" cy="117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67D9B4-20D6-A680-E78D-7D5D30D73556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920026" y="1187260"/>
            <a:ext cx="1072030" cy="12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F3C06-E849-88D7-0025-A0BD8ADAC4D0}"/>
              </a:ext>
            </a:extLst>
          </p:cNvPr>
          <p:cNvSpPr txBox="1"/>
          <p:nvPr/>
        </p:nvSpPr>
        <p:spPr>
          <a:xfrm>
            <a:off x="5944023" y="1748391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E1CA1C-5A7D-E079-8F62-22F003D9EDE0}"/>
              </a:ext>
            </a:extLst>
          </p:cNvPr>
          <p:cNvSpPr txBox="1"/>
          <p:nvPr/>
        </p:nvSpPr>
        <p:spPr>
          <a:xfrm>
            <a:off x="7416830" y="151637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7A72E8-8B38-EFB9-AA83-DD61F33CCF81}"/>
              </a:ext>
            </a:extLst>
          </p:cNvPr>
          <p:cNvSpPr txBox="1"/>
          <p:nvPr/>
        </p:nvSpPr>
        <p:spPr>
          <a:xfrm>
            <a:off x="1226472" y="3653680"/>
            <a:ext cx="780246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0FE7D7-74D4-FC27-4F3A-D8F33A02D0DB}"/>
              </a:ext>
            </a:extLst>
          </p:cNvPr>
          <p:cNvSpPr txBox="1"/>
          <p:nvPr/>
        </p:nvSpPr>
        <p:spPr>
          <a:xfrm>
            <a:off x="2280344" y="3661543"/>
            <a:ext cx="6673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840237-CAF3-6A38-528D-AFB4F4B229A3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616595" y="2745373"/>
            <a:ext cx="684738" cy="9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B55279-4898-BDA9-319F-0FA6E703FF61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>
            <a:off x="2301333" y="2745373"/>
            <a:ext cx="312711" cy="9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5CD2CF9-BDC3-0232-C5D0-AAB999089C8D}"/>
              </a:ext>
            </a:extLst>
          </p:cNvPr>
          <p:cNvSpPr txBox="1"/>
          <p:nvPr/>
        </p:nvSpPr>
        <p:spPr>
          <a:xfrm>
            <a:off x="1036489" y="304705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CB99B2-3520-C48B-909A-15F3995B21F8}"/>
              </a:ext>
            </a:extLst>
          </p:cNvPr>
          <p:cNvSpPr txBox="1"/>
          <p:nvPr/>
        </p:nvSpPr>
        <p:spPr>
          <a:xfrm>
            <a:off x="2456989" y="302464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03493C-ACA9-262F-1A71-581940DA096C}"/>
              </a:ext>
            </a:extLst>
          </p:cNvPr>
          <p:cNvSpPr txBox="1"/>
          <p:nvPr/>
        </p:nvSpPr>
        <p:spPr>
          <a:xfrm>
            <a:off x="3296908" y="3661543"/>
            <a:ext cx="78452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66EF91-14FF-3BAE-B812-500C7E97FF58}"/>
              </a:ext>
            </a:extLst>
          </p:cNvPr>
          <p:cNvSpPr txBox="1"/>
          <p:nvPr/>
        </p:nvSpPr>
        <p:spPr>
          <a:xfrm>
            <a:off x="4350781" y="3669406"/>
            <a:ext cx="69833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863ED3-5652-B426-6F3C-D06FE2F931DE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689171" y="2709456"/>
            <a:ext cx="564628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A936E71-3BBB-8660-EB86-0428C5FC490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253799" y="2709456"/>
            <a:ext cx="446148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040D69-B4A2-AB8A-9FFF-176C40D6DC14}"/>
              </a:ext>
            </a:extLst>
          </p:cNvPr>
          <p:cNvSpPr txBox="1"/>
          <p:nvPr/>
        </p:nvSpPr>
        <p:spPr>
          <a:xfrm>
            <a:off x="3106926" y="3054920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FD52CB-DA5F-15EF-6E06-7CEA9C2773C9}"/>
              </a:ext>
            </a:extLst>
          </p:cNvPr>
          <p:cNvSpPr txBox="1"/>
          <p:nvPr/>
        </p:nvSpPr>
        <p:spPr>
          <a:xfrm>
            <a:off x="4290992" y="2775600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DE8C94-F6FF-D8E9-0170-BE8AF64367BF}"/>
              </a:ext>
            </a:extLst>
          </p:cNvPr>
          <p:cNvSpPr txBox="1"/>
          <p:nvPr/>
        </p:nvSpPr>
        <p:spPr>
          <a:xfrm>
            <a:off x="5225909" y="3639079"/>
            <a:ext cx="7255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CEFF5A-A048-D64C-FEB1-B404C304EA9C}"/>
              </a:ext>
            </a:extLst>
          </p:cNvPr>
          <p:cNvSpPr txBox="1"/>
          <p:nvPr/>
        </p:nvSpPr>
        <p:spPr>
          <a:xfrm>
            <a:off x="6204748" y="3646942"/>
            <a:ext cx="7012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883F19-6950-B8A3-EB8E-F59E8E3DFD0C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5588674" y="2686992"/>
            <a:ext cx="594126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3E084F-1EB0-ACB4-A8F1-6A6B7A95768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182800" y="2686992"/>
            <a:ext cx="372552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510DE7E-8821-D0A5-4029-80453A266497}"/>
              </a:ext>
            </a:extLst>
          </p:cNvPr>
          <p:cNvSpPr txBox="1"/>
          <p:nvPr/>
        </p:nvSpPr>
        <p:spPr>
          <a:xfrm>
            <a:off x="5035927" y="3032456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691602-7DB2-70C9-D93D-1EBF684C5097}"/>
              </a:ext>
            </a:extLst>
          </p:cNvPr>
          <p:cNvSpPr txBox="1"/>
          <p:nvPr/>
        </p:nvSpPr>
        <p:spPr>
          <a:xfrm>
            <a:off x="6456427" y="3010047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98C5F96-889C-ADBD-0393-5E94B7A834BC}"/>
              </a:ext>
            </a:extLst>
          </p:cNvPr>
          <p:cNvSpPr txBox="1"/>
          <p:nvPr/>
        </p:nvSpPr>
        <p:spPr>
          <a:xfrm>
            <a:off x="7100742" y="3645817"/>
            <a:ext cx="7249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C6516F3-F0F7-3BEB-1764-F1F52E0026D3}"/>
              </a:ext>
            </a:extLst>
          </p:cNvPr>
          <p:cNvSpPr txBox="1"/>
          <p:nvPr/>
        </p:nvSpPr>
        <p:spPr>
          <a:xfrm>
            <a:off x="8154616" y="3653680"/>
            <a:ext cx="68580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6068E9-B3A5-1030-D61E-70E2A36174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7463208" y="2693730"/>
            <a:ext cx="594425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4C9327-FD0B-0A57-6165-027EAE3C171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057633" y="2693730"/>
            <a:ext cx="439884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77A3672-439F-E8F3-8F71-FC8A1C44B029}"/>
              </a:ext>
            </a:extLst>
          </p:cNvPr>
          <p:cNvSpPr txBox="1"/>
          <p:nvPr/>
        </p:nvSpPr>
        <p:spPr>
          <a:xfrm>
            <a:off x="6910760" y="3039194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31C5C4C-E01E-6B34-715E-9F61124DFFE6}"/>
              </a:ext>
            </a:extLst>
          </p:cNvPr>
          <p:cNvSpPr txBox="1"/>
          <p:nvPr/>
        </p:nvSpPr>
        <p:spPr>
          <a:xfrm>
            <a:off x="8331260" y="3016785"/>
            <a:ext cx="68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82" name="Google Shape;457;p57">
            <a:extLst>
              <a:ext uri="{FF2B5EF4-FFF2-40B4-BE49-F238E27FC236}">
                <a16:creationId xmlns:a16="http://schemas.microsoft.com/office/drawing/2014/main" id="{774BDC05-71D7-3864-AA96-A00C83CA4B8F}"/>
              </a:ext>
            </a:extLst>
          </p:cNvPr>
          <p:cNvSpPr txBox="1"/>
          <p:nvPr/>
        </p:nvSpPr>
        <p:spPr>
          <a:xfrm>
            <a:off x="66494" y="3579414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89F00E4-F61C-5888-3B9E-ABD3EAB2E121}"/>
              </a:ext>
            </a:extLst>
          </p:cNvPr>
          <p:cNvSpPr txBox="1"/>
          <p:nvPr/>
        </p:nvSpPr>
        <p:spPr>
          <a:xfrm>
            <a:off x="4453581" y="4289450"/>
            <a:ext cx="2864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TKaiti"/>
                <a:ea typeface="STKaiti"/>
                <a:cs typeface="STKaiti"/>
                <a:sym typeface="STKaiti"/>
              </a:rPr>
              <a:t>三次比较后犯错误的概率</a:t>
            </a:r>
            <a:r>
              <a:rPr lang="zh-CN" altLang="zh-CN" dirty="0">
                <a:latin typeface="STKaiti"/>
                <a:ea typeface="STKaiti"/>
                <a:cs typeface="STKaiti"/>
                <a:sym typeface="STKaiti"/>
              </a:rPr>
              <a:t>14.3%</a:t>
            </a:r>
            <a:endParaRPr lang="zh-CN" altLang="en-US" dirty="0"/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7BFF5D-520C-32DD-F48C-5F2FF9812753}"/>
              </a:ext>
            </a:extLst>
          </p:cNvPr>
          <p:cNvCxnSpPr>
            <a:stCxn id="37" idx="2"/>
            <a:endCxn id="66" idx="2"/>
          </p:cNvCxnSpPr>
          <p:nvPr/>
        </p:nvCxnSpPr>
        <p:spPr>
          <a:xfrm rot="5400000" flipH="1" flipV="1">
            <a:off x="5551848" y="1023652"/>
            <a:ext cx="7863" cy="5883473"/>
          </a:xfrm>
          <a:prstGeom prst="bentConnector3">
            <a:avLst>
              <a:gd name="adj1" fmla="val -290728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6C9BB2-783C-A0BD-072B-2C48201AE325}"/>
              </a:ext>
            </a:extLst>
          </p:cNvPr>
          <p:cNvSpPr txBox="1"/>
          <p:nvPr/>
        </p:nvSpPr>
        <p:spPr>
          <a:xfrm>
            <a:off x="3682798" y="360181"/>
            <a:ext cx="250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每次犯错误的概率为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0.05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Google Shape;447;p56">
            <a:extLst>
              <a:ext uri="{FF2B5EF4-FFF2-40B4-BE49-F238E27FC236}">
                <a16:creationId xmlns:a16="http://schemas.microsoft.com/office/drawing/2014/main" id="{BF4E0BE9-ECF2-4D52-CE61-40BCC7361F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1920" b="-21920"/>
          <a:stretch/>
        </p:blipFill>
        <p:spPr>
          <a:xfrm>
            <a:off x="500850" y="1646600"/>
            <a:ext cx="2223300" cy="29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48;p56">
            <a:extLst>
              <a:ext uri="{FF2B5EF4-FFF2-40B4-BE49-F238E27FC236}">
                <a16:creationId xmlns:a16="http://schemas.microsoft.com/office/drawing/2014/main" id="{3C5C4D76-B592-9E7A-BD88-A36DC1CFA18C}"/>
              </a:ext>
            </a:extLst>
          </p:cNvPr>
          <p:cNvSpPr/>
          <p:nvPr/>
        </p:nvSpPr>
        <p:spPr>
          <a:xfrm>
            <a:off x="1960325" y="182675"/>
            <a:ext cx="2802600" cy="1282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STKaiti"/>
                <a:ea typeface="STKaiti"/>
                <a:cs typeface="STKaiti"/>
                <a:sym typeface="STKaiti"/>
              </a:rPr>
              <a:t>两两比较之后犯α错误的概率居然高达14.3%！！！</a:t>
            </a:r>
            <a:endParaRPr dirty="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7" name="Google Shape;449;p56">
            <a:extLst>
              <a:ext uri="{FF2B5EF4-FFF2-40B4-BE49-F238E27FC236}">
                <a16:creationId xmlns:a16="http://schemas.microsoft.com/office/drawing/2014/main" id="{7D63436A-AD80-8A70-480A-838ABE2FD4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813" y="2570813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451;p56">
            <a:extLst>
              <a:ext uri="{FF2B5EF4-FFF2-40B4-BE49-F238E27FC236}">
                <a16:creationId xmlns:a16="http://schemas.microsoft.com/office/drawing/2014/main" id="{F80C8B6D-75C0-59DD-CE7E-3F0200FD2F77}"/>
              </a:ext>
            </a:extLst>
          </p:cNvPr>
          <p:cNvSpPr/>
          <p:nvPr/>
        </p:nvSpPr>
        <p:spPr>
          <a:xfrm>
            <a:off x="4763025" y="1010900"/>
            <a:ext cx="2989800" cy="1437300"/>
          </a:xfrm>
          <a:prstGeom prst="wedgeEllipseCallout">
            <a:avLst>
              <a:gd name="adj1" fmla="val 21523"/>
              <a:gd name="adj2" fmla="val 6163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也就是说即使效应不存在，也有14.3%的可能得到一个显著的结果！！！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  <p:extLst>
      <p:ext uri="{BB962C8B-B14F-4D97-AF65-F5344CB8AC3E}">
        <p14:creationId xmlns:p14="http://schemas.microsoft.com/office/powerpoint/2010/main" val="3707201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7;p57">
            <a:extLst>
              <a:ext uri="{FF2B5EF4-FFF2-40B4-BE49-F238E27FC236}">
                <a16:creationId xmlns:a16="http://schemas.microsoft.com/office/drawing/2014/main" id="{E34F21C4-8BA5-0F7E-8395-E229BADAFDA0}"/>
              </a:ext>
            </a:extLst>
          </p:cNvPr>
          <p:cNvSpPr txBox="1"/>
          <p:nvPr/>
        </p:nvSpPr>
        <p:spPr>
          <a:xfrm>
            <a:off x="119737" y="791990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第一次比较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9B848F-F90F-E8AA-B0E2-38F67117D062}"/>
              </a:ext>
            </a:extLst>
          </p:cNvPr>
          <p:cNvSpPr txBox="1"/>
          <p:nvPr/>
        </p:nvSpPr>
        <p:spPr>
          <a:xfrm>
            <a:off x="2901444" y="902937"/>
            <a:ext cx="819601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176C1-3C15-CA01-7BB8-9BA97FB9E39A}"/>
              </a:ext>
            </a:extLst>
          </p:cNvPr>
          <p:cNvSpPr txBox="1"/>
          <p:nvPr/>
        </p:nvSpPr>
        <p:spPr>
          <a:xfrm>
            <a:off x="6562663" y="879483"/>
            <a:ext cx="71472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88E273-3F3D-1C2D-F5ED-26AF48CEB3B5}"/>
              </a:ext>
            </a:extLst>
          </p:cNvPr>
          <p:cNvSpPr txBox="1"/>
          <p:nvPr/>
        </p:nvSpPr>
        <p:spPr>
          <a:xfrm>
            <a:off x="2365405" y="863782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F156F8-89A8-0BD0-A46B-1752F944C59C}"/>
              </a:ext>
            </a:extLst>
          </p:cNvPr>
          <p:cNvSpPr txBox="1"/>
          <p:nvPr/>
        </p:nvSpPr>
        <p:spPr>
          <a:xfrm>
            <a:off x="5701909" y="884413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12" name="Google Shape;457;p57">
            <a:extLst>
              <a:ext uri="{FF2B5EF4-FFF2-40B4-BE49-F238E27FC236}">
                <a16:creationId xmlns:a16="http://schemas.microsoft.com/office/drawing/2014/main" id="{A6CDADEE-6F30-F895-AF79-FDA1D72F832B}"/>
              </a:ext>
            </a:extLst>
          </p:cNvPr>
          <p:cNvSpPr txBox="1"/>
          <p:nvPr/>
        </p:nvSpPr>
        <p:spPr>
          <a:xfrm>
            <a:off x="111218" y="2309256"/>
            <a:ext cx="1090937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914F81-75AC-7434-3057-BF9D33BB1657}"/>
              </a:ext>
            </a:extLst>
          </p:cNvPr>
          <p:cNvSpPr txBox="1"/>
          <p:nvPr/>
        </p:nvSpPr>
        <p:spPr>
          <a:xfrm>
            <a:off x="1915133" y="2437596"/>
            <a:ext cx="772399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5FF1BA-9E7B-F4DB-1600-DF5ADFDDE755}"/>
              </a:ext>
            </a:extLst>
          </p:cNvPr>
          <p:cNvSpPr txBox="1"/>
          <p:nvPr/>
        </p:nvSpPr>
        <p:spPr>
          <a:xfrm>
            <a:off x="3785032" y="2384309"/>
            <a:ext cx="6858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CF992D0-CC0F-65A5-AA6E-CF5F400FBBBD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301333" y="1210714"/>
            <a:ext cx="1009912" cy="122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BD5A1CC-F808-A591-C05E-F881CD3F582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>
            <a:off x="3311245" y="1210714"/>
            <a:ext cx="816687" cy="117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BAD2841-466A-180E-024B-B0D13896DC90}"/>
              </a:ext>
            </a:extLst>
          </p:cNvPr>
          <p:cNvSpPr txBox="1"/>
          <p:nvPr/>
        </p:nvSpPr>
        <p:spPr>
          <a:xfrm>
            <a:off x="2069381" y="192666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8290255-8446-EE8B-C658-0310422C2FE0}"/>
              </a:ext>
            </a:extLst>
          </p:cNvPr>
          <p:cNvSpPr txBox="1"/>
          <p:nvPr/>
        </p:nvSpPr>
        <p:spPr>
          <a:xfrm>
            <a:off x="3785768" y="1643622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2C0DDB1-1D53-FFDC-D820-B68890853405}"/>
              </a:ext>
            </a:extLst>
          </p:cNvPr>
          <p:cNvSpPr txBox="1"/>
          <p:nvPr/>
        </p:nvSpPr>
        <p:spPr>
          <a:xfrm>
            <a:off x="5905459" y="2362812"/>
            <a:ext cx="76292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6B9F23-93F8-F338-478A-66FC08D7AB0C}"/>
              </a:ext>
            </a:extLst>
          </p:cNvPr>
          <p:cNvSpPr txBox="1"/>
          <p:nvPr/>
        </p:nvSpPr>
        <p:spPr>
          <a:xfrm>
            <a:off x="7652852" y="2392686"/>
            <a:ext cx="6784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DC71A7-B2A5-AA7F-AB48-98F4E0357EE0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6286923" y="1187260"/>
            <a:ext cx="633103" cy="117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67D9B4-20D6-A680-E78D-7D5D30D73556}"/>
              </a:ext>
            </a:extLst>
          </p:cNvPr>
          <p:cNvCxnSpPr>
            <a:cxnSpLocks/>
            <a:stCxn id="4" idx="2"/>
            <a:endCxn id="28" idx="0"/>
          </p:cNvCxnSpPr>
          <p:nvPr/>
        </p:nvCxnSpPr>
        <p:spPr>
          <a:xfrm>
            <a:off x="6920026" y="1187260"/>
            <a:ext cx="1072030" cy="1205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35F3C06-E849-88D7-0025-A0BD8ADAC4D0}"/>
              </a:ext>
            </a:extLst>
          </p:cNvPr>
          <p:cNvSpPr txBox="1"/>
          <p:nvPr/>
        </p:nvSpPr>
        <p:spPr>
          <a:xfrm>
            <a:off x="5944023" y="1748391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3E1CA1C-5A7D-E079-8F62-22F003D9EDE0}"/>
              </a:ext>
            </a:extLst>
          </p:cNvPr>
          <p:cNvSpPr txBox="1"/>
          <p:nvPr/>
        </p:nvSpPr>
        <p:spPr>
          <a:xfrm>
            <a:off x="7416830" y="151637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7A72E8-8B38-EFB9-AA83-DD61F33CCF81}"/>
              </a:ext>
            </a:extLst>
          </p:cNvPr>
          <p:cNvSpPr txBox="1"/>
          <p:nvPr/>
        </p:nvSpPr>
        <p:spPr>
          <a:xfrm>
            <a:off x="1226472" y="3653680"/>
            <a:ext cx="780246" cy="30777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0FE7D7-74D4-FC27-4F3A-D8F33A02D0DB}"/>
              </a:ext>
            </a:extLst>
          </p:cNvPr>
          <p:cNvSpPr txBox="1"/>
          <p:nvPr/>
        </p:nvSpPr>
        <p:spPr>
          <a:xfrm>
            <a:off x="2280344" y="3661543"/>
            <a:ext cx="66739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A840237-CAF3-6A38-528D-AFB4F4B229A3}"/>
              </a:ext>
            </a:extLst>
          </p:cNvPr>
          <p:cNvCxnSpPr>
            <a:cxnSpLocks/>
            <a:stCxn id="14" idx="2"/>
            <a:endCxn id="36" idx="0"/>
          </p:cNvCxnSpPr>
          <p:nvPr/>
        </p:nvCxnSpPr>
        <p:spPr>
          <a:xfrm flipH="1">
            <a:off x="1616595" y="2745373"/>
            <a:ext cx="684738" cy="90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FB55279-4898-BDA9-319F-0FA6E703FF61}"/>
              </a:ext>
            </a:extLst>
          </p:cNvPr>
          <p:cNvCxnSpPr>
            <a:cxnSpLocks/>
            <a:stCxn id="14" idx="2"/>
            <a:endCxn id="37" idx="0"/>
          </p:cNvCxnSpPr>
          <p:nvPr/>
        </p:nvCxnSpPr>
        <p:spPr>
          <a:xfrm>
            <a:off x="2301333" y="2745373"/>
            <a:ext cx="312711" cy="916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5CD2CF9-BDC3-0232-C5D0-AAB999089C8D}"/>
              </a:ext>
            </a:extLst>
          </p:cNvPr>
          <p:cNvSpPr txBox="1"/>
          <p:nvPr/>
        </p:nvSpPr>
        <p:spPr>
          <a:xfrm>
            <a:off x="1036489" y="3047057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4CB99B2-3520-C48B-909A-15F3995B21F8}"/>
              </a:ext>
            </a:extLst>
          </p:cNvPr>
          <p:cNvSpPr txBox="1"/>
          <p:nvPr/>
        </p:nvSpPr>
        <p:spPr>
          <a:xfrm>
            <a:off x="2456989" y="3024648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A03493C-ACA9-262F-1A71-581940DA096C}"/>
              </a:ext>
            </a:extLst>
          </p:cNvPr>
          <p:cNvSpPr txBox="1"/>
          <p:nvPr/>
        </p:nvSpPr>
        <p:spPr>
          <a:xfrm>
            <a:off x="3296908" y="3661543"/>
            <a:ext cx="784525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66EF91-14FF-3BAE-B812-500C7E97FF58}"/>
              </a:ext>
            </a:extLst>
          </p:cNvPr>
          <p:cNvSpPr txBox="1"/>
          <p:nvPr/>
        </p:nvSpPr>
        <p:spPr>
          <a:xfrm>
            <a:off x="4350781" y="3669406"/>
            <a:ext cx="69833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6863ED3-5652-B426-6F3C-D06FE2F931DE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3689171" y="2709456"/>
            <a:ext cx="564628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A936E71-3BBB-8660-EB86-0428C5FC490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253799" y="2709456"/>
            <a:ext cx="446148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01040D69-B4A2-AB8A-9FFF-176C40D6DC14}"/>
              </a:ext>
            </a:extLst>
          </p:cNvPr>
          <p:cNvSpPr txBox="1"/>
          <p:nvPr/>
        </p:nvSpPr>
        <p:spPr>
          <a:xfrm>
            <a:off x="3106926" y="3054920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FFD52CB-DA5F-15EF-6E06-7CEA9C2773C9}"/>
              </a:ext>
            </a:extLst>
          </p:cNvPr>
          <p:cNvSpPr txBox="1"/>
          <p:nvPr/>
        </p:nvSpPr>
        <p:spPr>
          <a:xfrm>
            <a:off x="4290992" y="2775600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3DE8C94-F6FF-D8E9-0170-BE8AF64367BF}"/>
              </a:ext>
            </a:extLst>
          </p:cNvPr>
          <p:cNvSpPr txBox="1"/>
          <p:nvPr/>
        </p:nvSpPr>
        <p:spPr>
          <a:xfrm>
            <a:off x="5225909" y="3639079"/>
            <a:ext cx="7255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3CEFF5A-A048-D64C-FEB1-B404C304EA9C}"/>
              </a:ext>
            </a:extLst>
          </p:cNvPr>
          <p:cNvSpPr txBox="1"/>
          <p:nvPr/>
        </p:nvSpPr>
        <p:spPr>
          <a:xfrm>
            <a:off x="6204748" y="3646942"/>
            <a:ext cx="701208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883F19-6950-B8A3-EB8E-F59E8E3DFD0C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5588674" y="2686992"/>
            <a:ext cx="594126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A23E084F-1EB0-ACB4-A8F1-6A6B7A957682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182800" y="2686992"/>
            <a:ext cx="372552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510DE7E-8821-D0A5-4029-80453A266497}"/>
              </a:ext>
            </a:extLst>
          </p:cNvPr>
          <p:cNvSpPr txBox="1"/>
          <p:nvPr/>
        </p:nvSpPr>
        <p:spPr>
          <a:xfrm>
            <a:off x="5035927" y="3032456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8691602-7DB2-70C9-D93D-1EBF684C5097}"/>
              </a:ext>
            </a:extLst>
          </p:cNvPr>
          <p:cNvSpPr txBox="1"/>
          <p:nvPr/>
        </p:nvSpPr>
        <p:spPr>
          <a:xfrm>
            <a:off x="6456427" y="3010047"/>
            <a:ext cx="820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98C5F96-889C-ADBD-0393-5E94B7A834BC}"/>
              </a:ext>
            </a:extLst>
          </p:cNvPr>
          <p:cNvSpPr txBox="1"/>
          <p:nvPr/>
        </p:nvSpPr>
        <p:spPr>
          <a:xfrm>
            <a:off x="7100742" y="3645817"/>
            <a:ext cx="7249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C6516F3-F0F7-3BEB-1764-F1F52E0026D3}"/>
              </a:ext>
            </a:extLst>
          </p:cNvPr>
          <p:cNvSpPr txBox="1"/>
          <p:nvPr/>
        </p:nvSpPr>
        <p:spPr>
          <a:xfrm>
            <a:off x="8154616" y="3653680"/>
            <a:ext cx="685801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wrong</a:t>
            </a:r>
            <a:endParaRPr lang="zh-CN" altLang="en-US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36068E9-B3A5-1030-D61E-70E2A36174A1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7463208" y="2693730"/>
            <a:ext cx="594425" cy="95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E4C9327-FD0B-0A57-6165-027EAE3C171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057633" y="2693730"/>
            <a:ext cx="439884" cy="95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C77A3672-439F-E8F3-8F71-FC8A1C44B029}"/>
              </a:ext>
            </a:extLst>
          </p:cNvPr>
          <p:cNvSpPr txBox="1"/>
          <p:nvPr/>
        </p:nvSpPr>
        <p:spPr>
          <a:xfrm>
            <a:off x="6910760" y="3039194"/>
            <a:ext cx="89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0.95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31C5C4C-E01E-6B34-715E-9F61124DFFE6}"/>
              </a:ext>
            </a:extLst>
          </p:cNvPr>
          <p:cNvSpPr txBox="1"/>
          <p:nvPr/>
        </p:nvSpPr>
        <p:spPr>
          <a:xfrm>
            <a:off x="8331260" y="3016785"/>
            <a:ext cx="685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0.05</a:t>
            </a:r>
            <a:endParaRPr lang="zh-CN" altLang="en-US" dirty="0"/>
          </a:p>
        </p:txBody>
      </p:sp>
      <p:sp>
        <p:nvSpPr>
          <p:cNvPr id="82" name="Google Shape;457;p57">
            <a:extLst>
              <a:ext uri="{FF2B5EF4-FFF2-40B4-BE49-F238E27FC236}">
                <a16:creationId xmlns:a16="http://schemas.microsoft.com/office/drawing/2014/main" id="{774BDC05-71D7-3864-AA96-A00C83CA4B8F}"/>
              </a:ext>
            </a:extLst>
          </p:cNvPr>
          <p:cNvSpPr txBox="1"/>
          <p:nvPr/>
        </p:nvSpPr>
        <p:spPr>
          <a:xfrm>
            <a:off x="66494" y="3579414"/>
            <a:ext cx="1083588" cy="4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第</a:t>
            </a:r>
            <a:r>
              <a:rPr lang="zh-CN" altLang="en-US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二</a:t>
            </a:r>
            <a:r>
              <a:rPr lang="zh-CN" dirty="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次比较</a:t>
            </a:r>
            <a:endParaRPr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89F00E4-F61C-5888-3B9E-ABD3EAB2E121}"/>
              </a:ext>
            </a:extLst>
          </p:cNvPr>
          <p:cNvSpPr txBox="1"/>
          <p:nvPr/>
        </p:nvSpPr>
        <p:spPr>
          <a:xfrm>
            <a:off x="4453581" y="4289450"/>
            <a:ext cx="2864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STKaiti"/>
                <a:ea typeface="STKaiti"/>
                <a:cs typeface="STKaiti"/>
                <a:sym typeface="STKaiti"/>
              </a:rPr>
              <a:t>三次比较后犯错误的概率</a:t>
            </a:r>
            <a:r>
              <a:rPr lang="zh-CN" altLang="zh-CN" dirty="0">
                <a:latin typeface="STKaiti"/>
                <a:ea typeface="STKaiti"/>
                <a:cs typeface="STKaiti"/>
                <a:sym typeface="STKaiti"/>
              </a:rPr>
              <a:t>14.3%</a:t>
            </a:r>
            <a:endParaRPr lang="zh-CN" altLang="en-US" dirty="0"/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197BFF5D-520C-32DD-F48C-5F2FF9812753}"/>
              </a:ext>
            </a:extLst>
          </p:cNvPr>
          <p:cNvCxnSpPr>
            <a:stCxn id="37" idx="2"/>
            <a:endCxn id="66" idx="2"/>
          </p:cNvCxnSpPr>
          <p:nvPr/>
        </p:nvCxnSpPr>
        <p:spPr>
          <a:xfrm rot="5400000" flipH="1" flipV="1">
            <a:off x="5551848" y="1023652"/>
            <a:ext cx="7863" cy="5883473"/>
          </a:xfrm>
          <a:prstGeom prst="bentConnector3">
            <a:avLst>
              <a:gd name="adj1" fmla="val -2907287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66C9BB2-783C-A0BD-072B-2C48201AE325}"/>
              </a:ext>
            </a:extLst>
          </p:cNvPr>
          <p:cNvSpPr txBox="1"/>
          <p:nvPr/>
        </p:nvSpPr>
        <p:spPr>
          <a:xfrm>
            <a:off x="3682798" y="360181"/>
            <a:ext cx="250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每次犯错误的概率为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0.05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Google Shape;473;p57">
            <a:extLst>
              <a:ext uri="{FF2B5EF4-FFF2-40B4-BE49-F238E27FC236}">
                <a16:creationId xmlns:a16="http://schemas.microsoft.com/office/drawing/2014/main" id="{F9C870AE-D3B6-4D1F-A2DE-16587ACA680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150" y="2136422"/>
            <a:ext cx="2057400" cy="19416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74;p57">
            <a:extLst>
              <a:ext uri="{FF2B5EF4-FFF2-40B4-BE49-F238E27FC236}">
                <a16:creationId xmlns:a16="http://schemas.microsoft.com/office/drawing/2014/main" id="{94A9C3A2-3D7F-0E6B-5B70-6B809D0A9B40}"/>
              </a:ext>
            </a:extLst>
          </p:cNvPr>
          <p:cNvSpPr/>
          <p:nvPr/>
        </p:nvSpPr>
        <p:spPr>
          <a:xfrm>
            <a:off x="3389175" y="851350"/>
            <a:ext cx="29499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>
                <a:latin typeface="STKaiti"/>
                <a:ea typeface="STKaiti"/>
                <a:cs typeface="STKaiti"/>
                <a:sym typeface="STKaiti"/>
              </a:rPr>
              <a:t>那有没有可以避免犯如此高的α错误的概率的方法呢？</a:t>
            </a:r>
            <a:endParaRPr dirty="0">
              <a:latin typeface="STKaiti"/>
              <a:ea typeface="STKaiti"/>
              <a:cs typeface="STKaiti"/>
              <a:sym typeface="STKaiti"/>
            </a:endParaRPr>
          </a:p>
        </p:txBody>
      </p:sp>
    </p:spTree>
    <p:extLst>
      <p:ext uri="{BB962C8B-B14F-4D97-AF65-F5344CB8AC3E}">
        <p14:creationId xmlns:p14="http://schemas.microsoft.com/office/powerpoint/2010/main" val="408700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850" y="958875"/>
            <a:ext cx="2631075" cy="331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8"/>
          <p:cNvSpPr/>
          <p:nvPr/>
        </p:nvSpPr>
        <p:spPr>
          <a:xfrm>
            <a:off x="5506675" y="646425"/>
            <a:ext cx="1658700" cy="8382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方差分析</a:t>
            </a:r>
            <a:r>
              <a:rPr lang="zh-CN"/>
              <a:t>(ANOVA)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481" name="Google Shape;481;p58"/>
          <p:cNvSpPr txBox="1"/>
          <p:nvPr/>
        </p:nvSpPr>
        <p:spPr>
          <a:xfrm>
            <a:off x="3598650" y="4398975"/>
            <a:ext cx="1946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121212"/>
                </a:solidFill>
                <a:highlight>
                  <a:srgbClr val="FFFFFF"/>
                </a:highlight>
              </a:rPr>
              <a:t>(Ronald Aylmer Fisher)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9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在介绍方差分析之前，我们先来看看方差中蕴含了什么信息。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</a:t>
            </a:r>
            <a:r>
              <a:rPr lang="zh-CN" b="1"/>
              <a:t>(Variance)</a:t>
            </a:r>
            <a:endParaRPr b="1"/>
          </a:p>
        </p:txBody>
      </p:sp>
      <p:pic>
        <p:nvPicPr>
          <p:cNvPr id="493" name="Google Shape;493;p60"/>
          <p:cNvPicPr preferRelativeResize="0"/>
          <p:nvPr/>
        </p:nvPicPr>
        <p:blipFill rotWithShape="1">
          <a:blip r:embed="rId3">
            <a:alphaModFix/>
          </a:blip>
          <a:srcRect t="19990" b="-19990"/>
          <a:stretch/>
        </p:blipFill>
        <p:spPr>
          <a:xfrm>
            <a:off x="6007500" y="1869676"/>
            <a:ext cx="2049300" cy="145891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0"/>
          <p:cNvSpPr txBox="1"/>
          <p:nvPr/>
        </p:nvSpPr>
        <p:spPr>
          <a:xfrm>
            <a:off x="1238525" y="3465638"/>
            <a:ext cx="204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SS: 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离差平方和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495" name="Google Shape;495;p60"/>
          <p:cNvSpPr txBox="1"/>
          <p:nvPr/>
        </p:nvSpPr>
        <p:spPr>
          <a:xfrm>
            <a:off x="1125275" y="1988100"/>
            <a:ext cx="320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s²: </a:t>
            </a:r>
            <a:r>
              <a:rPr lang="zh-CN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方差、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均方差，也可表示为</a:t>
            </a:r>
            <a:r>
              <a:rPr lang="zh-CN"/>
              <a:t>MS</a:t>
            </a:r>
            <a:endParaRPr/>
          </a:p>
        </p:txBody>
      </p:sp>
      <p:pic>
        <p:nvPicPr>
          <p:cNvPr id="496" name="Google Shape;4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1475" y="1048825"/>
            <a:ext cx="2448055" cy="93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475" y="2638700"/>
            <a:ext cx="2239800" cy="826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60"/>
          <p:cNvCxnSpPr/>
          <p:nvPr/>
        </p:nvCxnSpPr>
        <p:spPr>
          <a:xfrm>
            <a:off x="4884075" y="2404775"/>
            <a:ext cx="7719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99" name="Google Shape;499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9800" y="1096645"/>
            <a:ext cx="121600" cy="1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4" name="Google Shape;504;p61"/>
          <p:cNvCxnSpPr/>
          <p:nvPr/>
        </p:nvCxnSpPr>
        <p:spPr>
          <a:xfrm>
            <a:off x="1338925" y="2712150"/>
            <a:ext cx="667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p61"/>
          <p:cNvSpPr/>
          <p:nvPr/>
        </p:nvSpPr>
        <p:spPr>
          <a:xfrm>
            <a:off x="1960500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61"/>
          <p:cNvSpPr/>
          <p:nvPr/>
        </p:nvSpPr>
        <p:spPr>
          <a:xfrm>
            <a:off x="24794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1"/>
          <p:cNvSpPr/>
          <p:nvPr/>
        </p:nvSpPr>
        <p:spPr>
          <a:xfrm>
            <a:off x="307132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61"/>
          <p:cNvSpPr/>
          <p:nvPr/>
        </p:nvSpPr>
        <p:spPr>
          <a:xfrm>
            <a:off x="36631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1"/>
          <p:cNvSpPr/>
          <p:nvPr/>
        </p:nvSpPr>
        <p:spPr>
          <a:xfrm>
            <a:off x="425502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61"/>
          <p:cNvSpPr/>
          <p:nvPr/>
        </p:nvSpPr>
        <p:spPr>
          <a:xfrm>
            <a:off x="48468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1"/>
          <p:cNvSpPr/>
          <p:nvPr/>
        </p:nvSpPr>
        <p:spPr>
          <a:xfrm>
            <a:off x="5556675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61"/>
          <p:cNvSpPr/>
          <p:nvPr/>
        </p:nvSpPr>
        <p:spPr>
          <a:xfrm>
            <a:off x="6210400" y="2650650"/>
            <a:ext cx="116100" cy="123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3" name="Google Shape;513;p61"/>
          <p:cNvCxnSpPr/>
          <p:nvPr/>
        </p:nvCxnSpPr>
        <p:spPr>
          <a:xfrm>
            <a:off x="4023375" y="2514075"/>
            <a:ext cx="0" cy="1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4" name="Google Shape;514;p61"/>
          <p:cNvSpPr txBox="1"/>
          <p:nvPr/>
        </p:nvSpPr>
        <p:spPr>
          <a:xfrm>
            <a:off x="18375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1</a:t>
            </a:r>
            <a:endParaRPr sz="600"/>
          </a:p>
        </p:txBody>
      </p:sp>
      <p:sp>
        <p:nvSpPr>
          <p:cNvPr id="515" name="Google Shape;515;p61"/>
          <p:cNvSpPr txBox="1"/>
          <p:nvPr/>
        </p:nvSpPr>
        <p:spPr>
          <a:xfrm>
            <a:off x="2356475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2</a:t>
            </a:r>
            <a:endParaRPr sz="600"/>
          </a:p>
        </p:txBody>
      </p:sp>
      <p:sp>
        <p:nvSpPr>
          <p:cNvPr id="516" name="Google Shape;516;p61"/>
          <p:cNvSpPr txBox="1"/>
          <p:nvPr/>
        </p:nvSpPr>
        <p:spPr>
          <a:xfrm>
            <a:off x="60874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X</a:t>
            </a:r>
            <a:r>
              <a:rPr lang="zh-CN" sz="600"/>
              <a:t>n</a:t>
            </a:r>
            <a:endParaRPr sz="600"/>
          </a:p>
        </p:txBody>
      </p:sp>
      <p:sp>
        <p:nvSpPr>
          <p:cNvPr id="517" name="Google Shape;517;p61"/>
          <p:cNvSpPr txBox="1"/>
          <p:nvPr/>
        </p:nvSpPr>
        <p:spPr>
          <a:xfrm>
            <a:off x="2908100" y="2889775"/>
            <a:ext cx="36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…</a:t>
            </a:r>
            <a:endParaRPr sz="600"/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625" y="2246972"/>
            <a:ext cx="263504" cy="2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1"/>
          <p:cNvSpPr/>
          <p:nvPr/>
        </p:nvSpPr>
        <p:spPr>
          <a:xfrm rot="5400000">
            <a:off x="2949300" y="1467275"/>
            <a:ext cx="157200" cy="197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61"/>
          <p:cNvSpPr/>
          <p:nvPr/>
        </p:nvSpPr>
        <p:spPr>
          <a:xfrm rot="5400000">
            <a:off x="5000700" y="1393175"/>
            <a:ext cx="157200" cy="2125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1"/>
          <p:cNvSpPr/>
          <p:nvPr/>
        </p:nvSpPr>
        <p:spPr>
          <a:xfrm rot="-5400000">
            <a:off x="3224700" y="2186850"/>
            <a:ext cx="157200" cy="1426500"/>
          </a:xfrm>
          <a:prstGeom prst="leftBrace">
            <a:avLst>
              <a:gd name="adj1" fmla="val 50000"/>
              <a:gd name="adj2" fmla="val 499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879" y="1861000"/>
            <a:ext cx="956033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9150" y="3056875"/>
            <a:ext cx="851800" cy="3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7225" y="2001700"/>
            <a:ext cx="604155" cy="1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93175" y="405475"/>
            <a:ext cx="2239800" cy="8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8" y="10880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方差的可分解性</a:t>
            </a:r>
            <a:endParaRPr b="1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531" name="Google Shape;531;p62"/>
          <p:cNvSpPr txBox="1">
            <a:spLocks noGrp="1"/>
          </p:cNvSpPr>
          <p:nvPr>
            <p:ph type="body" idx="1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方差（或变异）的可分解性是指总的离差平方和可以分解为几个不同来源的平方和</a:t>
            </a:r>
            <a:r>
              <a:rPr lang="zh-CN" sz="2000"/>
              <a:t>。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3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回到我们的问题，这份数据的方差蕴含着什么信息呢？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50" y="152400"/>
            <a:ext cx="5020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5537DE8-4995-7F6B-CB45-55E2FBB03518}"/>
              </a:ext>
            </a:extLst>
          </p:cNvPr>
          <p:cNvSpPr txBox="1"/>
          <p:nvPr/>
        </p:nvSpPr>
        <p:spPr>
          <a:xfrm>
            <a:off x="2962308" y="1636568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2B364D-DD57-92F5-1321-DE93BACC9C82}"/>
              </a:ext>
            </a:extLst>
          </p:cNvPr>
          <p:cNvSpPr txBox="1"/>
          <p:nvPr/>
        </p:nvSpPr>
        <p:spPr>
          <a:xfrm>
            <a:off x="4627418" y="1567295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E9FE02-565C-D582-281B-434218D4B008}"/>
              </a:ext>
            </a:extLst>
          </p:cNvPr>
          <p:cNvSpPr txBox="1"/>
          <p:nvPr/>
        </p:nvSpPr>
        <p:spPr>
          <a:xfrm>
            <a:off x="6292528" y="1567296"/>
            <a:ext cx="512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425" y="152400"/>
            <a:ext cx="5020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5"/>
          <p:cNvSpPr/>
          <p:nvPr/>
        </p:nvSpPr>
        <p:spPr>
          <a:xfrm>
            <a:off x="2466000" y="690275"/>
            <a:ext cx="259500" cy="252600"/>
          </a:xfrm>
          <a:prstGeom prst="mathMultiply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5"/>
          <p:cNvSpPr/>
          <p:nvPr/>
        </p:nvSpPr>
        <p:spPr>
          <a:xfrm>
            <a:off x="2773350" y="826900"/>
            <a:ext cx="47700" cy="16257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65"/>
          <p:cNvSpPr/>
          <p:nvPr/>
        </p:nvSpPr>
        <p:spPr>
          <a:xfrm>
            <a:off x="2773350" y="2452600"/>
            <a:ext cx="47700" cy="1524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5"/>
          <p:cNvSpPr/>
          <p:nvPr/>
        </p:nvSpPr>
        <p:spPr>
          <a:xfrm rot="10800000">
            <a:off x="2424900" y="826850"/>
            <a:ext cx="41100" cy="17487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2" name="Google Shape;55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625" y="1560875"/>
            <a:ext cx="1074725" cy="4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3850" y="1473075"/>
            <a:ext cx="1008900" cy="333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3853" y="2495300"/>
            <a:ext cx="808470" cy="3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FA3C95-494E-A26C-042A-AD11F8DD4CD4}"/>
              </a:ext>
            </a:extLst>
          </p:cNvPr>
          <p:cNvSpPr txBox="1"/>
          <p:nvPr/>
        </p:nvSpPr>
        <p:spPr>
          <a:xfrm>
            <a:off x="6809984" y="2392343"/>
            <a:ext cx="2168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三组总的平均数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B2ACD9-7D3C-CF0A-70C0-0EAC8E087973}"/>
                  </a:ext>
                </a:extLst>
              </p:cNvPr>
              <p:cNvSpPr txBox="1"/>
              <p:nvPr/>
            </p:nvSpPr>
            <p:spPr>
              <a:xfrm>
                <a:off x="4371259" y="2592398"/>
                <a:ext cx="4199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B2ACD9-7D3C-CF0A-70C0-0EAC8E08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259" y="2592398"/>
                <a:ext cx="419998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94F19C-3332-5A91-543A-B025A6CBECB3}"/>
                  </a:ext>
                </a:extLst>
              </p:cNvPr>
              <p:cNvSpPr txBox="1"/>
              <p:nvPr/>
            </p:nvSpPr>
            <p:spPr>
              <a:xfrm rot="188769">
                <a:off x="2877029" y="2176230"/>
                <a:ext cx="4199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94F19C-3332-5A91-543A-B025A6CBE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769">
                <a:off x="2877029" y="2176230"/>
                <a:ext cx="41999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E3E2C8-40DB-2D76-11FA-DF72C5C70F1F}"/>
                  </a:ext>
                </a:extLst>
              </p:cNvPr>
              <p:cNvSpPr txBox="1"/>
              <p:nvPr/>
            </p:nvSpPr>
            <p:spPr>
              <a:xfrm>
                <a:off x="6252342" y="2736114"/>
                <a:ext cx="4199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E3E2C8-40DB-2D76-11FA-DF72C5C7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342" y="2736114"/>
                <a:ext cx="419998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DDEF1CC-0CDB-24FD-FBC1-FB0794003348}"/>
              </a:ext>
            </a:extLst>
          </p:cNvPr>
          <p:cNvSpPr txBox="1"/>
          <p:nvPr/>
        </p:nvSpPr>
        <p:spPr>
          <a:xfrm>
            <a:off x="3702323" y="2605000"/>
            <a:ext cx="57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9EB2F2-4604-1C39-3F08-57E77667629E}"/>
              </a:ext>
            </a:extLst>
          </p:cNvPr>
          <p:cNvSpPr txBox="1"/>
          <p:nvPr/>
        </p:nvSpPr>
        <p:spPr>
          <a:xfrm>
            <a:off x="3902750" y="1560875"/>
            <a:ext cx="579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组内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latin typeface="STKaiti"/>
                <a:ea typeface="STKaiti"/>
                <a:cs typeface="STKaiti"/>
                <a:sym typeface="STKaiti"/>
              </a:rPr>
              <a:t>方差的可分解性</a:t>
            </a:r>
            <a:endParaRPr b="1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560" name="Google Shape;560;p66"/>
          <p:cNvSpPr txBox="1">
            <a:spLocks noGrp="1"/>
          </p:cNvSpPr>
          <p:nvPr>
            <p:ph type="body" idx="1"/>
          </p:nvPr>
        </p:nvSpPr>
        <p:spPr>
          <a:xfrm>
            <a:off x="311700" y="1138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方差（或变异）的可分解性是指总的离差平方和可以分解为几个不同来源的平方和</a:t>
            </a:r>
            <a:r>
              <a:rPr lang="zh-CN" sz="2000"/>
              <a:t>。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  <a:latin typeface="STKaiti"/>
                <a:ea typeface="STKaiti"/>
                <a:cs typeface="STKaiti"/>
                <a:sym typeface="STKaiti"/>
              </a:rPr>
              <a:t>总平方和可以分解为组内平方和和组间平方和。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55EDF-BD66-0676-C96E-E7A43CA4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B55FA-E1E7-B3E5-C6F7-EAB41945E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1DC18-6ACC-3B54-F848-6C12AF35F4B0}"/>
              </a:ext>
            </a:extLst>
          </p:cNvPr>
          <p:cNvPicPr preferRelativeResize="0"/>
          <p:nvPr/>
        </p:nvPicPr>
        <p:blipFill rotWithShape="1">
          <a:blip r:embed="rId2"/>
          <a:srcRect l="16925" r="507" b="21020"/>
          <a:stretch/>
        </p:blipFill>
        <p:spPr>
          <a:xfrm>
            <a:off x="1205344" y="1673832"/>
            <a:ext cx="3580803" cy="17958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FF5E45-20DC-C27C-FF9A-141E476D27C7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3459872" y="2512082"/>
            <a:ext cx="786546" cy="697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E6AECB-0968-27C9-A062-41D5FF8DE9C1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1547944" y="2112978"/>
            <a:ext cx="1569328" cy="5263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8E05C6-7BE8-A749-8EB1-3804FDE2DED8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387928" y="2904585"/>
            <a:ext cx="2452254" cy="512126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A291623-D6A6-DD80-53DB-D16DB6BAB314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2995746" y="1673832"/>
            <a:ext cx="0" cy="22331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A410205-2665-3F7E-DBDD-1101BC2B0353}"/>
              </a:ext>
            </a:extLst>
          </p:cNvPr>
          <p:cNvCxnSpPr>
            <a:cxnSpLocks/>
          </p:cNvCxnSpPr>
          <p:nvPr/>
        </p:nvCxnSpPr>
        <p:spPr>
          <a:xfrm>
            <a:off x="3853145" y="2376134"/>
            <a:ext cx="0" cy="9073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20C04E1-B581-3C40-C265-913A0CF0A2DA}"/>
              </a:ext>
            </a:extLst>
          </p:cNvPr>
          <p:cNvCxnSpPr>
            <a:cxnSpLocks/>
          </p:cNvCxnSpPr>
          <p:nvPr/>
        </p:nvCxnSpPr>
        <p:spPr>
          <a:xfrm>
            <a:off x="2332608" y="1877291"/>
            <a:ext cx="0" cy="983384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12EF5DC-5BEF-2555-2D4D-17892CC9CC92}"/>
              </a:ext>
            </a:extLst>
          </p:cNvPr>
          <p:cNvCxnSpPr>
            <a:cxnSpLocks/>
          </p:cNvCxnSpPr>
          <p:nvPr/>
        </p:nvCxnSpPr>
        <p:spPr>
          <a:xfrm>
            <a:off x="1614055" y="2790407"/>
            <a:ext cx="0" cy="10473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9F859C0-10E3-4F9F-C8E6-F4166CBE351D}"/>
              </a:ext>
            </a:extLst>
          </p:cNvPr>
          <p:cNvCxnSpPr>
            <a:cxnSpLocks/>
          </p:cNvCxnSpPr>
          <p:nvPr/>
        </p:nvCxnSpPr>
        <p:spPr>
          <a:xfrm>
            <a:off x="1953491" y="2512082"/>
            <a:ext cx="720436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47FF197-1535-3F04-BA6E-E97859E99BD3}"/>
              </a:ext>
            </a:extLst>
          </p:cNvPr>
          <p:cNvCxnSpPr>
            <a:cxnSpLocks/>
          </p:cNvCxnSpPr>
          <p:nvPr/>
        </p:nvCxnSpPr>
        <p:spPr>
          <a:xfrm>
            <a:off x="990600" y="3283527"/>
            <a:ext cx="1205345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C653E76-11F9-3687-DDA2-81347422D896}"/>
              </a:ext>
            </a:extLst>
          </p:cNvPr>
          <p:cNvCxnSpPr>
            <a:cxnSpLocks/>
          </p:cNvCxnSpPr>
          <p:nvPr/>
        </p:nvCxnSpPr>
        <p:spPr>
          <a:xfrm>
            <a:off x="3643745" y="3068782"/>
            <a:ext cx="4156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EA7401F-D87E-568E-5EAC-598DC7904C77}"/>
              </a:ext>
            </a:extLst>
          </p:cNvPr>
          <p:cNvSpPr txBox="1"/>
          <p:nvPr/>
        </p:nvSpPr>
        <p:spPr>
          <a:xfrm>
            <a:off x="2554582" y="3967888"/>
            <a:ext cx="129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Population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FA485F8-3DF2-259D-5831-CF9C12C7CDFB}"/>
              </a:ext>
            </a:extLst>
          </p:cNvPr>
          <p:cNvSpPr txBox="1"/>
          <p:nvPr/>
        </p:nvSpPr>
        <p:spPr>
          <a:xfrm>
            <a:off x="3354875" y="1961846"/>
            <a:ext cx="94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组内方差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C4137A33-76E7-87F4-9CB3-03382485024C}"/>
              </a:ext>
            </a:extLst>
          </p:cNvPr>
          <p:cNvPicPr preferRelativeResize="0"/>
          <p:nvPr/>
        </p:nvPicPr>
        <p:blipFill rotWithShape="1">
          <a:blip r:embed="rId2"/>
          <a:srcRect l="16925" r="507" b="21020"/>
          <a:stretch/>
        </p:blipFill>
        <p:spPr>
          <a:xfrm>
            <a:off x="5309289" y="1487692"/>
            <a:ext cx="3580803" cy="179583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B051194-47E7-C482-9ABF-679469378F80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7563817" y="2325942"/>
            <a:ext cx="786546" cy="69718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A0CCBC3-6681-D6E6-0CC6-C163CB86568B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5651889" y="1926838"/>
            <a:ext cx="1569328" cy="52631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6152C2C-2863-ACE6-BED2-02BC5B4B8F84}"/>
              </a:ext>
            </a:extLst>
          </p:cNvPr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4491873" y="2718445"/>
            <a:ext cx="2452254" cy="512126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4B00D6E-68D4-1A69-421B-09A7FF1BDACE}"/>
              </a:ext>
            </a:extLst>
          </p:cNvPr>
          <p:cNvCxnSpPr>
            <a:cxnSpLocks/>
            <a:stCxn id="40" idx="0"/>
          </p:cNvCxnSpPr>
          <p:nvPr/>
        </p:nvCxnSpPr>
        <p:spPr>
          <a:xfrm>
            <a:off x="7099691" y="1487692"/>
            <a:ext cx="0" cy="22331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88AE19B-A138-6902-932F-1044594F9273}"/>
              </a:ext>
            </a:extLst>
          </p:cNvPr>
          <p:cNvCxnSpPr>
            <a:cxnSpLocks/>
          </p:cNvCxnSpPr>
          <p:nvPr/>
        </p:nvCxnSpPr>
        <p:spPr>
          <a:xfrm>
            <a:off x="7957090" y="2189994"/>
            <a:ext cx="0" cy="9073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6D99E9-6EF1-40D9-0E72-5443F586D6CB}"/>
              </a:ext>
            </a:extLst>
          </p:cNvPr>
          <p:cNvCxnSpPr>
            <a:cxnSpLocks/>
          </p:cNvCxnSpPr>
          <p:nvPr/>
        </p:nvCxnSpPr>
        <p:spPr>
          <a:xfrm>
            <a:off x="6436553" y="1691151"/>
            <a:ext cx="0" cy="983384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95CA9-DA3E-9B8F-9403-173C316EB98E}"/>
              </a:ext>
            </a:extLst>
          </p:cNvPr>
          <p:cNvCxnSpPr>
            <a:cxnSpLocks/>
          </p:cNvCxnSpPr>
          <p:nvPr/>
        </p:nvCxnSpPr>
        <p:spPr>
          <a:xfrm>
            <a:off x="5718000" y="2604267"/>
            <a:ext cx="0" cy="104730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0B8F5E-3458-D976-0D89-65B16157DCB8}"/>
              </a:ext>
            </a:extLst>
          </p:cNvPr>
          <p:cNvCxnSpPr>
            <a:cxnSpLocks/>
          </p:cNvCxnSpPr>
          <p:nvPr/>
        </p:nvCxnSpPr>
        <p:spPr>
          <a:xfrm>
            <a:off x="6436553" y="2325942"/>
            <a:ext cx="663138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5E025DE-F964-616E-7E0D-7E4038A0BFB8}"/>
              </a:ext>
            </a:extLst>
          </p:cNvPr>
          <p:cNvCxnSpPr>
            <a:cxnSpLocks/>
          </p:cNvCxnSpPr>
          <p:nvPr/>
        </p:nvCxnSpPr>
        <p:spPr>
          <a:xfrm flipV="1">
            <a:off x="5718000" y="3068782"/>
            <a:ext cx="1381691" cy="28605"/>
          </a:xfrm>
          <a:prstGeom prst="straightConnector1">
            <a:avLst/>
          </a:prstGeom>
          <a:ln w="952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4626CAD-2D21-CA4A-21C9-21609F9D2EBA}"/>
              </a:ext>
            </a:extLst>
          </p:cNvPr>
          <p:cNvSpPr txBox="1"/>
          <p:nvPr/>
        </p:nvSpPr>
        <p:spPr>
          <a:xfrm>
            <a:off x="6658527" y="3781748"/>
            <a:ext cx="1296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Population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951F927-5F46-A511-A3C1-C45B2BD61C31}"/>
              </a:ext>
            </a:extLst>
          </p:cNvPr>
          <p:cNvSpPr txBox="1"/>
          <p:nvPr/>
        </p:nvSpPr>
        <p:spPr>
          <a:xfrm>
            <a:off x="7458820" y="1775706"/>
            <a:ext cx="946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组间方差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DAD4D3D-F998-E3D4-E2F2-C12B004AF335}"/>
              </a:ext>
            </a:extLst>
          </p:cNvPr>
          <p:cNvCxnSpPr/>
          <p:nvPr/>
        </p:nvCxnSpPr>
        <p:spPr>
          <a:xfrm flipH="1">
            <a:off x="7099691" y="2790407"/>
            <a:ext cx="855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246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/>
        </p:nvSpPr>
        <p:spPr>
          <a:xfrm>
            <a:off x="325375" y="3832050"/>
            <a:ext cx="758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(SS</a:t>
            </a:r>
            <a:r>
              <a:rPr lang="zh-CN" sz="600">
                <a:solidFill>
                  <a:schemeClr val="dk2"/>
                </a:solidFill>
              </a:rPr>
              <a:t>T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总平方和, </a:t>
            </a:r>
            <a:r>
              <a:rPr lang="zh-CN" sz="1800">
                <a:solidFill>
                  <a:schemeClr val="dk2"/>
                </a:solidFill>
              </a:rPr>
              <a:t>SS</a:t>
            </a:r>
            <a:r>
              <a:rPr lang="zh-CN" sz="600">
                <a:solidFill>
                  <a:schemeClr val="dk2"/>
                </a:solidFill>
              </a:rPr>
              <a:t>B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组间平方和, </a:t>
            </a:r>
            <a:r>
              <a:rPr lang="zh-CN" sz="1800">
                <a:solidFill>
                  <a:schemeClr val="dk2"/>
                </a:solidFill>
              </a:rPr>
              <a:t>SS</a:t>
            </a:r>
            <a:r>
              <a:rPr lang="zh-CN" sz="600">
                <a:solidFill>
                  <a:schemeClr val="dk2"/>
                </a:solidFill>
              </a:rPr>
              <a:t>W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组内平方和</a:t>
            </a:r>
            <a:r>
              <a:rPr lang="zh-C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566" name="Google Shape;566;p67"/>
          <p:cNvCxnSpPr/>
          <p:nvPr/>
        </p:nvCxnSpPr>
        <p:spPr>
          <a:xfrm>
            <a:off x="4582825" y="1789938"/>
            <a:ext cx="0" cy="35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67"/>
          <p:cNvCxnSpPr/>
          <p:nvPr/>
        </p:nvCxnSpPr>
        <p:spPr>
          <a:xfrm flipH="1">
            <a:off x="4579975" y="2999713"/>
            <a:ext cx="57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67"/>
          <p:cNvSpPr txBox="1"/>
          <p:nvPr/>
        </p:nvSpPr>
        <p:spPr>
          <a:xfrm>
            <a:off x="1052350" y="1123650"/>
            <a:ext cx="758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(    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总平均值, </a:t>
            </a:r>
            <a:r>
              <a:rPr lang="zh-CN" sz="1800">
                <a:solidFill>
                  <a:schemeClr val="dk2"/>
                </a:solidFill>
              </a:rPr>
              <a:t>      </a:t>
            </a:r>
            <a:r>
              <a:rPr lang="zh-CN">
                <a:solidFill>
                  <a:schemeClr val="dk2"/>
                </a:solidFill>
                <a:latin typeface="STKaiti"/>
                <a:ea typeface="STKaiti"/>
                <a:cs typeface="STKaiti"/>
                <a:sym typeface="STKaiti"/>
              </a:rPr>
              <a:t>组平均值</a:t>
            </a:r>
            <a:r>
              <a:rPr lang="zh-C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69" name="Google Shape;5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538" y="602162"/>
            <a:ext cx="39380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4801" y="2348018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7475" y="1212750"/>
            <a:ext cx="222750" cy="2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2650" y="1179447"/>
            <a:ext cx="339507" cy="3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67"/>
          <p:cNvSpPr txBox="1"/>
          <p:nvPr/>
        </p:nvSpPr>
        <p:spPr>
          <a:xfrm>
            <a:off x="3111325" y="4672575"/>
            <a:ext cx="286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注: 具体的公式推导可以参考课本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574" name="Google Shape;574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4638" y="3459075"/>
            <a:ext cx="2459572" cy="45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13" y="2154150"/>
            <a:ext cx="284797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8"/>
          <p:cNvSpPr/>
          <p:nvPr/>
        </p:nvSpPr>
        <p:spPr>
          <a:xfrm>
            <a:off x="3948250" y="881550"/>
            <a:ext cx="3244500" cy="1099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那么我们应该怎样利用方差来回答我们的问题呢？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0" y="200200"/>
            <a:ext cx="5020605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9"/>
          <p:cNvSpPr txBox="1"/>
          <p:nvPr/>
        </p:nvSpPr>
        <p:spPr>
          <a:xfrm>
            <a:off x="5683125" y="382525"/>
            <a:ext cx="30000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若想要对三个地区人群的主观幸福感进行比较，我们可以怎么样进行处理呢？</a:t>
            </a:r>
            <a:endParaRPr sz="1000"/>
          </a:p>
        </p:txBody>
      </p:sp>
      <p:sp>
        <p:nvSpPr>
          <p:cNvPr id="587" name="Google Shape;587;p69"/>
          <p:cNvSpPr txBox="1"/>
          <p:nvPr/>
        </p:nvSpPr>
        <p:spPr>
          <a:xfrm>
            <a:off x="5799250" y="2571750"/>
            <a:ext cx="3000000" cy="18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318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三个地区人群的主观幸福感没有差异</a:t>
            </a:r>
            <a:endParaRPr sz="2000">
              <a:solidFill>
                <a:srgbClr val="111111"/>
              </a:solidFill>
              <a:highlight>
                <a:schemeClr val="lt1"/>
              </a:highlight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5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 sz="24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: 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三个地区人群的主观幸福感存在差异</a:t>
            </a:r>
            <a:endParaRPr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0"/>
          <p:cNvSpPr txBox="1">
            <a:spLocks noGrp="1"/>
          </p:cNvSpPr>
          <p:nvPr>
            <p:ph type="body" idx="1"/>
          </p:nvPr>
        </p:nvSpPr>
        <p:spPr>
          <a:xfrm>
            <a:off x="1502675" y="108685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为真，则各组之间不存在差异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593" name="Google Shape;59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826" y="1922955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5400" y="1181697"/>
            <a:ext cx="3395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5" name="Google Shape;595;p70"/>
          <p:cNvCxnSpPr/>
          <p:nvPr/>
        </p:nvCxnSpPr>
        <p:spPr>
          <a:xfrm>
            <a:off x="6513675" y="1314125"/>
            <a:ext cx="32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96" name="Google Shape;596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4275" y="1215000"/>
            <a:ext cx="222750" cy="2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7" name="Google Shape;597;p70"/>
          <p:cNvCxnSpPr/>
          <p:nvPr/>
        </p:nvCxnSpPr>
        <p:spPr>
          <a:xfrm>
            <a:off x="4086750" y="236667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70"/>
          <p:cNvCxnSpPr/>
          <p:nvPr/>
        </p:nvCxnSpPr>
        <p:spPr>
          <a:xfrm>
            <a:off x="5700925" y="236667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9" name="Google Shape;599;p70"/>
          <p:cNvSpPr txBox="1"/>
          <p:nvPr/>
        </p:nvSpPr>
        <p:spPr>
          <a:xfrm>
            <a:off x="5561275" y="289997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00" name="Google Shape;600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4868" y="2906149"/>
            <a:ext cx="9789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70"/>
          <p:cNvCxnSpPr/>
          <p:nvPr/>
        </p:nvCxnSpPr>
        <p:spPr>
          <a:xfrm>
            <a:off x="4495930" y="384227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2" name="Google Shape;602;p70"/>
          <p:cNvSpPr txBox="1"/>
          <p:nvPr/>
        </p:nvSpPr>
        <p:spPr>
          <a:xfrm>
            <a:off x="4342632" y="4193670"/>
            <a:ext cx="1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03" name="Google Shape;603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4150" y="4193675"/>
            <a:ext cx="455051" cy="3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4" name="Google Shape;604;p70"/>
          <p:cNvCxnSpPr/>
          <p:nvPr/>
        </p:nvCxnSpPr>
        <p:spPr>
          <a:xfrm>
            <a:off x="3629905" y="379572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0325" y="3385325"/>
            <a:ext cx="2149849" cy="4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6511E77-162B-2D1B-CC9A-1BC272C3C248}"/>
              </a:ext>
            </a:extLst>
          </p:cNvPr>
          <p:cNvGrpSpPr/>
          <p:nvPr/>
        </p:nvGrpSpPr>
        <p:grpSpPr>
          <a:xfrm>
            <a:off x="6376859" y="2511767"/>
            <a:ext cx="2225252" cy="1991483"/>
            <a:chOff x="5957413" y="2757839"/>
            <a:chExt cx="2898961" cy="228037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B1750E-8ED6-F15C-6306-32DB11FF9926}"/>
                </a:ext>
              </a:extLst>
            </p:cNvPr>
            <p:cNvSpPr txBox="1"/>
            <p:nvPr/>
          </p:nvSpPr>
          <p:spPr>
            <a:xfrm>
              <a:off x="7040314" y="4685790"/>
              <a:ext cx="1405922" cy="352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Population</a:t>
              </a:r>
              <a:endParaRPr lang="zh-CN" altLang="en-US" dirty="0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B79B095-1177-F04D-496C-EF3AA767A952}"/>
                </a:ext>
              </a:extLst>
            </p:cNvPr>
            <p:cNvPicPr preferRelativeResize="0"/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925" t="10964" r="507" b="21019"/>
            <a:stretch/>
          </p:blipFill>
          <p:spPr>
            <a:xfrm>
              <a:off x="5957413" y="2757839"/>
              <a:ext cx="2898961" cy="15381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8DD619E-E6F7-F4AB-43D8-795EFCDC8F23}"/>
                </a:ext>
              </a:extLst>
            </p:cNvPr>
            <p:cNvPicPr preferRelativeResize="0"/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925" t="10964" r="507" b="21019"/>
            <a:stretch/>
          </p:blipFill>
          <p:spPr>
            <a:xfrm>
              <a:off x="7197266" y="3323784"/>
              <a:ext cx="827055" cy="53772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0ED540C-2F80-9257-6600-57EA9C1F4B70}"/>
                </a:ext>
              </a:extLst>
            </p:cNvPr>
            <p:cNvPicPr preferRelativeResize="0"/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925" t="10964" r="507" b="21019"/>
            <a:stretch/>
          </p:blipFill>
          <p:spPr>
            <a:xfrm>
              <a:off x="6938719" y="3078243"/>
              <a:ext cx="719784" cy="60471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FE95557-9FB9-450D-CC60-AA455C8AF81A}"/>
                </a:ext>
              </a:extLst>
            </p:cNvPr>
            <p:cNvPicPr preferRelativeResize="0"/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925" t="10964" r="507" b="21019"/>
            <a:stretch/>
          </p:blipFill>
          <p:spPr>
            <a:xfrm>
              <a:off x="7197266" y="3919349"/>
              <a:ext cx="618146" cy="604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63" y="1230925"/>
            <a:ext cx="7155674" cy="31467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4103075" y="1230925"/>
            <a:ext cx="4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176400" y="1170125"/>
            <a:ext cx="4729200" cy="1819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1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真，则各组之间不存在差异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11" name="Google Shape;6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51" y="2001505"/>
            <a:ext cx="4526100" cy="4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825" y="1296272"/>
            <a:ext cx="3395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3" name="Google Shape;613;p71"/>
          <p:cNvCxnSpPr/>
          <p:nvPr/>
        </p:nvCxnSpPr>
        <p:spPr>
          <a:xfrm>
            <a:off x="5251100" y="1428700"/>
            <a:ext cx="32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14" name="Google Shape;614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1700" y="1329575"/>
            <a:ext cx="222750" cy="28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p71"/>
          <p:cNvCxnSpPr/>
          <p:nvPr/>
        </p:nvCxnSpPr>
        <p:spPr>
          <a:xfrm>
            <a:off x="2895775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6" name="Google Shape;616;p71"/>
          <p:cNvCxnSpPr/>
          <p:nvPr/>
        </p:nvCxnSpPr>
        <p:spPr>
          <a:xfrm>
            <a:off x="4509950" y="2445225"/>
            <a:ext cx="600" cy="41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7" name="Google Shape;617;p71"/>
          <p:cNvSpPr txBox="1"/>
          <p:nvPr/>
        </p:nvSpPr>
        <p:spPr>
          <a:xfrm>
            <a:off x="4370300" y="29785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18" name="Google Shape;618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894" y="2984699"/>
            <a:ext cx="978907" cy="35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9" name="Google Shape;619;p71"/>
          <p:cNvCxnSpPr/>
          <p:nvPr/>
        </p:nvCxnSpPr>
        <p:spPr>
          <a:xfrm>
            <a:off x="3304955" y="392082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0" name="Google Shape;620;p71"/>
          <p:cNvSpPr txBox="1"/>
          <p:nvPr/>
        </p:nvSpPr>
        <p:spPr>
          <a:xfrm>
            <a:off x="3151657" y="4272220"/>
            <a:ext cx="1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21" name="Google Shape;621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3175" y="4272225"/>
            <a:ext cx="455051" cy="31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2" name="Google Shape;622;p71"/>
          <p:cNvCxnSpPr/>
          <p:nvPr/>
        </p:nvCxnSpPr>
        <p:spPr>
          <a:xfrm>
            <a:off x="2438930" y="3874275"/>
            <a:ext cx="300" cy="31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23" name="Google Shape;623;p7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9350" y="3463875"/>
            <a:ext cx="214984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1"/>
          <p:cNvSpPr/>
          <p:nvPr/>
        </p:nvSpPr>
        <p:spPr>
          <a:xfrm>
            <a:off x="6104450" y="1407500"/>
            <a:ext cx="88800" cy="32649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5" name="Google Shape;625;p71"/>
          <p:cNvCxnSpPr/>
          <p:nvPr/>
        </p:nvCxnSpPr>
        <p:spPr>
          <a:xfrm>
            <a:off x="7506325" y="3039950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6" name="Google Shape;626;p71"/>
          <p:cNvSpPr txBox="1"/>
          <p:nvPr/>
        </p:nvSpPr>
        <p:spPr>
          <a:xfrm>
            <a:off x="8133850" y="2855625"/>
            <a:ext cx="2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0</a:t>
            </a:r>
            <a:endParaRPr/>
          </a:p>
        </p:txBody>
      </p:sp>
      <p:pic>
        <p:nvPicPr>
          <p:cNvPr id="627" name="Google Shape;627;p71"/>
          <p:cNvPicPr preferRelativeResize="0"/>
          <p:nvPr/>
        </p:nvPicPr>
        <p:blipFill rotWithShape="1">
          <a:blip r:embed="rId9">
            <a:alphaModFix/>
          </a:blip>
          <a:srcRect t="19990" b="-19990"/>
          <a:stretch/>
        </p:blipFill>
        <p:spPr>
          <a:xfrm>
            <a:off x="6248400" y="1550875"/>
            <a:ext cx="1404075" cy="9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86334" y="272042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9" name="Google Shape;629;p71"/>
          <p:cNvCxnSpPr/>
          <p:nvPr/>
        </p:nvCxnSpPr>
        <p:spPr>
          <a:xfrm>
            <a:off x="5750738" y="3039950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0" name="Google Shape;630;p71"/>
          <p:cNvCxnSpPr/>
          <p:nvPr/>
        </p:nvCxnSpPr>
        <p:spPr>
          <a:xfrm>
            <a:off x="6970275" y="2199575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1" name="Google Shape;631;p71"/>
          <p:cNvSpPr/>
          <p:nvPr/>
        </p:nvSpPr>
        <p:spPr>
          <a:xfrm>
            <a:off x="6373275" y="182675"/>
            <a:ext cx="2329800" cy="88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直接使用离差平方和来进行比较会受到自由度大小的影响，故取方差(均方)来进行比较。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2"/>
          <p:cNvSpPr txBox="1">
            <a:spLocks noGrp="1"/>
          </p:cNvSpPr>
          <p:nvPr>
            <p:ph type="body" idx="1"/>
          </p:nvPr>
        </p:nvSpPr>
        <p:spPr>
          <a:xfrm>
            <a:off x="2052375" y="11392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为真，则各组之间存在差异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37" name="Google Shape;637;p72"/>
          <p:cNvSpPr txBox="1"/>
          <p:nvPr/>
        </p:nvSpPr>
        <p:spPr>
          <a:xfrm>
            <a:off x="4718025" y="2173375"/>
            <a:ext cx="50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&gt;&gt;</a:t>
            </a:r>
            <a:endParaRPr/>
          </a:p>
        </p:txBody>
      </p:sp>
      <p:cxnSp>
        <p:nvCxnSpPr>
          <p:cNvPr id="638" name="Google Shape;638;p72"/>
          <p:cNvCxnSpPr/>
          <p:nvPr/>
        </p:nvCxnSpPr>
        <p:spPr>
          <a:xfrm>
            <a:off x="5358475" y="3635325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9" name="Google Shape;639;p72"/>
          <p:cNvSpPr txBox="1"/>
          <p:nvPr/>
        </p:nvSpPr>
        <p:spPr>
          <a:xfrm>
            <a:off x="5855775" y="3464675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+∞</a:t>
            </a:r>
            <a:endParaRPr/>
          </a:p>
        </p:txBody>
      </p:sp>
      <p:pic>
        <p:nvPicPr>
          <p:cNvPr id="640" name="Google Shape;64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759" y="326117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1" name="Google Shape;641;p72"/>
          <p:cNvCxnSpPr/>
          <p:nvPr/>
        </p:nvCxnSpPr>
        <p:spPr>
          <a:xfrm>
            <a:off x="4963738" y="2611600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42" name="Google Shape;64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225" y="2155050"/>
            <a:ext cx="778725" cy="4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4400" y="2124050"/>
            <a:ext cx="58111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AD76CBF-29CC-789C-D15E-A9A1335A49B9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652020" y="2406616"/>
            <a:ext cx="1818529" cy="13710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BB19DE4-7231-39FF-E2B6-15335542DFFB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620103" y="2600316"/>
            <a:ext cx="894255" cy="7021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CCFC5D-361F-F035-D133-BA1B3B966F1A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1991782" y="2878541"/>
            <a:ext cx="894255" cy="702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60A54B-1DE0-4B1E-7614-7964DEB5E261}"/>
              </a:ext>
            </a:extLst>
          </p:cNvPr>
          <p:cNvPicPr preferRelativeResize="0"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925" t="10964" r="507" b="21019"/>
          <a:stretch/>
        </p:blipFill>
        <p:spPr>
          <a:xfrm>
            <a:off x="1200967" y="3365991"/>
            <a:ext cx="894255" cy="702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D9654E9-4DA0-2D18-C21F-51F808F7C90A}"/>
              </a:ext>
            </a:extLst>
          </p:cNvPr>
          <p:cNvSpPr txBox="1"/>
          <p:nvPr/>
        </p:nvSpPr>
        <p:spPr>
          <a:xfrm>
            <a:off x="1021689" y="4157986"/>
            <a:ext cx="107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Population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3"/>
          <p:cNvSpPr txBox="1">
            <a:spLocks noGrp="1"/>
          </p:cNvSpPr>
          <p:nvPr>
            <p:ph type="body" idx="1"/>
          </p:nvPr>
        </p:nvSpPr>
        <p:spPr>
          <a:xfrm>
            <a:off x="311700" y="1165400"/>
            <a:ext cx="4859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假定</a:t>
            </a:r>
            <a:r>
              <a:rPr lang="zh-CN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6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1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为真，则各组之间存在差异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49" name="Google Shape;649;p73"/>
          <p:cNvSpPr txBox="1"/>
          <p:nvPr/>
        </p:nvSpPr>
        <p:spPr>
          <a:xfrm>
            <a:off x="2977350" y="2199575"/>
            <a:ext cx="50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&gt;&gt;</a:t>
            </a:r>
            <a:endParaRPr/>
          </a:p>
        </p:txBody>
      </p:sp>
      <p:cxnSp>
        <p:nvCxnSpPr>
          <p:cNvPr id="650" name="Google Shape;650;p73"/>
          <p:cNvCxnSpPr/>
          <p:nvPr/>
        </p:nvCxnSpPr>
        <p:spPr>
          <a:xfrm>
            <a:off x="3617800" y="3661525"/>
            <a:ext cx="35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73"/>
          <p:cNvSpPr txBox="1"/>
          <p:nvPr/>
        </p:nvSpPr>
        <p:spPr>
          <a:xfrm>
            <a:off x="4115100" y="3490875"/>
            <a:ext cx="45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+∞</a:t>
            </a:r>
            <a:endParaRPr/>
          </a:p>
        </p:txBody>
      </p:sp>
      <p:pic>
        <p:nvPicPr>
          <p:cNvPr id="652" name="Google Shape;65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84" y="3287374"/>
            <a:ext cx="778716" cy="639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73"/>
          <p:cNvCxnSpPr/>
          <p:nvPr/>
        </p:nvCxnSpPr>
        <p:spPr>
          <a:xfrm>
            <a:off x="3223063" y="2637800"/>
            <a:ext cx="10800" cy="47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54" name="Google Shape;65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9550" y="2181250"/>
            <a:ext cx="778725" cy="4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3725" y="2150250"/>
            <a:ext cx="581112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3"/>
          <p:cNvSpPr/>
          <p:nvPr/>
        </p:nvSpPr>
        <p:spPr>
          <a:xfrm>
            <a:off x="2800675" y="3313250"/>
            <a:ext cx="817200" cy="63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7" name="Google Shape;657;p73"/>
          <p:cNvPicPr preferRelativeResize="0"/>
          <p:nvPr/>
        </p:nvPicPr>
        <p:blipFill rotWithShape="1">
          <a:blip r:embed="rId6">
            <a:alphaModFix/>
          </a:blip>
          <a:srcRect t="21920" b="-21920"/>
          <a:stretch/>
        </p:blipFill>
        <p:spPr>
          <a:xfrm>
            <a:off x="573879" y="2051611"/>
            <a:ext cx="1871620" cy="257073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73"/>
          <p:cNvSpPr/>
          <p:nvPr/>
        </p:nvSpPr>
        <p:spPr>
          <a:xfrm>
            <a:off x="1802495" y="772250"/>
            <a:ext cx="2359500" cy="1120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这个形式好熟悉！！！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59" name="Google Shape;659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1688" y="3063238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3"/>
          <p:cNvSpPr/>
          <p:nvPr/>
        </p:nvSpPr>
        <p:spPr>
          <a:xfrm>
            <a:off x="4161997" y="2115025"/>
            <a:ext cx="2204100" cy="1120500"/>
          </a:xfrm>
          <a:prstGeom prst="wedgeEllipseCallout">
            <a:avLst>
              <a:gd name="adj1" fmla="val 40402"/>
              <a:gd name="adj2" fmla="val 5998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这好像就是F检验！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 dirty="0"/>
              <a:t>F</a:t>
            </a:r>
            <a:r>
              <a:rPr lang="zh-CN" dirty="0">
                <a:latin typeface="STKaiti"/>
                <a:ea typeface="STKaiti"/>
                <a:cs typeface="STKaiti"/>
                <a:sym typeface="STKaiti"/>
              </a:rPr>
              <a:t>值</a:t>
            </a:r>
            <a:endParaRPr dirty="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66" name="Google Shape;666;p74"/>
          <p:cNvSpPr txBox="1">
            <a:spLocks noGrp="1"/>
          </p:cNvSpPr>
          <p:nvPr>
            <p:ph type="body" idx="1"/>
          </p:nvPr>
        </p:nvSpPr>
        <p:spPr>
          <a:xfrm>
            <a:off x="270725" y="2220350"/>
            <a:ext cx="8520600" cy="23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当</a:t>
            </a:r>
            <a:r>
              <a:rPr lang="zh-CN" sz="20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H</a:t>
            </a:r>
            <a:r>
              <a:rPr lang="zh-CN" sz="1200">
                <a:solidFill>
                  <a:srgbClr val="111111"/>
                </a:solidFill>
                <a:highlight>
                  <a:schemeClr val="lt1"/>
                </a:highlight>
                <a:latin typeface="STKaiti"/>
                <a:ea typeface="STKaiti"/>
                <a:cs typeface="STKaiti"/>
                <a:sym typeface="STKaiti"/>
              </a:rPr>
              <a:t>0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为真时，F值服从一个广为人知的概率分布。为了纪念R.A.Fisher，这个分布称为F分布。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67" name="Google Shape;66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34" y="1320149"/>
            <a:ext cx="778716" cy="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4"/>
          <p:cNvSpPr txBox="1"/>
          <p:nvPr/>
        </p:nvSpPr>
        <p:spPr>
          <a:xfrm>
            <a:off x="3975550" y="147580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/>
              <a:t>F = </a:t>
            </a:r>
            <a:endParaRPr i="1"/>
          </a:p>
        </p:txBody>
      </p:sp>
      <p:pic>
        <p:nvPicPr>
          <p:cNvPr id="669" name="Google Shape;66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075" y="2910250"/>
            <a:ext cx="4916074" cy="151108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4"/>
          <p:cNvSpPr txBox="1"/>
          <p:nvPr/>
        </p:nvSpPr>
        <p:spPr>
          <a:xfrm>
            <a:off x="3321423" y="4555250"/>
            <a:ext cx="24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STKaiti"/>
                <a:ea typeface="STKaiti"/>
                <a:cs typeface="STKaiti"/>
                <a:sym typeface="STKaiti"/>
              </a:rPr>
              <a:t>(F分布，自由度为(2,27))</a:t>
            </a:r>
            <a:endParaRPr>
              <a:latin typeface="STKaiti"/>
              <a:ea typeface="STKaiti"/>
              <a:cs typeface="STKaiti"/>
              <a:sym typeface="STKait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 dirty="0"/>
              <a:t>F</a:t>
            </a:r>
            <a:r>
              <a:rPr lang="zh-CN" dirty="0">
                <a:latin typeface="STKaiti"/>
                <a:ea typeface="STKaiti"/>
                <a:cs typeface="STKaiti"/>
                <a:sym typeface="STKaiti"/>
              </a:rPr>
              <a:t>分布</a:t>
            </a:r>
            <a:endParaRPr dirty="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76" name="Google Shape;67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0" y="1378539"/>
            <a:ext cx="4144876" cy="3108660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5"/>
          <p:cNvSpPr txBox="1"/>
          <p:nvPr/>
        </p:nvSpPr>
        <p:spPr>
          <a:xfrm>
            <a:off x="1526250" y="4487200"/>
            <a:ext cx="3900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  <a:highlight>
                  <a:srgbClr val="DDDDD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Probability density function</a:t>
            </a:r>
            <a:endParaRPr sz="1800"/>
          </a:p>
        </p:txBody>
      </p:sp>
      <p:sp>
        <p:nvSpPr>
          <p:cNvPr id="678" name="Google Shape;678;p75"/>
          <p:cNvSpPr txBox="1"/>
          <p:nvPr/>
        </p:nvSpPr>
        <p:spPr>
          <a:xfrm>
            <a:off x="4770425" y="1722650"/>
            <a:ext cx="4207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TKaiti"/>
                <a:ea typeface="STKaiti"/>
                <a:cs typeface="STKaiti"/>
                <a:sym typeface="STKaiti"/>
              </a:rPr>
              <a:t>前提条件：</a:t>
            </a:r>
            <a:endParaRPr sz="20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latin typeface="STKaiti"/>
                <a:ea typeface="STKaiti"/>
                <a:cs typeface="STKaiti"/>
                <a:sym typeface="STKaiti"/>
              </a:rPr>
              <a:t>1.总体正态</a:t>
            </a:r>
            <a:endParaRPr sz="18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TKaiti"/>
                <a:ea typeface="STKaiti"/>
                <a:cs typeface="STKaiti"/>
                <a:sym typeface="STKaiti"/>
              </a:rPr>
              <a:t>	</a:t>
            </a:r>
            <a:r>
              <a:rPr lang="zh-CN" sz="1800" dirty="0">
                <a:latin typeface="STKaiti"/>
                <a:ea typeface="STKaiti"/>
                <a:cs typeface="STKaiti"/>
                <a:sym typeface="STKaiti"/>
              </a:rPr>
              <a:t>观测值来自正态分布的总体。</a:t>
            </a:r>
            <a:endParaRPr sz="18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latin typeface="STKaiti"/>
                <a:ea typeface="STKaiti"/>
                <a:cs typeface="STKaiti"/>
                <a:sym typeface="STKaiti"/>
              </a:rPr>
              <a:t>2.变异的同质性</a:t>
            </a:r>
            <a:endParaRPr sz="18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latin typeface="STKaiti"/>
                <a:ea typeface="STKaiti"/>
                <a:cs typeface="STKaiti"/>
                <a:sym typeface="STKaiti"/>
              </a:rPr>
              <a:t>	</a:t>
            </a:r>
            <a:endParaRPr sz="20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latin typeface="STKaiti"/>
                <a:ea typeface="STKaiti"/>
                <a:cs typeface="STKaiti"/>
                <a:sym typeface="STKaiti"/>
              </a:rPr>
              <a:t>3.独立性</a:t>
            </a:r>
            <a:endParaRPr sz="1800" dirty="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	</a:t>
            </a:r>
            <a:endParaRPr dirty="0"/>
          </a:p>
        </p:txBody>
      </p:sp>
      <p:pic>
        <p:nvPicPr>
          <p:cNvPr id="679" name="Google Shape;67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850" y="3549412"/>
            <a:ext cx="3312325" cy="4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 dirty="0"/>
              <a:t>F</a:t>
            </a:r>
            <a:r>
              <a:rPr lang="zh-CN" dirty="0">
                <a:latin typeface="STKaiti"/>
                <a:ea typeface="STKaiti"/>
                <a:cs typeface="STKaiti"/>
                <a:sym typeface="STKaiti"/>
              </a:rPr>
              <a:t>检验</a:t>
            </a:r>
            <a:endParaRPr dirty="0">
              <a:latin typeface="STKaiti"/>
              <a:ea typeface="STKaiti"/>
              <a:cs typeface="STKaiti"/>
              <a:sym typeface="STKaiti"/>
            </a:endParaRPr>
          </a:p>
        </p:txBody>
      </p:sp>
      <p:sp>
        <p:nvSpPr>
          <p:cNvPr id="685" name="Google Shape;685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总变异自由度：df</a:t>
            </a:r>
            <a:r>
              <a:rPr lang="zh-CN" sz="1200">
                <a:latin typeface="STKaiti"/>
                <a:ea typeface="STKaiti"/>
                <a:cs typeface="STKaiti"/>
                <a:sym typeface="STKaiti"/>
              </a:rPr>
              <a:t>t 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= nk-1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每组组内自由度：n-1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总组内变异自由度：df</a:t>
            </a:r>
            <a:r>
              <a:rPr lang="zh-CN" sz="1200">
                <a:latin typeface="STKaiti"/>
                <a:ea typeface="STKaiti"/>
                <a:cs typeface="STKaiti"/>
                <a:sym typeface="STKaiti"/>
              </a:rPr>
              <a:t>w</a:t>
            </a:r>
            <a:r>
              <a:rPr lang="zh-CN">
                <a:latin typeface="STKaiti"/>
                <a:ea typeface="STKaiti"/>
                <a:cs typeface="STKaiti"/>
                <a:sym typeface="STKaiti"/>
              </a:rPr>
              <a:t> 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= k(n-1)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组间变异自由度：df</a:t>
            </a:r>
            <a:r>
              <a:rPr lang="zh-CN" sz="1200">
                <a:latin typeface="STKaiti"/>
                <a:ea typeface="STKaiti"/>
                <a:cs typeface="STKaiti"/>
                <a:sym typeface="STKaiti"/>
              </a:rPr>
              <a:t>b</a:t>
            </a:r>
            <a:r>
              <a:rPr lang="zh-CN" sz="2000">
                <a:latin typeface="STKaiti"/>
                <a:ea typeface="STKaiti"/>
                <a:cs typeface="STKaiti"/>
                <a:sym typeface="STKaiti"/>
              </a:rPr>
              <a:t>= k-1</a:t>
            </a:r>
            <a:endParaRPr sz="2000">
              <a:latin typeface="STKaiti"/>
              <a:ea typeface="STKaiti"/>
              <a:cs typeface="STKaiti"/>
              <a:sym typeface="STKaiti"/>
            </a:endParaRPr>
          </a:p>
        </p:txBody>
      </p:sp>
      <p:pic>
        <p:nvPicPr>
          <p:cNvPr id="686" name="Google Shape;68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884" y="3426374"/>
            <a:ext cx="778716" cy="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6"/>
          <p:cNvSpPr txBox="1"/>
          <p:nvPr/>
        </p:nvSpPr>
        <p:spPr>
          <a:xfrm>
            <a:off x="3426100" y="3582025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i="1" dirty="0"/>
              <a:t>F = </a:t>
            </a:r>
            <a:endParaRPr i="1" dirty="0"/>
          </a:p>
        </p:txBody>
      </p:sp>
      <p:pic>
        <p:nvPicPr>
          <p:cNvPr id="688" name="Google Shape;68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523" y="3363525"/>
            <a:ext cx="3125476" cy="7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6"/>
          <p:cNvSpPr txBox="1"/>
          <p:nvPr/>
        </p:nvSpPr>
        <p:spPr>
          <a:xfrm>
            <a:off x="4654813" y="3535825"/>
            <a:ext cx="4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/>
              <a:t>=</a:t>
            </a:r>
            <a:endParaRPr sz="20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6AC19-F516-3EE6-4144-438BD7E2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检验和</a:t>
            </a:r>
            <a:r>
              <a:rPr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F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检验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7B669349-D0ED-2ECF-5716-1CDDD47BDA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i="1" dirty="0"/>
                  <a:t>t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μ</m:t>
                        </m:r>
                      </m:num>
                      <m:den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-1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zh-CN" dirty="0"/>
                  <a:t> = 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均值−组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均值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标准差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只有两组样本大小一致的数据的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检验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i="1" dirty="0"/>
              </a:p>
              <a:p>
                <a:pPr lvl="1"/>
                <a:r>
                  <a:rPr lang="en-US" altLang="zh-CN" i="1" dirty="0"/>
                  <a:t>F</a:t>
                </a:r>
                <a:r>
                  <a:rPr lang="en-US" altLang="zh-CN" dirty="0"/>
                  <a:t> =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（每组均值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-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总均值）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 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/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方差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7B669349-D0ED-2ECF-5716-1CDDD47BD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688;p76">
            <a:extLst>
              <a:ext uri="{FF2B5EF4-FFF2-40B4-BE49-F238E27FC236}">
                <a16:creationId xmlns:a16="http://schemas.microsoft.com/office/drawing/2014/main" id="{EFBB4772-45C0-C478-5C63-1CFAED6EC0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125476" cy="76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2351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51B6-C490-9A61-78B2-2EEE54B4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区别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A9999-A4CC-0018-9D19-CDFAE168F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E864D1A-BDF9-67B2-DBAF-1A24D9E9F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294770"/>
              </p:ext>
            </p:extLst>
          </p:nvPr>
        </p:nvGraphicFramePr>
        <p:xfrm>
          <a:off x="1357745" y="1367155"/>
          <a:ext cx="6096000" cy="2987040"/>
        </p:xfrm>
        <a:graphic>
          <a:graphicData uri="http://schemas.openxmlformats.org/drawingml/2006/table">
            <a:tbl>
              <a:tblPr firstRow="1" bandRow="1">
                <a:tableStyleId>{92FFB8EB-6D93-450B-91BF-D400F9D2FB51}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525567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69222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i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 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检验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i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 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检验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0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两组数据比较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两组以上数据的比较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5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样本所属总体服从正态或近似正态分布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样本来自一系列正态分布总体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85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两总体方差齐性（可利用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检验判断）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数据样本方差齐性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18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变异可加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11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统计值服从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分布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统计值服从</a:t>
                      </a:r>
                      <a:r>
                        <a:rPr lang="en-US" altLang="zh-CN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r>
                        <a:rPr lang="zh-CN" altLang="en-US" sz="20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分布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7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686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dk1"/>
                </a:solidFill>
              </a:rPr>
              <a:t>Summary of last term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Descriptive statistics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Inferential statistics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Workflow of analysis</a:t>
            </a: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Teaching Schedule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400" dirty="0">
                <a:solidFill>
                  <a:schemeClr val="tx1"/>
                </a:solidFill>
              </a:rPr>
              <a:t>From t-test to ANOVA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dirty="0"/>
              <a:t>Basic principle</a:t>
            </a:r>
          </a:p>
          <a:p>
            <a:pPr marL="0" indent="0">
              <a:buNone/>
            </a:pPr>
            <a:r>
              <a:rPr lang="en-US" altLang="zh-CN" dirty="0"/>
              <a:t>	Difference between t- test and </a:t>
            </a:r>
            <a:r>
              <a:rPr lang="zh-CN" altLang="zh-CN" sz="1800" dirty="0"/>
              <a:t>ANOVA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DBDFEF-3963-B5EB-FAB2-6D61639B9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Properties of probability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F9946C86-1F23-8195-0BD9-01CE4EC4C4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200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∪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+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−</a:t>
                </a:r>
                <a:r>
                  <a:rPr kumimoji="0" lang="zh-CN" altLang="en-US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2200" b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∩</a:t>
                </a:r>
                <a:r>
                  <a:rPr kumimoji="0" lang="zh-CN" altLang="zh-CN" sz="22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22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endParaRPr kumimoji="0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393939"/>
                  </a:solidFill>
                  <a:effectLst/>
                  <a:latin typeface="Times New Roman" panose="02020603050405020304" pitchFamily="18" charset="0"/>
                  <a:ea typeface="MathJax_Main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200" dirty="0">
                  <a:solidFill>
                    <a:srgbClr val="3939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200" dirty="0">
                    <a:solidFill>
                      <a:srgbClr val="6666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Conditional probability</a:t>
                </a:r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（条件概率） </a:t>
                </a:r>
                <a:endPara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—— </a:t>
                </a:r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Bayes' theorem</a:t>
                </a:r>
                <a:br>
                  <a:rPr kumimoji="0" lang="zh-CN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F9946C86-1F23-8195-0BD9-01CE4EC4C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C131B87-1CE0-4302-37B2-43C855086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22" y="2212041"/>
            <a:ext cx="1134496" cy="105413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3202C9F-D81D-0ED2-3553-9771D0A29459}"/>
              </a:ext>
            </a:extLst>
          </p:cNvPr>
          <p:cNvGrpSpPr/>
          <p:nvPr/>
        </p:nvGrpSpPr>
        <p:grpSpPr>
          <a:xfrm>
            <a:off x="5304865" y="3400927"/>
            <a:ext cx="2936387" cy="1124008"/>
            <a:chOff x="5304865" y="3400927"/>
            <a:chExt cx="2936387" cy="112400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091B73D-5B67-B985-250E-FB95C81BE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4408" y="3400927"/>
              <a:ext cx="2806844" cy="1124008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309E43-C5AC-06F0-1FF3-E32FA85524F1}"/>
                </a:ext>
              </a:extLst>
            </p:cNvPr>
            <p:cNvSpPr/>
            <p:nvPr/>
          </p:nvSpPr>
          <p:spPr>
            <a:xfrm>
              <a:off x="5304865" y="3991025"/>
              <a:ext cx="309282" cy="1775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438DD51-C64D-2BCC-8CAF-7E0E3A6D6347}"/>
              </a:ext>
            </a:extLst>
          </p:cNvPr>
          <p:cNvSpPr/>
          <p:nvPr/>
        </p:nvSpPr>
        <p:spPr>
          <a:xfrm>
            <a:off x="7234517" y="3400927"/>
            <a:ext cx="813547" cy="3373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6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2A5E-9514-F128-6FC3-7B53045F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Probability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9E0C8042-124C-6A35-0A27-A1BB094133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假设从人群中进行随机抽样，这些人群中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60%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的人今天做过核酸，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30%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的人昨天做过核酸，一共有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80%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的人在今天或者昨天做过核酸。现在随机从这些人中抽取一个人昨天已经做过核酸的人，他今天仍做过核酸的概率是多少？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en-US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记“</a:t>
                </a:r>
                <a:r>
                  <a:rPr lang="zh-CN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昨天做过核酸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”为事件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 0.3</a:t>
                </a:r>
              </a:p>
              <a:p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记“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今天做过核酸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”为事件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 </a:t>
                </a:r>
                <a:r>
                  <a:rPr lang="zh-CN" altLang="en-US" kern="1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 0.6</a:t>
                </a:r>
              </a:p>
              <a:p>
                <a:r>
                  <a:rPr lang="zh-CN" altLang="en-US" kern="100" dirty="0">
                    <a:solidFill>
                      <a:srgbClr val="39393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昨天或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今天做过核酸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的概率为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∪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0.8</a:t>
                </a:r>
              </a:p>
              <a:p>
                <a:r>
                  <a:rPr lang="zh-CN" altLang="en-US" kern="100" dirty="0">
                    <a:solidFill>
                      <a:srgbClr val="393939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昨天且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今天做过核酸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的概率为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1800" b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∩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393939"/>
                    </a:solidFill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 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+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−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P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(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A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∪</a:t>
                </a:r>
                <a:r>
                  <a:rPr kumimoji="0" lang="zh-CN" altLang="zh-CN" sz="1800" b="0" i="1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th-italic"/>
                    <a:cs typeface="Times New Roman" panose="02020603050405020304" pitchFamily="18" charset="0"/>
                  </a:rPr>
                  <a:t>B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393939"/>
                    </a:solidFill>
                    <a:effectLst/>
                    <a:latin typeface="Times New Roman" panose="02020603050405020304" pitchFamily="18" charset="0"/>
                    <a:ea typeface="MathJax_Main"/>
                    <a:cs typeface="Times New Roman" panose="02020603050405020304" pitchFamily="18" charset="0"/>
                  </a:rPr>
                  <a:t>=0.1</a:t>
                </a:r>
              </a:p>
              <a:p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昨天已经做过核酸的人，他今天仍做过核酸的概率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zh-CN" i="1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zh-CN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zh-CN" i="1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zh-CN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zh-CN" altLang="zh-CN" i="1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zh-CN" altLang="zh-CN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zh-CN" altLang="zh-CN" i="1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zh-CN" altLang="zh-CN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zh-CN" i="1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th-italic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zh-CN" altLang="zh-CN" dirty="0">
                            <a:solidFill>
                              <a:srgbClr val="393939"/>
                            </a:solidFill>
                            <a:latin typeface="Times New Roman" panose="02020603050405020304" pitchFamily="18" charset="0"/>
                            <a:ea typeface="MathJax_Main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=0.33</m:t>
                    </m:r>
                  </m:oMath>
                </a14:m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9E0C8042-124C-6A35-0A27-A1BB09413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093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2708</Words>
  <Application>Microsoft Office PowerPoint</Application>
  <PresentationFormat>全屏显示(16:9)</PresentationFormat>
  <Paragraphs>511</Paragraphs>
  <Slides>78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1" baseType="lpstr">
      <vt:lpstr>Twentieth Century</vt:lpstr>
      <vt:lpstr>等线</vt:lpstr>
      <vt:lpstr>黑体</vt:lpstr>
      <vt:lpstr>STFangsong</vt:lpstr>
      <vt:lpstr>华文楷体</vt:lpstr>
      <vt:lpstr>华文楷体</vt:lpstr>
      <vt:lpstr>宋体</vt:lpstr>
      <vt:lpstr>Microsoft Yahei</vt:lpstr>
      <vt:lpstr>Arial</vt:lpstr>
      <vt:lpstr>Calibri</vt:lpstr>
      <vt:lpstr>Cambria Math</vt:lpstr>
      <vt:lpstr>Times New Roman</vt:lpstr>
      <vt:lpstr>Simple Light</vt:lpstr>
      <vt:lpstr>lecture1 ANOVA Ⅰ  </vt:lpstr>
      <vt:lpstr>Abstract</vt:lpstr>
      <vt:lpstr>1 Summary of last term</vt:lpstr>
      <vt:lpstr>Final grades of last term</vt:lpstr>
      <vt:lpstr>Two perspective of statistics in psychology  </vt:lpstr>
      <vt:lpstr>PowerPoint 演示文稿</vt:lpstr>
      <vt:lpstr>PowerPoint 演示文稿</vt:lpstr>
      <vt:lpstr>Properties of probability</vt:lpstr>
      <vt:lpstr>Probability</vt:lpstr>
      <vt:lpstr>Descriptive statistics</vt:lpstr>
      <vt:lpstr>Four types of data  </vt:lpstr>
      <vt:lpstr>PowerPoint 演示文稿</vt:lpstr>
      <vt:lpstr>Inferential statistics</vt:lpstr>
      <vt:lpstr>Parameter estimation</vt:lpstr>
      <vt:lpstr>Confidence interval</vt:lpstr>
      <vt:lpstr>Central Limit Theorem（中心极值定理）</vt:lpstr>
      <vt:lpstr>样本平均数抽样分布的条件与方法</vt:lpstr>
      <vt:lpstr>Hypothesis testing</vt:lpstr>
      <vt:lpstr>Hypothesis testing</vt:lpstr>
      <vt:lpstr>P-value </vt:lpstr>
      <vt:lpstr>Two types of errors</vt:lpstr>
      <vt:lpstr>Two types of errors</vt:lpstr>
      <vt:lpstr>Two types of errors</vt:lpstr>
      <vt:lpstr>Two types of errors</vt:lpstr>
      <vt:lpstr>PowerPoint 演示文稿</vt:lpstr>
      <vt:lpstr>Two types of errors</vt:lpstr>
      <vt:lpstr>Correlation analysis</vt:lpstr>
      <vt:lpstr>Two independent samples t-test</vt:lpstr>
      <vt:lpstr>Workflow of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Teaching Schedule</vt:lpstr>
      <vt:lpstr>Teaching Schedule</vt:lpstr>
      <vt:lpstr>3 From t-test to ANOVA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方差(Variance)</vt:lpstr>
      <vt:lpstr>PowerPoint 演示文稿</vt:lpstr>
      <vt:lpstr>方差的可分解性</vt:lpstr>
      <vt:lpstr>PowerPoint 演示文稿</vt:lpstr>
      <vt:lpstr>PowerPoint 演示文稿</vt:lpstr>
      <vt:lpstr>PowerPoint 演示文稿</vt:lpstr>
      <vt:lpstr>方差的可分解性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F值</vt:lpstr>
      <vt:lpstr>F分布</vt:lpstr>
      <vt:lpstr>F检验</vt:lpstr>
      <vt:lpstr>t 检验和F 检验</vt:lpstr>
      <vt:lpstr>区别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ANOVA Ⅰ</dc:title>
  <dc:creator>chan</dc:creator>
  <cp:lastModifiedBy>sun shuting</cp:lastModifiedBy>
  <cp:revision>5</cp:revision>
  <dcterms:modified xsi:type="dcterms:W3CDTF">2022-08-30T16:16:58Z</dcterms:modified>
</cp:coreProperties>
</file>