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B29BA2-065B-49B4-A278-8CD0A3937335}">
  <a:tblStyle styleId="{37B29BA2-065B-49B4-A278-8CD0A39373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07f275a4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07f275a4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07f275a4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07f275a4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7f275a4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07f275a4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07f275a4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07f275a4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07f275a4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07f275a4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07f275a4e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07f275a4e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07f275a4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07f275a4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07f275a4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507f275a4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07f275a4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07f275a4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07f275a4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507f275a4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6ba93211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6ba93211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07f275a4e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507f275a4e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07f275a4e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07f275a4e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ba932110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46ba932110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0c7ac43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50c7ac43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ba932110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6ba932110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fba4c79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46fba4c79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ba932110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6ba932110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46fba4c7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46fba4c79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fba4c79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46fba4c79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6fba4c79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46fba4c79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6ba932110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6ba932110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fba4c79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46fba4c79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46fba4c79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46fba4c79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46fba4c79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46fba4c79a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6fba4c79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46fba4c79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46fba4c79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46fba4c79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a7876c75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4a7876c75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4a7876c75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4a7876c75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4a7876c75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4a7876c75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4a7876c752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4a7876c752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5081c7fe9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5081c7fe9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07f275a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07f275a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5081c7fe9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5081c7fe9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5081c7fe9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5081c7fe9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5081c7fe9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5081c7fe9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5081c7fe9b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5081c7fe9b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5081c7fe9b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5081c7fe9b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5081c7fe9b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5081c7fe9b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5081c7fe9b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5081c7fe9b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081c7fe9b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081c7fe9b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5081c7fe9b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5081c7fe9b_2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5081c7fe9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5081c7fe9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07f275a4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07f275a4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5081c7fe9b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5081c7fe9b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5081c7fe9b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5081c7fe9b_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081c7fe9b_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5081c7fe9b_2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5081c7fe9b_2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5081c7fe9b_2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5081c7fe9b_2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5081c7fe9b_2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5081c7fe9b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5081c7fe9b_2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508737d12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508737d12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508737d12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508737d12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508737d12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508737d12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508737d126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508737d126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07f275a4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07f275a4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508737d12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508737d12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508737d12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508737d12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07f275a4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07f275a4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07f275a4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07f275a4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07f275a4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07f275a4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58.png"/><Relationship Id="rId4" Type="http://schemas.openxmlformats.org/officeDocument/2006/relationships/image" Target="../media/image5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4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lecture1 </a:t>
            </a:r>
            <a:r>
              <a:rPr lang="zh-CN">
                <a:latin typeface="Twentieth Century"/>
                <a:ea typeface="Twentieth Century"/>
                <a:cs typeface="Twentieth Century"/>
                <a:sym typeface="Twentieth Century"/>
              </a:rPr>
              <a:t>ANOVA Ⅰ </a:t>
            </a:r>
            <a:r>
              <a:rPr lang="zh-CN">
                <a:latin typeface="STFangsong"/>
                <a:ea typeface="STFangsong"/>
                <a:cs typeface="STFangsong"/>
                <a:sym typeface="STFangsong"/>
              </a:rPr>
              <a:t> </a:t>
            </a:r>
            <a:endParaRPr>
              <a:latin typeface="STFangsong"/>
              <a:ea typeface="STFangsong"/>
              <a:cs typeface="STFangsong"/>
              <a:sym typeface="STFangsong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2022/9/1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Parameter estimation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Sampling distribution: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00" y="2070050"/>
            <a:ext cx="8904398" cy="15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893900" y="3751375"/>
            <a:ext cx="10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总体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3062601" y="3751375"/>
            <a:ext cx="249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抽取的一个样本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（所抽取数据呈现的分布）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5685850" y="2571750"/>
            <a:ext cx="93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统计量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5348800" y="3251100"/>
            <a:ext cx="161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（e.g.平均数）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6477000" y="3751375"/>
            <a:ext cx="2355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抽样分布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（样本统计量的概率分布）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558800" y="4467050"/>
            <a:ext cx="13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accent1"/>
                </a:solidFill>
              </a:rPr>
              <a:t>Parameters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3977600" y="4467050"/>
            <a:ext cx="93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Statistics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6" name="Google Shape;126;p22"/>
          <p:cNvCxnSpPr/>
          <p:nvPr/>
        </p:nvCxnSpPr>
        <p:spPr>
          <a:xfrm rot="10800000">
            <a:off x="1919600" y="4667150"/>
            <a:ext cx="205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22"/>
          <p:cNvSpPr txBox="1"/>
          <p:nvPr/>
        </p:nvSpPr>
        <p:spPr>
          <a:xfrm>
            <a:off x="2131575" y="4359338"/>
            <a:ext cx="205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Parameter estimation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Confidence interval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975" y="1152475"/>
            <a:ext cx="3088725" cy="355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450" y="1253775"/>
            <a:ext cx="4265625" cy="355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2525" y="1435450"/>
            <a:ext cx="326176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4475" y="3472125"/>
            <a:ext cx="1671200" cy="9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4423225" y="2323000"/>
            <a:ext cx="2133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87% of intervals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contain μ 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13% do not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7152750" y="2110250"/>
            <a:ext cx="91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miss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5300600" y="3625325"/>
            <a:ext cx="91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include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/>
              <a:t>Central Limit Theorem</a:t>
            </a:r>
            <a:endParaRPr sz="2500"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200" y="1152475"/>
            <a:ext cx="3913021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700" y="1968675"/>
            <a:ext cx="2683000" cy="72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5941875" y="2997100"/>
            <a:ext cx="2002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𝑛→ ∞,无论原始总体分布形态是何种分布，平均数的抽样分布近似正态分布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000" y="1152475"/>
            <a:ext cx="653297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Hypothesis testing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435000" y="1152475"/>
            <a:ext cx="827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Hypothesis testing：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利用样本数据及其相互关系，检验关于总体参数或总体分布形态的某些假设是否合理，确定假设的可接受程度。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Null Hypothesis: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差异是由随机误差造成，零假设类似“总体参数之间没有显著差异”或“总体分布符合正态分布”。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Alternative Hypothesis：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“总体参数之间有显著差异”或“总体分布不符合正态分布”。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Hypothesis testing</a:t>
            </a:r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假设检验步骤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1. 提出假设；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2. 根据虚无假设H_0所提供的前提条件，选择合适的统计模型；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3. 规定显著性水平α；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4. 计算检验统计量的值；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5. 做出决策。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zh-CN" sz="2750" i="1"/>
              <a:t>P</a:t>
            </a:r>
            <a:r>
              <a:rPr lang="zh-CN" sz="2750"/>
              <a:t>-value</a:t>
            </a:r>
            <a:r>
              <a:rPr lang="zh-CN" sz="18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  </a:t>
            </a:r>
            <a:r>
              <a:rPr lang="zh-CN" i="1"/>
              <a:t>p</a:t>
            </a:r>
            <a:r>
              <a:rPr lang="zh-CN"/>
              <a:t>-value measures whether an observed result can be attributed to chance.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75" y="2928225"/>
            <a:ext cx="1771550" cy="3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2238" y="1731900"/>
            <a:ext cx="5463673" cy="309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0" y="4090150"/>
            <a:ext cx="327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H0在多大程度上可能为真 -&gt; </a:t>
            </a:r>
            <a:r>
              <a:rPr lang="zh-CN" i="1">
                <a:solidFill>
                  <a:schemeClr val="dk1"/>
                </a:solidFill>
              </a:rPr>
              <a:t>p</a:t>
            </a:r>
            <a:r>
              <a:rPr lang="zh-CN">
                <a:solidFill>
                  <a:schemeClr val="dk1"/>
                </a:solidFill>
              </a:rPr>
              <a:t>值分布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Two types of errors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175" y="1296975"/>
            <a:ext cx="6556976" cy="314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Two types of errors</a:t>
            </a:r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</a:rPr>
              <a:t>𝐻</a:t>
            </a:r>
            <a:r>
              <a:rPr lang="zh-CN" sz="800">
                <a:solidFill>
                  <a:schemeClr val="dk1"/>
                </a:solidFill>
              </a:rPr>
              <a:t>0 </a:t>
            </a:r>
            <a:r>
              <a:rPr lang="zh-CN" sz="1400">
                <a:solidFill>
                  <a:schemeClr val="dk1"/>
                </a:solidFill>
              </a:rPr>
              <a:t> is true.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</a:rPr>
              <a:t>Reject 𝐻</a:t>
            </a:r>
            <a:r>
              <a:rPr lang="zh-CN" sz="800">
                <a:solidFill>
                  <a:schemeClr val="dk1"/>
                </a:solidFill>
              </a:rPr>
              <a:t>0</a:t>
            </a:r>
            <a:r>
              <a:rPr lang="zh-CN" sz="1400">
                <a:solidFill>
                  <a:schemeClr val="dk1"/>
                </a:solidFill>
              </a:rPr>
              <a:t> (wrong)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</a:rPr>
              <a:t>α = probability of a Type I error, known as a "false positive“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</a:rPr>
              <a:t>Fail to reject 𝐻</a:t>
            </a:r>
            <a:r>
              <a:rPr lang="zh-CN" sz="800">
                <a:solidFill>
                  <a:schemeClr val="dk1"/>
                </a:solidFill>
              </a:rPr>
              <a:t>0</a:t>
            </a:r>
            <a:r>
              <a:rPr lang="zh-CN" sz="1400">
                <a:solidFill>
                  <a:schemeClr val="dk1"/>
                </a:solidFill>
              </a:rPr>
              <a:t> (correct)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</a:rPr>
              <a:t>1 - α = probability of a "true negative", i.e., correctly not rejecting the null hypothesis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Two types of errors</a:t>
            </a: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chemeClr val="dk1"/>
                </a:solidFill>
              </a:rPr>
              <a:t>𝐻</a:t>
            </a:r>
            <a:r>
              <a:rPr lang="zh-CN" sz="800">
                <a:solidFill>
                  <a:schemeClr val="dk1"/>
                </a:solidFill>
              </a:rPr>
              <a:t>1</a:t>
            </a:r>
            <a:r>
              <a:rPr lang="zh-CN" sz="1500">
                <a:solidFill>
                  <a:schemeClr val="dk1"/>
                </a:solidFill>
              </a:rPr>
              <a:t>  is true.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500">
                <a:solidFill>
                  <a:schemeClr val="dk1"/>
                </a:solidFill>
              </a:rPr>
              <a:t>Fail to reject </a:t>
            </a:r>
            <a:r>
              <a:rPr lang="zh-CN" sz="1400">
                <a:solidFill>
                  <a:schemeClr val="dk1"/>
                </a:solidFill>
              </a:rPr>
              <a:t>𝐻</a:t>
            </a:r>
            <a:r>
              <a:rPr lang="zh-CN" sz="800">
                <a:solidFill>
                  <a:schemeClr val="dk1"/>
                </a:solidFill>
              </a:rPr>
              <a:t>0</a:t>
            </a:r>
            <a:r>
              <a:rPr lang="zh-CN" sz="1500" b="1">
                <a:solidFill>
                  <a:schemeClr val="dk1"/>
                </a:solidFill>
              </a:rPr>
              <a:t> </a:t>
            </a:r>
            <a:r>
              <a:rPr lang="zh-CN" sz="1500">
                <a:solidFill>
                  <a:schemeClr val="dk1"/>
                </a:solidFill>
              </a:rPr>
              <a:t>(wrong)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500" i="1">
                <a:solidFill>
                  <a:schemeClr val="dk1"/>
                </a:solidFill>
              </a:rPr>
              <a:t>β</a:t>
            </a:r>
            <a:r>
              <a:rPr lang="zh-CN" sz="1500">
                <a:solidFill>
                  <a:schemeClr val="dk1"/>
                </a:solidFill>
              </a:rPr>
              <a:t> = probability of a Type II error, known as a “false negative”(假阴性).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500">
                <a:solidFill>
                  <a:schemeClr val="dk1"/>
                </a:solidFill>
              </a:rPr>
              <a:t>Reject </a:t>
            </a:r>
            <a:r>
              <a:rPr lang="zh-CN" sz="1400">
                <a:solidFill>
                  <a:schemeClr val="dk1"/>
                </a:solidFill>
              </a:rPr>
              <a:t>𝐻</a:t>
            </a:r>
            <a:r>
              <a:rPr lang="zh-CN" sz="800">
                <a:solidFill>
                  <a:schemeClr val="dk1"/>
                </a:solidFill>
              </a:rPr>
              <a:t>0</a:t>
            </a:r>
            <a:r>
              <a:rPr lang="zh-CN" sz="1500" b="1">
                <a:solidFill>
                  <a:schemeClr val="dk1"/>
                </a:solidFill>
              </a:rPr>
              <a:t> </a:t>
            </a:r>
            <a:r>
              <a:rPr lang="zh-CN" sz="1500">
                <a:solidFill>
                  <a:schemeClr val="dk1"/>
                </a:solidFill>
              </a:rPr>
              <a:t>(correct)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500">
                <a:solidFill>
                  <a:schemeClr val="dk1"/>
                </a:solidFill>
              </a:rPr>
              <a:t>1 - </a:t>
            </a:r>
            <a:r>
              <a:rPr lang="zh-CN" sz="1500" i="1">
                <a:solidFill>
                  <a:schemeClr val="dk1"/>
                </a:solidFill>
              </a:rPr>
              <a:t>β</a:t>
            </a:r>
            <a:r>
              <a:rPr lang="zh-CN" sz="1500">
                <a:solidFill>
                  <a:schemeClr val="dk1"/>
                </a:solidFill>
              </a:rPr>
              <a:t> = probability of a "true positive", i.e., correctly rejecting the null hypothesis. "1 - </a:t>
            </a:r>
            <a:r>
              <a:rPr lang="zh-CN" sz="1500" i="1">
                <a:solidFill>
                  <a:schemeClr val="dk1"/>
                </a:solidFill>
              </a:rPr>
              <a:t>β</a:t>
            </a:r>
            <a:r>
              <a:rPr lang="zh-CN" sz="1500">
                <a:solidFill>
                  <a:schemeClr val="dk1"/>
                </a:solidFill>
              </a:rPr>
              <a:t>" is also known as the power of the test.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Abstract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>
                <a:solidFill>
                  <a:schemeClr val="dk1"/>
                </a:solidFill>
              </a:rPr>
              <a:t>1. Summary of last term</a:t>
            </a: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 dirty="0">
                <a:solidFill>
                  <a:schemeClr val="dk1"/>
                </a:solidFill>
              </a:rPr>
              <a:t>2. Teaching Schedule</a:t>
            </a: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 dirty="0">
                <a:solidFill>
                  <a:schemeClr val="dk1"/>
                </a:solidFill>
              </a:rPr>
              <a:t>3. From t-test to ANOVA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/>
              <a:t>Correlation analysis</a:t>
            </a:r>
            <a:endParaRPr sz="2500"/>
          </a:p>
        </p:txBody>
      </p:sp>
      <p:sp>
        <p:nvSpPr>
          <p:cNvPr id="202" name="Google Shape;20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Correlation is any statistical relationship, whether causal or not, between two random variables or bivariate data.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相关分析：考察两组观测值之间联系的强度。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100" y="2421250"/>
            <a:ext cx="3110950" cy="251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7175" y="2789225"/>
            <a:ext cx="3533700" cy="7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3075" y="3685000"/>
            <a:ext cx="323267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Two independent samples t-test</a:t>
            </a:r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050" y="1801322"/>
            <a:ext cx="2437450" cy="124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625" y="1152475"/>
            <a:ext cx="6227974" cy="315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 Teaching Schedule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500"/>
              <a:t>Teaching Schedule</a:t>
            </a:r>
            <a:endParaRPr sz="2500"/>
          </a:p>
        </p:txBody>
      </p:sp>
      <p:sp>
        <p:nvSpPr>
          <p:cNvPr id="223" name="Google Shape;22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2" name="内容占位符 5">
            <a:extLst>
              <a:ext uri="{FF2B5EF4-FFF2-40B4-BE49-F238E27FC236}">
                <a16:creationId xmlns:a16="http://schemas.microsoft.com/office/drawing/2014/main" id="{DA1641FC-BC04-5B47-52BB-61E15D53DA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2237824"/>
              </p:ext>
            </p:extLst>
          </p:nvPr>
        </p:nvGraphicFramePr>
        <p:xfrm>
          <a:off x="2374985" y="1214386"/>
          <a:ext cx="4028410" cy="3292577"/>
        </p:xfrm>
        <a:graphic>
          <a:graphicData uri="http://schemas.openxmlformats.org/drawingml/2006/table">
            <a:tbl>
              <a:tblPr firstRow="1" firstCol="1" bandRow="1"/>
              <a:tblGrid>
                <a:gridCol w="1226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2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89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1" i="0" u="none" strike="noStrike" kern="100" dirty="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Week</a:t>
                      </a:r>
                      <a:endParaRPr lang="zh-CN" alt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1" i="0" u="none" strike="noStrike" kern="100" dirty="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Content</a:t>
                      </a:r>
                      <a:endParaRPr lang="zh-CN" alt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9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 u="none" strike="noStrike" kern="100" dirty="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方差分析的基本原理</a:t>
                      </a:r>
                      <a:endParaRPr lang="zh-CN" alt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9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 u="none" strike="noStrike" kern="100" dirty="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完全随机方差分析</a:t>
                      </a:r>
                      <a:endParaRPr lang="zh-CN" alt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89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 u="none" strike="noStrike" kern="100" dirty="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随机区组和重复测量的方差分析</a:t>
                      </a:r>
                      <a:endParaRPr lang="zh-CN" alt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89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 u="none" strike="noStrike" kern="100" dirty="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多因素方差分析</a:t>
                      </a:r>
                      <a:endParaRPr lang="zh-CN" alt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89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 dirty="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altLang="en-US" sz="1050" kern="100" dirty="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回归分析的基本原理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89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altLang="en-US" sz="1050" kern="100" dirty="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一元回归方程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889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altLang="en-US" sz="1050" kern="100" dirty="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多元回归方程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889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广义线性模型与逻辑回归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889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 dirty="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分层线性回归模型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889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线性模型作为一个统计框架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889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altLang="zh-C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卡方检验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89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US" altLang="zh-C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列联表分析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889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en-US" altLang="zh-C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altLang="zh-CN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AB test</a:t>
                      </a:r>
                      <a:endParaRPr lang="zh-CN" altLang="en-US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889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 dirty="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en-US" altLang="zh-C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降维分析</a:t>
                      </a:r>
                      <a:r>
                        <a:rPr lang="en-US" altLang="zh-CN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—</a:t>
                      </a: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以</a:t>
                      </a:r>
                      <a:r>
                        <a:rPr lang="en-US" altLang="zh-CN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EFA</a:t>
                      </a: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CN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Cluster analysis</a:t>
                      </a: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为例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889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 dirty="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zh-C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非参检验</a:t>
                      </a: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889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 dirty="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en-US" altLang="zh-C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Bootstrap </a:t>
                      </a: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lang="en-US" altLang="zh-CN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Permutation</a:t>
                      </a:r>
                      <a:endParaRPr lang="zh-CN" altLang="en-US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7793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 From t-test to ANOVA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>
                <a:solidFill>
                  <a:srgbClr val="111111"/>
                </a:solidFill>
                <a:highlight>
                  <a:srgbClr val="FFFFFF"/>
                </a:highlight>
                <a:latin typeface="STKaiti"/>
                <a:ea typeface="STKaiti"/>
                <a:cs typeface="STKaiti"/>
                <a:sym typeface="STKaiti"/>
              </a:rPr>
              <a:t>主观幸福感（Subjective Well-Being，简称SWB）主要是指人们对其生活质量所做的情感性和认知性的整体评价。现有一份调查想要比较两个地区人群的主观幸福感。我们应该选用什么方法？（example1）</a:t>
            </a:r>
            <a:endParaRPr sz="2400" dirty="0">
              <a:solidFill>
                <a:srgbClr val="111111"/>
              </a:solidFill>
              <a:highlight>
                <a:srgbClr val="FFFFFF"/>
              </a:highlight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 dirty="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H</a:t>
            </a:r>
            <a:r>
              <a:rPr lang="zh-CN" sz="1318" dirty="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0</a:t>
            </a:r>
            <a:r>
              <a:rPr lang="zh-CN" sz="2400" dirty="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: 三个地区人群的主观幸福感没有差异</a:t>
            </a:r>
            <a:endParaRPr sz="2400" dirty="0">
              <a:solidFill>
                <a:srgbClr val="111111"/>
              </a:solidFill>
              <a:highlight>
                <a:schemeClr val="lt1"/>
              </a:highlight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240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H</a:t>
            </a:r>
            <a:r>
              <a:rPr lang="zh-CN" sz="125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1</a:t>
            </a:r>
            <a:r>
              <a:rPr lang="zh-CN" sz="240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: 三个地区人群的主观幸福感存在差异</a:t>
            </a:r>
            <a:endParaRPr sz="1200" dirty="0">
              <a:solidFill>
                <a:srgbClr val="111111"/>
              </a:solidFill>
              <a:highlight>
                <a:srgbClr val="FFFFFF"/>
              </a:highlight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235" name="Google Shape;235;p37"/>
          <p:cNvSpPr/>
          <p:nvPr/>
        </p:nvSpPr>
        <p:spPr>
          <a:xfrm>
            <a:off x="7964700" y="341900"/>
            <a:ext cx="546600" cy="5397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latin typeface="STKaiti"/>
                <a:ea typeface="STKaiti"/>
                <a:cs typeface="STKaiti"/>
                <a:sym typeface="STKaiti"/>
              </a:rPr>
              <a:t>请同学们在JASP中对“example1”进行操作</a:t>
            </a:r>
            <a:endParaRPr sz="2400"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241" name="Google Shape;241;p38"/>
          <p:cNvSpPr/>
          <p:nvPr/>
        </p:nvSpPr>
        <p:spPr>
          <a:xfrm>
            <a:off x="8319875" y="307775"/>
            <a:ext cx="307375" cy="607925"/>
          </a:xfrm>
          <a:prstGeom prst="flowChartCollat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812" y="2062925"/>
            <a:ext cx="3677431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4675" y="179750"/>
            <a:ext cx="4424275" cy="15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111111"/>
                </a:solidFill>
                <a:highlight>
                  <a:srgbClr val="FFFFFF"/>
                </a:highlight>
                <a:latin typeface="STKaiti"/>
                <a:ea typeface="STKaiti"/>
                <a:cs typeface="STKaiti"/>
                <a:sym typeface="STKaiti"/>
              </a:rPr>
              <a:t>主观幸福感（Subjective Well-Being，简称SWB）主要是指人们对其生活质量所做的情感性和认知性的整体评价。现有一份调查想要比较两个地区人群的主观幸福感。我们应该选用什么方法？（example1）</a:t>
            </a:r>
            <a:endParaRPr sz="2400">
              <a:solidFill>
                <a:srgbClr val="111111"/>
              </a:solidFill>
              <a:highlight>
                <a:srgbClr val="FFFFFF"/>
              </a:highlight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rgbClr val="111111"/>
                </a:solidFill>
                <a:highlight>
                  <a:srgbClr val="FFFFFF"/>
                </a:highlight>
                <a:latin typeface="STKaiti"/>
                <a:ea typeface="STKaiti"/>
                <a:cs typeface="STKaiti"/>
                <a:sym typeface="STKaiti"/>
              </a:rPr>
              <a:t>若想要对三个地区人群的主观幸福感进行比较，我们可以怎么样进行处理呢？(example2)</a:t>
            </a:r>
            <a:endParaRPr sz="2400">
              <a:solidFill>
                <a:srgbClr val="111111"/>
              </a:solidFill>
              <a:highlight>
                <a:srgbClr val="FFFFFF"/>
              </a:highlight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111111"/>
              </a:solidFill>
              <a:highlight>
                <a:srgbClr val="FFFFFF"/>
              </a:highlight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253" name="Google Shape;253;p40"/>
          <p:cNvSpPr/>
          <p:nvPr/>
        </p:nvSpPr>
        <p:spPr>
          <a:xfrm>
            <a:off x="7964700" y="341900"/>
            <a:ext cx="546600" cy="5397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2400">
                <a:latin typeface="STKaiti"/>
                <a:ea typeface="STKaiti"/>
                <a:cs typeface="STKaiti"/>
                <a:sym typeface="STKaiti"/>
              </a:rPr>
              <a:t>请同学们在JASP中对“example2”进行操作</a:t>
            </a:r>
            <a:endParaRPr sz="2400"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259" name="Google Shape;259;p41"/>
          <p:cNvSpPr/>
          <p:nvPr/>
        </p:nvSpPr>
        <p:spPr>
          <a:xfrm>
            <a:off x="8319875" y="307775"/>
            <a:ext cx="307375" cy="607925"/>
          </a:xfrm>
          <a:prstGeom prst="flowChartCollat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 Summary of last term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775" y="225948"/>
            <a:ext cx="6418451" cy="25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7763" y="2174275"/>
            <a:ext cx="2019173" cy="2019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3"/>
          <p:cNvPicPr preferRelativeResize="0"/>
          <p:nvPr/>
        </p:nvPicPr>
        <p:blipFill rotWithShape="1">
          <a:blip r:embed="rId3">
            <a:alphaModFix/>
          </a:blip>
          <a:srcRect t="-10520" b="10520"/>
          <a:stretch/>
        </p:blipFill>
        <p:spPr>
          <a:xfrm>
            <a:off x="3198850" y="1824250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3"/>
          <p:cNvSpPr/>
          <p:nvPr/>
        </p:nvSpPr>
        <p:spPr>
          <a:xfrm>
            <a:off x="4446900" y="929350"/>
            <a:ext cx="3599700" cy="8949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t-test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无法对同</a:t>
            </a:r>
            <a:r>
              <a:rPr lang="zh-CN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时对＞2个独立组进行比较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，也许我们有其他处理方法？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272" name="Google Shape;272;p43"/>
          <p:cNvSpPr/>
          <p:nvPr/>
        </p:nvSpPr>
        <p:spPr>
          <a:xfrm>
            <a:off x="7964700" y="341900"/>
            <a:ext cx="546600" cy="5397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400" y="2153600"/>
            <a:ext cx="3321150" cy="19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4"/>
          <p:cNvSpPr/>
          <p:nvPr/>
        </p:nvSpPr>
        <p:spPr>
          <a:xfrm>
            <a:off x="3825275" y="833725"/>
            <a:ext cx="4474200" cy="1147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如果</a:t>
            </a:r>
            <a:r>
              <a:rPr lang="zh-CN">
                <a:solidFill>
                  <a:schemeClr val="dk1"/>
                </a:solidFill>
              </a:rPr>
              <a:t>t-test</a:t>
            </a:r>
            <a:r>
              <a:rPr lang="zh-CN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不可以同时对3个独立组进行比较，那么我们可不可以把这3个组拆开进行两两比较呢？</a:t>
            </a:r>
            <a:endParaRPr/>
          </a:p>
        </p:txBody>
      </p:sp>
      <p:sp>
        <p:nvSpPr>
          <p:cNvPr id="279" name="Google Shape;279;p44"/>
          <p:cNvSpPr/>
          <p:nvPr/>
        </p:nvSpPr>
        <p:spPr>
          <a:xfrm>
            <a:off x="8319875" y="307775"/>
            <a:ext cx="307375" cy="607925"/>
          </a:xfrm>
          <a:prstGeom prst="flowChartCollat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44"/>
          <p:cNvSpPr txBox="1">
            <a:spLocks noGrp="1"/>
          </p:cNvSpPr>
          <p:nvPr>
            <p:ph type="body" idx="4294967295"/>
          </p:nvPr>
        </p:nvSpPr>
        <p:spPr>
          <a:xfrm>
            <a:off x="304800" y="4343400"/>
            <a:ext cx="85206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2400">
                <a:latin typeface="STKaiti"/>
                <a:ea typeface="STKaiti"/>
                <a:cs typeface="STKaiti"/>
                <a:sym typeface="STKaiti"/>
              </a:rPr>
              <a:t>请同学们在JASP中对“example3”进行操作</a:t>
            </a:r>
            <a:endParaRPr sz="2400">
              <a:latin typeface="STKaiti"/>
              <a:ea typeface="STKaiti"/>
              <a:cs typeface="STKaiti"/>
              <a:sym typeface="STKait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5"/>
          <p:cNvPicPr preferRelativeResize="0"/>
          <p:nvPr/>
        </p:nvPicPr>
        <p:blipFill rotWithShape="1">
          <a:blip r:embed="rId3">
            <a:alphaModFix/>
          </a:blip>
          <a:srcRect t="23940" b="-23940"/>
          <a:stretch/>
        </p:blipFill>
        <p:spPr>
          <a:xfrm>
            <a:off x="320900" y="1608150"/>
            <a:ext cx="5760201" cy="203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953" y="3527100"/>
            <a:ext cx="5352701" cy="14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900" y="206100"/>
            <a:ext cx="5428674" cy="137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5"/>
          <p:cNvPicPr preferRelativeResize="0"/>
          <p:nvPr/>
        </p:nvPicPr>
        <p:blipFill rotWithShape="1">
          <a:blip r:embed="rId6">
            <a:alphaModFix/>
          </a:blip>
          <a:srcRect t="-27250" b="27250"/>
          <a:stretch/>
        </p:blipFill>
        <p:spPr>
          <a:xfrm>
            <a:off x="4919375" y="1457425"/>
            <a:ext cx="2286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5"/>
          <p:cNvSpPr/>
          <p:nvPr/>
        </p:nvSpPr>
        <p:spPr>
          <a:xfrm>
            <a:off x="5853975" y="1182075"/>
            <a:ext cx="2527500" cy="826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结果似乎挺不错的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6"/>
          <p:cNvPicPr preferRelativeResize="0"/>
          <p:nvPr/>
        </p:nvPicPr>
        <p:blipFill rotWithShape="1">
          <a:blip r:embed="rId3">
            <a:alphaModFix/>
          </a:blip>
          <a:srcRect t="23940" b="-23940"/>
          <a:stretch/>
        </p:blipFill>
        <p:spPr>
          <a:xfrm>
            <a:off x="1946600" y="1596075"/>
            <a:ext cx="5639974" cy="19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5653" y="3515025"/>
            <a:ext cx="5352701" cy="14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3925" y="194038"/>
            <a:ext cx="5428674" cy="137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8875" y="1596078"/>
            <a:ext cx="3018625" cy="24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6"/>
          <p:cNvSpPr/>
          <p:nvPr/>
        </p:nvSpPr>
        <p:spPr>
          <a:xfrm>
            <a:off x="5013700" y="400575"/>
            <a:ext cx="1837500" cy="1195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naive！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" name="Google Shape;303;p47"/>
          <p:cNvGraphicFramePr/>
          <p:nvPr/>
        </p:nvGraphicFramePr>
        <p:xfrm>
          <a:off x="1523450" y="7359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{37B29BA2-065B-49B4-A278-8CD0A3937335}</a:tableStyleId>
              </a:tblPr>
              <a:tblGrid>
                <a:gridCol w="45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region1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region2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…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4" name="Google Shape;304;p47"/>
          <p:cNvSpPr/>
          <p:nvPr/>
        </p:nvSpPr>
        <p:spPr>
          <a:xfrm>
            <a:off x="2643425" y="1257165"/>
            <a:ext cx="990600" cy="7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7"/>
          <p:cNvSpPr txBox="1"/>
          <p:nvPr/>
        </p:nvSpPr>
        <p:spPr>
          <a:xfrm>
            <a:off x="3689438" y="1053590"/>
            <a:ext cx="86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t-test, α=0.05</a:t>
            </a:r>
            <a:endParaRPr/>
          </a:p>
        </p:txBody>
      </p:sp>
      <p:sp>
        <p:nvSpPr>
          <p:cNvPr id="306" name="Google Shape;306;p47"/>
          <p:cNvSpPr/>
          <p:nvPr/>
        </p:nvSpPr>
        <p:spPr>
          <a:xfrm>
            <a:off x="4558150" y="1257165"/>
            <a:ext cx="990600" cy="7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7"/>
          <p:cNvSpPr txBox="1"/>
          <p:nvPr/>
        </p:nvSpPr>
        <p:spPr>
          <a:xfrm>
            <a:off x="5804700" y="1094565"/>
            <a:ext cx="25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/>
              <a:t>P</a:t>
            </a:r>
            <a:r>
              <a:rPr lang="zh-CN"/>
              <a:t>(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犯</a:t>
            </a:r>
            <a:r>
              <a:rPr lang="zh-CN"/>
              <a:t>α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错误</a:t>
            </a:r>
            <a:r>
              <a:rPr lang="zh-CN"/>
              <a:t> | H</a:t>
            </a:r>
            <a:r>
              <a:rPr lang="zh-CN" sz="700"/>
              <a:t>0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为真</a:t>
            </a:r>
            <a:r>
              <a:rPr lang="zh-CN"/>
              <a:t>) = 0.05</a:t>
            </a:r>
            <a:endParaRPr/>
          </a:p>
        </p:txBody>
      </p:sp>
      <p:sp>
        <p:nvSpPr>
          <p:cNvPr id="308" name="Google Shape;308;p47"/>
          <p:cNvSpPr/>
          <p:nvPr/>
        </p:nvSpPr>
        <p:spPr>
          <a:xfrm>
            <a:off x="2643425" y="2787130"/>
            <a:ext cx="990600" cy="7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7"/>
          <p:cNvSpPr txBox="1"/>
          <p:nvPr/>
        </p:nvSpPr>
        <p:spPr>
          <a:xfrm>
            <a:off x="3689438" y="2583555"/>
            <a:ext cx="86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t-test, α=0.05</a:t>
            </a:r>
            <a:endParaRPr/>
          </a:p>
        </p:txBody>
      </p:sp>
      <p:sp>
        <p:nvSpPr>
          <p:cNvPr id="310" name="Google Shape;310;p47"/>
          <p:cNvSpPr/>
          <p:nvPr/>
        </p:nvSpPr>
        <p:spPr>
          <a:xfrm>
            <a:off x="4558150" y="2787130"/>
            <a:ext cx="990600" cy="7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7"/>
          <p:cNvSpPr txBox="1"/>
          <p:nvPr/>
        </p:nvSpPr>
        <p:spPr>
          <a:xfrm>
            <a:off x="5804700" y="2624530"/>
            <a:ext cx="25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/>
              <a:t>P</a:t>
            </a:r>
            <a:r>
              <a:rPr lang="zh-CN"/>
              <a:t>(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犯</a:t>
            </a:r>
            <a:r>
              <a:rPr lang="zh-CN"/>
              <a:t>α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错误</a:t>
            </a:r>
            <a:r>
              <a:rPr lang="zh-CN"/>
              <a:t> | H</a:t>
            </a:r>
            <a:r>
              <a:rPr lang="zh-CN" sz="700"/>
              <a:t>0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为真</a:t>
            </a:r>
            <a:r>
              <a:rPr lang="zh-CN"/>
              <a:t>) = 0.05</a:t>
            </a:r>
            <a:endParaRPr/>
          </a:p>
        </p:txBody>
      </p:sp>
      <p:sp>
        <p:nvSpPr>
          <p:cNvPr id="312" name="Google Shape;312;p47"/>
          <p:cNvSpPr/>
          <p:nvPr/>
        </p:nvSpPr>
        <p:spPr>
          <a:xfrm>
            <a:off x="2643425" y="4168790"/>
            <a:ext cx="990600" cy="7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47"/>
          <p:cNvSpPr txBox="1"/>
          <p:nvPr/>
        </p:nvSpPr>
        <p:spPr>
          <a:xfrm>
            <a:off x="3689438" y="3965215"/>
            <a:ext cx="86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t-test, α=0.05</a:t>
            </a:r>
            <a:endParaRPr/>
          </a:p>
        </p:txBody>
      </p:sp>
      <p:sp>
        <p:nvSpPr>
          <p:cNvPr id="314" name="Google Shape;314;p47"/>
          <p:cNvSpPr/>
          <p:nvPr/>
        </p:nvSpPr>
        <p:spPr>
          <a:xfrm>
            <a:off x="4558150" y="4168790"/>
            <a:ext cx="990600" cy="7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7"/>
          <p:cNvSpPr txBox="1"/>
          <p:nvPr/>
        </p:nvSpPr>
        <p:spPr>
          <a:xfrm>
            <a:off x="5804700" y="4006190"/>
            <a:ext cx="25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/>
              <a:t>P</a:t>
            </a:r>
            <a:r>
              <a:rPr lang="zh-CN"/>
              <a:t>(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犯</a:t>
            </a:r>
            <a:r>
              <a:rPr lang="zh-CN"/>
              <a:t>α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错误</a:t>
            </a:r>
            <a:r>
              <a:rPr lang="zh-CN"/>
              <a:t> | H</a:t>
            </a:r>
            <a:r>
              <a:rPr lang="zh-CN" sz="700"/>
              <a:t>0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为真</a:t>
            </a:r>
            <a:r>
              <a:rPr lang="zh-CN"/>
              <a:t>) = 0.05</a:t>
            </a:r>
            <a:endParaRPr/>
          </a:p>
        </p:txBody>
      </p:sp>
      <p:sp>
        <p:nvSpPr>
          <p:cNvPr id="316" name="Google Shape;316;p47"/>
          <p:cNvSpPr txBox="1"/>
          <p:nvPr/>
        </p:nvSpPr>
        <p:spPr>
          <a:xfrm>
            <a:off x="381000" y="1021515"/>
            <a:ext cx="121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第一次比较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317" name="Google Shape;317;p47"/>
          <p:cNvSpPr txBox="1"/>
          <p:nvPr/>
        </p:nvSpPr>
        <p:spPr>
          <a:xfrm>
            <a:off x="381000" y="2621715"/>
            <a:ext cx="121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第二次比较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318" name="Google Shape;318;p47"/>
          <p:cNvSpPr txBox="1"/>
          <p:nvPr/>
        </p:nvSpPr>
        <p:spPr>
          <a:xfrm>
            <a:off x="381000" y="3993315"/>
            <a:ext cx="121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第三次比较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graphicFrame>
        <p:nvGraphicFramePr>
          <p:cNvPr id="319" name="Google Shape;319;p47"/>
          <p:cNvGraphicFramePr/>
          <p:nvPr/>
        </p:nvGraphicFramePr>
        <p:xfrm>
          <a:off x="15240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{37B29BA2-065B-49B4-A278-8CD0A3937335}</a:tableStyleId>
              </a:tblPr>
              <a:tblGrid>
                <a:gridCol w="45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region1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region3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…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0" name="Google Shape;320;p47"/>
          <p:cNvGraphicFramePr/>
          <p:nvPr/>
        </p:nvGraphicFramePr>
        <p:xfrm>
          <a:off x="1519750" y="37186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{37B29BA2-065B-49B4-A278-8CD0A3937335}</a:tableStyleId>
              </a:tblPr>
              <a:tblGrid>
                <a:gridCol w="45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region2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region3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…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" name="Google Shape;325;p48"/>
          <p:cNvGraphicFramePr/>
          <p:nvPr/>
        </p:nvGraphicFramePr>
        <p:xfrm>
          <a:off x="1523450" y="7359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{37B29BA2-065B-49B4-A278-8CD0A3937335}</a:tableStyleId>
              </a:tblPr>
              <a:tblGrid>
                <a:gridCol w="45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region1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region2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…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6" name="Google Shape;326;p48"/>
          <p:cNvSpPr/>
          <p:nvPr/>
        </p:nvSpPr>
        <p:spPr>
          <a:xfrm>
            <a:off x="2643425" y="1257165"/>
            <a:ext cx="990600" cy="7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8"/>
          <p:cNvSpPr txBox="1"/>
          <p:nvPr/>
        </p:nvSpPr>
        <p:spPr>
          <a:xfrm>
            <a:off x="3689438" y="1053590"/>
            <a:ext cx="86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t-test, α=0.05</a:t>
            </a:r>
            <a:endParaRPr/>
          </a:p>
        </p:txBody>
      </p:sp>
      <p:sp>
        <p:nvSpPr>
          <p:cNvPr id="328" name="Google Shape;328;p48"/>
          <p:cNvSpPr/>
          <p:nvPr/>
        </p:nvSpPr>
        <p:spPr>
          <a:xfrm>
            <a:off x="4558150" y="1257165"/>
            <a:ext cx="990600" cy="7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8"/>
          <p:cNvSpPr txBox="1"/>
          <p:nvPr/>
        </p:nvSpPr>
        <p:spPr>
          <a:xfrm>
            <a:off x="5804700" y="1094565"/>
            <a:ext cx="25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/>
              <a:t>P</a:t>
            </a:r>
            <a:r>
              <a:rPr lang="zh-CN"/>
              <a:t>(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犯</a:t>
            </a:r>
            <a:r>
              <a:rPr lang="zh-CN"/>
              <a:t>α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错误</a:t>
            </a:r>
            <a:r>
              <a:rPr lang="zh-CN"/>
              <a:t> | H</a:t>
            </a:r>
            <a:r>
              <a:rPr lang="zh-CN" sz="700"/>
              <a:t>0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为真</a:t>
            </a:r>
            <a:r>
              <a:rPr lang="zh-CN"/>
              <a:t>) = 0.05</a:t>
            </a:r>
            <a:endParaRPr/>
          </a:p>
        </p:txBody>
      </p:sp>
      <p:sp>
        <p:nvSpPr>
          <p:cNvPr id="330" name="Google Shape;330;p48"/>
          <p:cNvSpPr/>
          <p:nvPr/>
        </p:nvSpPr>
        <p:spPr>
          <a:xfrm>
            <a:off x="2643425" y="2787130"/>
            <a:ext cx="990600" cy="7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8"/>
          <p:cNvSpPr txBox="1"/>
          <p:nvPr/>
        </p:nvSpPr>
        <p:spPr>
          <a:xfrm>
            <a:off x="3689438" y="2583555"/>
            <a:ext cx="86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t-test, α=0.05</a:t>
            </a:r>
            <a:endParaRPr/>
          </a:p>
        </p:txBody>
      </p:sp>
      <p:sp>
        <p:nvSpPr>
          <p:cNvPr id="332" name="Google Shape;332;p48"/>
          <p:cNvSpPr/>
          <p:nvPr/>
        </p:nvSpPr>
        <p:spPr>
          <a:xfrm>
            <a:off x="4558150" y="2787130"/>
            <a:ext cx="990600" cy="7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8"/>
          <p:cNvSpPr txBox="1"/>
          <p:nvPr/>
        </p:nvSpPr>
        <p:spPr>
          <a:xfrm>
            <a:off x="5804700" y="2624530"/>
            <a:ext cx="25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/>
              <a:t>P</a:t>
            </a:r>
            <a:r>
              <a:rPr lang="zh-CN"/>
              <a:t>(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犯</a:t>
            </a:r>
            <a:r>
              <a:rPr lang="zh-CN"/>
              <a:t>α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错误</a:t>
            </a:r>
            <a:r>
              <a:rPr lang="zh-CN"/>
              <a:t> | H</a:t>
            </a:r>
            <a:r>
              <a:rPr lang="zh-CN" sz="700"/>
              <a:t>0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为真</a:t>
            </a:r>
            <a:r>
              <a:rPr lang="zh-CN"/>
              <a:t>) = 0.05</a:t>
            </a:r>
            <a:endParaRPr/>
          </a:p>
        </p:txBody>
      </p:sp>
      <p:sp>
        <p:nvSpPr>
          <p:cNvPr id="334" name="Google Shape;334;p48"/>
          <p:cNvSpPr/>
          <p:nvPr/>
        </p:nvSpPr>
        <p:spPr>
          <a:xfrm>
            <a:off x="2643425" y="4168790"/>
            <a:ext cx="990600" cy="7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48"/>
          <p:cNvSpPr txBox="1"/>
          <p:nvPr/>
        </p:nvSpPr>
        <p:spPr>
          <a:xfrm>
            <a:off x="3689438" y="3965215"/>
            <a:ext cx="86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t-test, α=0.05</a:t>
            </a:r>
            <a:endParaRPr/>
          </a:p>
        </p:txBody>
      </p:sp>
      <p:sp>
        <p:nvSpPr>
          <p:cNvPr id="336" name="Google Shape;336;p48"/>
          <p:cNvSpPr/>
          <p:nvPr/>
        </p:nvSpPr>
        <p:spPr>
          <a:xfrm>
            <a:off x="4558150" y="4168790"/>
            <a:ext cx="990600" cy="7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8"/>
          <p:cNvSpPr txBox="1"/>
          <p:nvPr/>
        </p:nvSpPr>
        <p:spPr>
          <a:xfrm>
            <a:off x="5804700" y="4006190"/>
            <a:ext cx="25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/>
              <a:t>P</a:t>
            </a:r>
            <a:r>
              <a:rPr lang="zh-CN"/>
              <a:t>(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犯</a:t>
            </a:r>
            <a:r>
              <a:rPr lang="zh-CN"/>
              <a:t>α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错误</a:t>
            </a:r>
            <a:r>
              <a:rPr lang="zh-CN"/>
              <a:t> | H</a:t>
            </a:r>
            <a:r>
              <a:rPr lang="zh-CN" sz="700"/>
              <a:t>0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为真</a:t>
            </a:r>
            <a:r>
              <a:rPr lang="zh-CN"/>
              <a:t>) = 0.05</a:t>
            </a:r>
            <a:endParaRPr/>
          </a:p>
        </p:txBody>
      </p:sp>
      <p:sp>
        <p:nvSpPr>
          <p:cNvPr id="338" name="Google Shape;338;p48"/>
          <p:cNvSpPr txBox="1"/>
          <p:nvPr/>
        </p:nvSpPr>
        <p:spPr>
          <a:xfrm>
            <a:off x="381000" y="1021515"/>
            <a:ext cx="121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第一次比较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339" name="Google Shape;339;p48"/>
          <p:cNvSpPr txBox="1"/>
          <p:nvPr/>
        </p:nvSpPr>
        <p:spPr>
          <a:xfrm>
            <a:off x="381000" y="2621715"/>
            <a:ext cx="121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第二次比较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340" name="Google Shape;340;p48"/>
          <p:cNvSpPr txBox="1"/>
          <p:nvPr/>
        </p:nvSpPr>
        <p:spPr>
          <a:xfrm>
            <a:off x="381000" y="3993315"/>
            <a:ext cx="121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第三次比较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pic>
        <p:nvPicPr>
          <p:cNvPr id="341" name="Google Shape;34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00" y="1962150"/>
            <a:ext cx="249555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8"/>
          <p:cNvSpPr/>
          <p:nvPr/>
        </p:nvSpPr>
        <p:spPr>
          <a:xfrm>
            <a:off x="7162800" y="914400"/>
            <a:ext cx="1676400" cy="838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单次比较犯</a:t>
            </a:r>
            <a:r>
              <a:rPr lang="zh-CN"/>
              <a:t>α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错误的概率是0.05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graphicFrame>
        <p:nvGraphicFramePr>
          <p:cNvPr id="343" name="Google Shape;343;p48"/>
          <p:cNvGraphicFramePr/>
          <p:nvPr/>
        </p:nvGraphicFramePr>
        <p:xfrm>
          <a:off x="15240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{37B29BA2-065B-49B4-A278-8CD0A3937335}</a:tableStyleId>
              </a:tblPr>
              <a:tblGrid>
                <a:gridCol w="45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region1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region3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…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4" name="Google Shape;344;p48"/>
          <p:cNvGraphicFramePr/>
          <p:nvPr/>
        </p:nvGraphicFramePr>
        <p:xfrm>
          <a:off x="1519750" y="37186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{37B29BA2-065B-49B4-A278-8CD0A3937335}</a:tableStyleId>
              </a:tblPr>
              <a:tblGrid>
                <a:gridCol w="45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region2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region3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…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" name="Google Shape;349;p49"/>
          <p:cNvGraphicFramePr/>
          <p:nvPr/>
        </p:nvGraphicFramePr>
        <p:xfrm>
          <a:off x="548455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{37B29BA2-065B-49B4-A278-8CD0A3937335}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400"/>
                        <a:t>region1</a:t>
                      </a:r>
                      <a:endParaRPr sz="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…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0" name="Google Shape;350;p49"/>
          <p:cNvGraphicFramePr/>
          <p:nvPr/>
        </p:nvGraphicFramePr>
        <p:xfrm>
          <a:off x="3730100" y="297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{37B29BA2-065B-49B4-A278-8CD0A3937335}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400"/>
                        <a:t>region2</a:t>
                      </a:r>
                      <a:endParaRPr sz="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…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1" name="Google Shape;351;p49"/>
          <p:cNvGraphicFramePr/>
          <p:nvPr/>
        </p:nvGraphicFramePr>
        <p:xfrm>
          <a:off x="6930500" y="2961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{37B29BA2-065B-49B4-A278-8CD0A3937335}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400"/>
                        <a:t>region3</a:t>
                      </a:r>
                      <a:endParaRPr sz="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…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2" name="Google Shape;352;p49"/>
          <p:cNvSpPr txBox="1"/>
          <p:nvPr/>
        </p:nvSpPr>
        <p:spPr>
          <a:xfrm rot="-2962821">
            <a:off x="3825405" y="1645348"/>
            <a:ext cx="1219290" cy="400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第一次比较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353" name="Google Shape;353;p49"/>
          <p:cNvSpPr txBox="1"/>
          <p:nvPr/>
        </p:nvSpPr>
        <p:spPr>
          <a:xfrm rot="2701196">
            <a:off x="6592132" y="1668059"/>
            <a:ext cx="1219335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第二次比较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354" name="Google Shape;354;p49"/>
          <p:cNvSpPr txBox="1"/>
          <p:nvPr/>
        </p:nvSpPr>
        <p:spPr>
          <a:xfrm>
            <a:off x="5181600" y="4019400"/>
            <a:ext cx="121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第三次比较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pic>
        <p:nvPicPr>
          <p:cNvPr id="355" name="Google Shape;35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11185"/>
            <a:ext cx="2057400" cy="194161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9"/>
          <p:cNvSpPr/>
          <p:nvPr/>
        </p:nvSpPr>
        <p:spPr>
          <a:xfrm>
            <a:off x="990600" y="381000"/>
            <a:ext cx="1981200" cy="838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两两比较之后犯α错误的概率是多少呢？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cxnSp>
        <p:nvCxnSpPr>
          <p:cNvPr id="357" name="Google Shape;357;p49"/>
          <p:cNvCxnSpPr/>
          <p:nvPr/>
        </p:nvCxnSpPr>
        <p:spPr>
          <a:xfrm flipH="1">
            <a:off x="4267200" y="1447800"/>
            <a:ext cx="914400" cy="129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cxnSp>
        <p:nvCxnSpPr>
          <p:cNvPr id="358" name="Google Shape;358;p49"/>
          <p:cNvCxnSpPr/>
          <p:nvPr/>
        </p:nvCxnSpPr>
        <p:spPr>
          <a:xfrm>
            <a:off x="6324600" y="1524000"/>
            <a:ext cx="1066800" cy="11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cxnSp>
        <p:nvCxnSpPr>
          <p:cNvPr id="359" name="Google Shape;359;p49"/>
          <p:cNvCxnSpPr/>
          <p:nvPr/>
        </p:nvCxnSpPr>
        <p:spPr>
          <a:xfrm>
            <a:off x="4724400" y="3657600"/>
            <a:ext cx="205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sp>
        <p:nvSpPr>
          <p:cNvPr id="360" name="Google Shape;360;p49"/>
          <p:cNvSpPr/>
          <p:nvPr/>
        </p:nvSpPr>
        <p:spPr>
          <a:xfrm>
            <a:off x="8319875" y="307775"/>
            <a:ext cx="307375" cy="607925"/>
          </a:xfrm>
          <a:prstGeom prst="flowChartCollat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" name="Google Shape;365;p50"/>
          <p:cNvGraphicFramePr/>
          <p:nvPr/>
        </p:nvGraphicFramePr>
        <p:xfrm>
          <a:off x="632645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{37B29BA2-065B-49B4-A278-8CD0A3937335}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400"/>
                        <a:t>region1</a:t>
                      </a:r>
                      <a:endParaRPr sz="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…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6" name="Google Shape;366;p50"/>
          <p:cNvGraphicFramePr/>
          <p:nvPr/>
        </p:nvGraphicFramePr>
        <p:xfrm>
          <a:off x="4572000" y="30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{37B29BA2-065B-49B4-A278-8CD0A3937335}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400"/>
                        <a:t>region2</a:t>
                      </a:r>
                      <a:endParaRPr sz="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…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7" name="Google Shape;367;p50"/>
          <p:cNvGraphicFramePr/>
          <p:nvPr/>
        </p:nvGraphicFramePr>
        <p:xfrm>
          <a:off x="7772400" y="30379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{37B29BA2-065B-49B4-A278-8CD0A3937335}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400"/>
                        <a:t>region3</a:t>
                      </a:r>
                      <a:endParaRPr sz="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…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8" name="Google Shape;368;p50"/>
          <p:cNvSpPr txBox="1"/>
          <p:nvPr/>
        </p:nvSpPr>
        <p:spPr>
          <a:xfrm rot="-3360650">
            <a:off x="4541697" y="1338591"/>
            <a:ext cx="1546054" cy="831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第一次比较</a:t>
            </a:r>
            <a:endParaRPr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/>
              <a:t>p</a:t>
            </a:r>
            <a:r>
              <a:rPr lang="zh-CN"/>
              <a:t>(α|H</a:t>
            </a:r>
            <a:r>
              <a:rPr lang="zh-CN" sz="600"/>
              <a:t>0</a:t>
            </a:r>
            <a:r>
              <a:rPr lang="zh-CN"/>
              <a:t>) = 0.05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i="1">
                <a:solidFill>
                  <a:schemeClr val="dk1"/>
                </a:solidFill>
              </a:rPr>
              <a:t>p</a:t>
            </a:r>
            <a:r>
              <a:rPr lang="zh-CN">
                <a:solidFill>
                  <a:schemeClr val="dk1"/>
                </a:solidFill>
              </a:rPr>
              <a:t>(1-α|H</a:t>
            </a:r>
            <a:r>
              <a:rPr lang="zh-CN" sz="600">
                <a:solidFill>
                  <a:schemeClr val="dk1"/>
                </a:solidFill>
              </a:rPr>
              <a:t>0</a:t>
            </a:r>
            <a:r>
              <a:rPr lang="zh-CN">
                <a:solidFill>
                  <a:schemeClr val="dk1"/>
                </a:solidFill>
              </a:rPr>
              <a:t>) = 0.95</a:t>
            </a:r>
            <a:endParaRPr/>
          </a:p>
        </p:txBody>
      </p:sp>
      <p:sp>
        <p:nvSpPr>
          <p:cNvPr id="369" name="Google Shape;369;p50"/>
          <p:cNvSpPr txBox="1"/>
          <p:nvPr/>
        </p:nvSpPr>
        <p:spPr>
          <a:xfrm rot="2845253">
            <a:off x="7333158" y="1602796"/>
            <a:ext cx="1737639" cy="8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第二次比较</a:t>
            </a:r>
            <a:endParaRPr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i="1">
                <a:solidFill>
                  <a:schemeClr val="dk1"/>
                </a:solidFill>
              </a:rPr>
              <a:t>p</a:t>
            </a:r>
            <a:r>
              <a:rPr lang="zh-CN">
                <a:solidFill>
                  <a:schemeClr val="dk1"/>
                </a:solidFill>
              </a:rPr>
              <a:t>(α|H</a:t>
            </a:r>
            <a:r>
              <a:rPr lang="zh-CN" sz="600">
                <a:solidFill>
                  <a:schemeClr val="dk1"/>
                </a:solidFill>
              </a:rPr>
              <a:t>0</a:t>
            </a:r>
            <a:r>
              <a:rPr lang="zh-CN">
                <a:solidFill>
                  <a:schemeClr val="dk1"/>
                </a:solidFill>
              </a:rPr>
              <a:t>) = 0.05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i="1">
                <a:solidFill>
                  <a:schemeClr val="dk1"/>
                </a:solidFill>
              </a:rPr>
              <a:t>p</a:t>
            </a:r>
            <a:r>
              <a:rPr lang="zh-CN">
                <a:solidFill>
                  <a:schemeClr val="dk1"/>
                </a:solidFill>
              </a:rPr>
              <a:t>(1-α|H</a:t>
            </a:r>
            <a:r>
              <a:rPr lang="zh-CN" sz="600">
                <a:solidFill>
                  <a:schemeClr val="dk1"/>
                </a:solidFill>
              </a:rPr>
              <a:t>0</a:t>
            </a:r>
            <a:r>
              <a:rPr lang="zh-CN">
                <a:solidFill>
                  <a:schemeClr val="dk1"/>
                </a:solidFill>
              </a:rPr>
              <a:t>) = 0.95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370" name="Google Shape;370;p50"/>
          <p:cNvSpPr txBox="1"/>
          <p:nvPr/>
        </p:nvSpPr>
        <p:spPr>
          <a:xfrm>
            <a:off x="6023500" y="4038600"/>
            <a:ext cx="1681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第三次比较</a:t>
            </a:r>
            <a:endParaRPr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i="1">
                <a:solidFill>
                  <a:schemeClr val="dk1"/>
                </a:solidFill>
              </a:rPr>
              <a:t>p</a:t>
            </a:r>
            <a:r>
              <a:rPr lang="zh-CN">
                <a:solidFill>
                  <a:schemeClr val="dk1"/>
                </a:solidFill>
              </a:rPr>
              <a:t>(α|H</a:t>
            </a:r>
            <a:r>
              <a:rPr lang="zh-CN" sz="600">
                <a:solidFill>
                  <a:schemeClr val="dk1"/>
                </a:solidFill>
              </a:rPr>
              <a:t>0</a:t>
            </a:r>
            <a:r>
              <a:rPr lang="zh-CN">
                <a:solidFill>
                  <a:schemeClr val="dk1"/>
                </a:solidFill>
              </a:rPr>
              <a:t>) = 0.05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i="1">
                <a:solidFill>
                  <a:schemeClr val="dk1"/>
                </a:solidFill>
              </a:rPr>
              <a:t>p</a:t>
            </a:r>
            <a:r>
              <a:rPr lang="zh-CN">
                <a:solidFill>
                  <a:schemeClr val="dk1"/>
                </a:solidFill>
              </a:rPr>
              <a:t>(1-α|H</a:t>
            </a:r>
            <a:r>
              <a:rPr lang="zh-CN" sz="600">
                <a:solidFill>
                  <a:schemeClr val="dk1"/>
                </a:solidFill>
              </a:rPr>
              <a:t>0</a:t>
            </a:r>
            <a:r>
              <a:rPr lang="zh-CN">
                <a:solidFill>
                  <a:schemeClr val="dk1"/>
                </a:solidFill>
              </a:rPr>
              <a:t>) = 0.95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cxnSp>
        <p:nvCxnSpPr>
          <p:cNvPr id="371" name="Google Shape;371;p50"/>
          <p:cNvCxnSpPr/>
          <p:nvPr/>
        </p:nvCxnSpPr>
        <p:spPr>
          <a:xfrm flipH="1">
            <a:off x="5109100" y="1524000"/>
            <a:ext cx="914400" cy="129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cxnSp>
        <p:nvCxnSpPr>
          <p:cNvPr id="372" name="Google Shape;372;p50"/>
          <p:cNvCxnSpPr/>
          <p:nvPr/>
        </p:nvCxnSpPr>
        <p:spPr>
          <a:xfrm>
            <a:off x="7166500" y="1600200"/>
            <a:ext cx="1066800" cy="11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cxnSp>
        <p:nvCxnSpPr>
          <p:cNvPr id="373" name="Google Shape;373;p50"/>
          <p:cNvCxnSpPr/>
          <p:nvPr/>
        </p:nvCxnSpPr>
        <p:spPr>
          <a:xfrm>
            <a:off x="5566300" y="3733800"/>
            <a:ext cx="205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sp>
        <p:nvSpPr>
          <p:cNvPr id="374" name="Google Shape;374;p50"/>
          <p:cNvSpPr txBox="1"/>
          <p:nvPr/>
        </p:nvSpPr>
        <p:spPr>
          <a:xfrm>
            <a:off x="593425" y="2171550"/>
            <a:ext cx="350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/>
              <a:t>p</a:t>
            </a:r>
            <a:r>
              <a:rPr lang="zh-CN"/>
              <a:t>(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犯错误的概率</a:t>
            </a:r>
            <a:r>
              <a:rPr lang="zh-CN"/>
              <a:t>) = 1 - (1- 0.05)³ ≈ 0.143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" name="Google Shape;379;p51"/>
          <p:cNvGraphicFramePr/>
          <p:nvPr/>
        </p:nvGraphicFramePr>
        <p:xfrm>
          <a:off x="632645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{37B29BA2-065B-49B4-A278-8CD0A3937335}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400"/>
                        <a:t>region1</a:t>
                      </a:r>
                      <a:endParaRPr sz="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…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0" name="Google Shape;380;p51"/>
          <p:cNvGraphicFramePr/>
          <p:nvPr/>
        </p:nvGraphicFramePr>
        <p:xfrm>
          <a:off x="4572000" y="30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{37B29BA2-065B-49B4-A278-8CD0A3937335}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400"/>
                        <a:t>region2</a:t>
                      </a:r>
                      <a:endParaRPr sz="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…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1" name="Google Shape;381;p51"/>
          <p:cNvGraphicFramePr/>
          <p:nvPr/>
        </p:nvGraphicFramePr>
        <p:xfrm>
          <a:off x="7772400" y="30379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{37B29BA2-065B-49B4-A278-8CD0A3937335}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400"/>
                        <a:t>region3</a:t>
                      </a:r>
                      <a:endParaRPr sz="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…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2" name="Google Shape;382;p51"/>
          <p:cNvSpPr txBox="1"/>
          <p:nvPr/>
        </p:nvSpPr>
        <p:spPr>
          <a:xfrm rot="-3360650">
            <a:off x="4541697" y="1338591"/>
            <a:ext cx="1546054" cy="831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第一次比较</a:t>
            </a:r>
            <a:endParaRPr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/>
              <a:t>p</a:t>
            </a:r>
            <a:r>
              <a:rPr lang="zh-CN"/>
              <a:t>(α|H</a:t>
            </a:r>
            <a:r>
              <a:rPr lang="zh-CN" sz="600"/>
              <a:t>0</a:t>
            </a:r>
            <a:r>
              <a:rPr lang="zh-CN"/>
              <a:t>) = 0.05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>
                <a:solidFill>
                  <a:schemeClr val="dk1"/>
                </a:solidFill>
              </a:rPr>
              <a:t>p</a:t>
            </a:r>
            <a:r>
              <a:rPr lang="zh-CN">
                <a:solidFill>
                  <a:schemeClr val="dk1"/>
                </a:solidFill>
              </a:rPr>
              <a:t>(1-α|H</a:t>
            </a:r>
            <a:r>
              <a:rPr lang="zh-CN" sz="600">
                <a:solidFill>
                  <a:schemeClr val="dk1"/>
                </a:solidFill>
              </a:rPr>
              <a:t>0</a:t>
            </a:r>
            <a:r>
              <a:rPr lang="zh-CN">
                <a:solidFill>
                  <a:schemeClr val="dk1"/>
                </a:solidFill>
              </a:rPr>
              <a:t>) = 0.95</a:t>
            </a:r>
            <a:endParaRPr/>
          </a:p>
        </p:txBody>
      </p:sp>
      <p:sp>
        <p:nvSpPr>
          <p:cNvPr id="383" name="Google Shape;383;p51"/>
          <p:cNvSpPr txBox="1"/>
          <p:nvPr/>
        </p:nvSpPr>
        <p:spPr>
          <a:xfrm rot="2845253">
            <a:off x="7333158" y="1602796"/>
            <a:ext cx="1737639" cy="8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第二次比较</a:t>
            </a:r>
            <a:endParaRPr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>
                <a:solidFill>
                  <a:schemeClr val="dk1"/>
                </a:solidFill>
              </a:rPr>
              <a:t>p</a:t>
            </a:r>
            <a:r>
              <a:rPr lang="zh-CN">
                <a:solidFill>
                  <a:schemeClr val="dk1"/>
                </a:solidFill>
              </a:rPr>
              <a:t>(α|H</a:t>
            </a:r>
            <a:r>
              <a:rPr lang="zh-CN" sz="600">
                <a:solidFill>
                  <a:schemeClr val="dk1"/>
                </a:solidFill>
              </a:rPr>
              <a:t>0</a:t>
            </a:r>
            <a:r>
              <a:rPr lang="zh-CN">
                <a:solidFill>
                  <a:schemeClr val="dk1"/>
                </a:solidFill>
              </a:rPr>
              <a:t>) = 0.05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>
                <a:solidFill>
                  <a:schemeClr val="dk1"/>
                </a:solidFill>
              </a:rPr>
              <a:t>p</a:t>
            </a:r>
            <a:r>
              <a:rPr lang="zh-CN">
                <a:solidFill>
                  <a:schemeClr val="dk1"/>
                </a:solidFill>
              </a:rPr>
              <a:t>(1-α|H</a:t>
            </a:r>
            <a:r>
              <a:rPr lang="zh-CN" sz="600">
                <a:solidFill>
                  <a:schemeClr val="dk1"/>
                </a:solidFill>
              </a:rPr>
              <a:t>0</a:t>
            </a:r>
            <a:r>
              <a:rPr lang="zh-CN">
                <a:solidFill>
                  <a:schemeClr val="dk1"/>
                </a:solidFill>
              </a:rPr>
              <a:t>) = 0.95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384" name="Google Shape;384;p51"/>
          <p:cNvSpPr txBox="1"/>
          <p:nvPr/>
        </p:nvSpPr>
        <p:spPr>
          <a:xfrm>
            <a:off x="6023500" y="4038600"/>
            <a:ext cx="1681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第三次比较</a:t>
            </a:r>
            <a:endParaRPr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>
                <a:solidFill>
                  <a:schemeClr val="dk1"/>
                </a:solidFill>
              </a:rPr>
              <a:t>p</a:t>
            </a:r>
            <a:r>
              <a:rPr lang="zh-CN">
                <a:solidFill>
                  <a:schemeClr val="dk1"/>
                </a:solidFill>
              </a:rPr>
              <a:t>(α|H</a:t>
            </a:r>
            <a:r>
              <a:rPr lang="zh-CN" sz="600">
                <a:solidFill>
                  <a:schemeClr val="dk1"/>
                </a:solidFill>
              </a:rPr>
              <a:t>0</a:t>
            </a:r>
            <a:r>
              <a:rPr lang="zh-CN">
                <a:solidFill>
                  <a:schemeClr val="dk1"/>
                </a:solidFill>
              </a:rPr>
              <a:t>) = 0.05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>
                <a:solidFill>
                  <a:schemeClr val="dk1"/>
                </a:solidFill>
              </a:rPr>
              <a:t>p</a:t>
            </a:r>
            <a:r>
              <a:rPr lang="zh-CN">
                <a:solidFill>
                  <a:schemeClr val="dk1"/>
                </a:solidFill>
              </a:rPr>
              <a:t>(1-α|H</a:t>
            </a:r>
            <a:r>
              <a:rPr lang="zh-CN" sz="600">
                <a:solidFill>
                  <a:schemeClr val="dk1"/>
                </a:solidFill>
              </a:rPr>
              <a:t>0</a:t>
            </a:r>
            <a:r>
              <a:rPr lang="zh-CN">
                <a:solidFill>
                  <a:schemeClr val="dk1"/>
                </a:solidFill>
              </a:rPr>
              <a:t>) = 0.95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cxnSp>
        <p:nvCxnSpPr>
          <p:cNvPr id="385" name="Google Shape;385;p51"/>
          <p:cNvCxnSpPr/>
          <p:nvPr/>
        </p:nvCxnSpPr>
        <p:spPr>
          <a:xfrm flipH="1">
            <a:off x="5109100" y="1524000"/>
            <a:ext cx="914400" cy="129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cxnSp>
        <p:nvCxnSpPr>
          <p:cNvPr id="386" name="Google Shape;386;p51"/>
          <p:cNvCxnSpPr/>
          <p:nvPr/>
        </p:nvCxnSpPr>
        <p:spPr>
          <a:xfrm>
            <a:off x="7166500" y="1600200"/>
            <a:ext cx="1066800" cy="11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cxnSp>
        <p:nvCxnSpPr>
          <p:cNvPr id="387" name="Google Shape;387;p51"/>
          <p:cNvCxnSpPr/>
          <p:nvPr/>
        </p:nvCxnSpPr>
        <p:spPr>
          <a:xfrm>
            <a:off x="5566300" y="3733800"/>
            <a:ext cx="205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pic>
        <p:nvPicPr>
          <p:cNvPr id="388" name="Google Shape;38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925" y="2218397"/>
            <a:ext cx="2057400" cy="194161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1"/>
          <p:cNvSpPr txBox="1"/>
          <p:nvPr/>
        </p:nvSpPr>
        <p:spPr>
          <a:xfrm>
            <a:off x="661725" y="373100"/>
            <a:ext cx="350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/>
              <a:t>p</a:t>
            </a:r>
            <a:r>
              <a:rPr lang="zh-CN"/>
              <a:t>(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犯错误的概率</a:t>
            </a:r>
            <a:r>
              <a:rPr lang="zh-CN"/>
              <a:t>) = 1 - (1- 0.05)³ ≈ 0.143</a:t>
            </a:r>
            <a:endParaRPr/>
          </a:p>
        </p:txBody>
      </p:sp>
      <p:sp>
        <p:nvSpPr>
          <p:cNvPr id="390" name="Google Shape;390;p51"/>
          <p:cNvSpPr/>
          <p:nvPr/>
        </p:nvSpPr>
        <p:spPr>
          <a:xfrm>
            <a:off x="1339975" y="1076750"/>
            <a:ext cx="2203800" cy="838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上述式子到底是什么意思呢？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Final grades of last term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750" y="3205300"/>
            <a:ext cx="2382725" cy="195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3562" y="1123350"/>
            <a:ext cx="3556876" cy="222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4358" y="3343900"/>
            <a:ext cx="2332891" cy="168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5" name="Google Shape;395;p52"/>
          <p:cNvGraphicFramePr/>
          <p:nvPr/>
        </p:nvGraphicFramePr>
        <p:xfrm>
          <a:off x="1960325" y="40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{37B29BA2-065B-49B4-A278-8CD0A3937335}</a:tableStyleId>
              </a:tblPr>
              <a:tblGrid>
                <a:gridCol w="323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0.05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6" name="Google Shape;396;p52"/>
          <p:cNvSpPr txBox="1"/>
          <p:nvPr/>
        </p:nvSpPr>
        <p:spPr>
          <a:xfrm>
            <a:off x="500850" y="408250"/>
            <a:ext cx="122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第一次比较</a:t>
            </a:r>
            <a:endParaRPr/>
          </a:p>
        </p:txBody>
      </p:sp>
      <p:graphicFrame>
        <p:nvGraphicFramePr>
          <p:cNvPr id="397" name="Google Shape;397;p52"/>
          <p:cNvGraphicFramePr/>
          <p:nvPr/>
        </p:nvGraphicFramePr>
        <p:xfrm>
          <a:off x="5164175" y="113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{37B29BA2-065B-49B4-A278-8CD0A3937335}</a:tableStyleId>
              </a:tblPr>
              <a:tblGrid>
                <a:gridCol w="323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0.05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8" name="Google Shape;398;p52"/>
          <p:cNvSpPr txBox="1"/>
          <p:nvPr/>
        </p:nvSpPr>
        <p:spPr>
          <a:xfrm>
            <a:off x="500850" y="1217625"/>
            <a:ext cx="122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第二次比较</a:t>
            </a:r>
            <a:endParaRPr/>
          </a:p>
        </p:txBody>
      </p:sp>
      <p:graphicFrame>
        <p:nvGraphicFramePr>
          <p:cNvPr id="399" name="Google Shape;399;p52"/>
          <p:cNvGraphicFramePr/>
          <p:nvPr/>
        </p:nvGraphicFramePr>
        <p:xfrm>
          <a:off x="5164175" y="27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{37B29BA2-065B-49B4-A278-8CD0A3937335}</a:tableStyleId>
              </a:tblPr>
              <a:tblGrid>
                <a:gridCol w="323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0.05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0" name="Google Shape;400;p52"/>
          <p:cNvSpPr txBox="1"/>
          <p:nvPr/>
        </p:nvSpPr>
        <p:spPr>
          <a:xfrm>
            <a:off x="500850" y="2679875"/>
            <a:ext cx="122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第三次比较</a:t>
            </a:r>
            <a:endParaRPr/>
          </a:p>
        </p:txBody>
      </p:sp>
      <p:graphicFrame>
        <p:nvGraphicFramePr>
          <p:cNvPr id="401" name="Google Shape;401;p52"/>
          <p:cNvGraphicFramePr/>
          <p:nvPr/>
        </p:nvGraphicFramePr>
        <p:xfrm>
          <a:off x="1255863" y="2026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{37B29BA2-065B-49B4-A278-8CD0A3937335}</a:tableStyleId>
              </a:tblPr>
              <a:tblGrid>
                <a:gridCol w="52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0.95*0.95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0.95*0.05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0.05*0.95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0.05*0.05</a:t>
                      </a:r>
                      <a:endParaRPr sz="60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2" name="Google Shape;402;p52"/>
          <p:cNvGraphicFramePr/>
          <p:nvPr/>
        </p:nvGraphicFramePr>
        <p:xfrm>
          <a:off x="500838" y="3626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{37B29BA2-065B-49B4-A278-8CD0A3937335}</a:tableStyleId>
              </a:tblPr>
              <a:tblGrid>
                <a:gridCol w="431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0.95*0.95*0.95 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0.95*0.95*0.05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741B4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0.95*0.05*0.95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741B4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0.95*0.05*0.05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0.95*0.05*0.95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0.95*0.05*0.05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0.05*0.05*0.95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0.05*0.05*0.05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3" name="Google Shape;403;p52"/>
          <p:cNvSpPr txBox="1"/>
          <p:nvPr/>
        </p:nvSpPr>
        <p:spPr>
          <a:xfrm>
            <a:off x="1806175" y="3826650"/>
            <a:ext cx="155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0.857</a:t>
            </a:r>
            <a:endParaRPr/>
          </a:p>
        </p:txBody>
      </p:sp>
      <p:sp>
        <p:nvSpPr>
          <p:cNvPr id="404" name="Google Shape;404;p52"/>
          <p:cNvSpPr txBox="1"/>
          <p:nvPr/>
        </p:nvSpPr>
        <p:spPr>
          <a:xfrm>
            <a:off x="6590825" y="4500013"/>
            <a:ext cx="155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0.143</a:t>
            </a:r>
            <a:endParaRPr/>
          </a:p>
        </p:txBody>
      </p:sp>
      <p:sp>
        <p:nvSpPr>
          <p:cNvPr id="405" name="Google Shape;405;p52"/>
          <p:cNvSpPr txBox="1"/>
          <p:nvPr/>
        </p:nvSpPr>
        <p:spPr>
          <a:xfrm>
            <a:off x="2459425" y="2017400"/>
            <a:ext cx="155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0.9025</a:t>
            </a:r>
            <a:endParaRPr/>
          </a:p>
        </p:txBody>
      </p:sp>
      <p:sp>
        <p:nvSpPr>
          <p:cNvPr id="406" name="Google Shape;406;p52"/>
          <p:cNvSpPr txBox="1"/>
          <p:nvPr/>
        </p:nvSpPr>
        <p:spPr>
          <a:xfrm>
            <a:off x="6993250" y="2473325"/>
            <a:ext cx="81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0.0975</a:t>
            </a:r>
            <a:endParaRPr/>
          </a:p>
        </p:txBody>
      </p:sp>
      <p:sp>
        <p:nvSpPr>
          <p:cNvPr id="407" name="Google Shape;407;p52"/>
          <p:cNvSpPr/>
          <p:nvPr/>
        </p:nvSpPr>
        <p:spPr>
          <a:xfrm rot="5400000">
            <a:off x="7311725" y="1862525"/>
            <a:ext cx="113700" cy="13353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52"/>
          <p:cNvSpPr/>
          <p:nvPr/>
        </p:nvSpPr>
        <p:spPr>
          <a:xfrm rot="5400000">
            <a:off x="6884825" y="2665675"/>
            <a:ext cx="113700" cy="3555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9" name="Google Shape;409;p52"/>
          <p:cNvCxnSpPr/>
          <p:nvPr/>
        </p:nvCxnSpPr>
        <p:spPr>
          <a:xfrm>
            <a:off x="3559075" y="888275"/>
            <a:ext cx="7500" cy="11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" name="Google Shape;410;p52"/>
          <p:cNvCxnSpPr/>
          <p:nvPr/>
        </p:nvCxnSpPr>
        <p:spPr>
          <a:xfrm>
            <a:off x="3559075" y="2448175"/>
            <a:ext cx="7500" cy="11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1" name="Google Shape;411;p52"/>
          <p:cNvSpPr/>
          <p:nvPr/>
        </p:nvSpPr>
        <p:spPr>
          <a:xfrm>
            <a:off x="6373275" y="182675"/>
            <a:ext cx="2329800" cy="8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蓝色区域表示不拒绝</a:t>
            </a:r>
            <a:r>
              <a:rPr lang="zh-CN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H</a:t>
            </a:r>
            <a:r>
              <a:rPr lang="zh-CN" sz="60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0</a:t>
            </a:r>
            <a:r>
              <a:rPr lang="zh-CN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的概率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，非蓝色区域表示拒绝H</a:t>
            </a:r>
            <a:r>
              <a:rPr lang="zh-CN" sz="600">
                <a:latin typeface="STKaiti"/>
                <a:ea typeface="STKaiti"/>
                <a:cs typeface="STKaiti"/>
                <a:sym typeface="STKaiti"/>
              </a:rPr>
              <a:t>0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的概率，也即犯α错误的概率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" name="Google Shape;416;p53"/>
          <p:cNvGraphicFramePr/>
          <p:nvPr/>
        </p:nvGraphicFramePr>
        <p:xfrm>
          <a:off x="1960325" y="40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{37B29BA2-065B-49B4-A278-8CD0A3937335}</a:tableStyleId>
              </a:tblPr>
              <a:tblGrid>
                <a:gridCol w="323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0.05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7" name="Google Shape;417;p53"/>
          <p:cNvSpPr txBox="1"/>
          <p:nvPr/>
        </p:nvSpPr>
        <p:spPr>
          <a:xfrm>
            <a:off x="500850" y="408250"/>
            <a:ext cx="122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第一次比较</a:t>
            </a:r>
            <a:endParaRPr/>
          </a:p>
        </p:txBody>
      </p:sp>
      <p:graphicFrame>
        <p:nvGraphicFramePr>
          <p:cNvPr id="418" name="Google Shape;418;p53"/>
          <p:cNvGraphicFramePr/>
          <p:nvPr/>
        </p:nvGraphicFramePr>
        <p:xfrm>
          <a:off x="5164175" y="113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{37B29BA2-065B-49B4-A278-8CD0A3937335}</a:tableStyleId>
              </a:tblPr>
              <a:tblGrid>
                <a:gridCol w="323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0.05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9" name="Google Shape;419;p53"/>
          <p:cNvSpPr txBox="1"/>
          <p:nvPr/>
        </p:nvSpPr>
        <p:spPr>
          <a:xfrm>
            <a:off x="500850" y="1217625"/>
            <a:ext cx="122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第二次比较</a:t>
            </a:r>
            <a:endParaRPr/>
          </a:p>
        </p:txBody>
      </p:sp>
      <p:graphicFrame>
        <p:nvGraphicFramePr>
          <p:cNvPr id="420" name="Google Shape;420;p53"/>
          <p:cNvGraphicFramePr/>
          <p:nvPr/>
        </p:nvGraphicFramePr>
        <p:xfrm>
          <a:off x="5164175" y="27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{37B29BA2-065B-49B4-A278-8CD0A3937335}</a:tableStyleId>
              </a:tblPr>
              <a:tblGrid>
                <a:gridCol w="323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0.05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1" name="Google Shape;421;p53"/>
          <p:cNvSpPr txBox="1"/>
          <p:nvPr/>
        </p:nvSpPr>
        <p:spPr>
          <a:xfrm>
            <a:off x="500850" y="2679875"/>
            <a:ext cx="122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第三次比较</a:t>
            </a:r>
            <a:endParaRPr/>
          </a:p>
        </p:txBody>
      </p:sp>
      <p:graphicFrame>
        <p:nvGraphicFramePr>
          <p:cNvPr id="422" name="Google Shape;422;p53"/>
          <p:cNvGraphicFramePr/>
          <p:nvPr/>
        </p:nvGraphicFramePr>
        <p:xfrm>
          <a:off x="1255863" y="2026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{37B29BA2-065B-49B4-A278-8CD0A3937335}</a:tableStyleId>
              </a:tblPr>
              <a:tblGrid>
                <a:gridCol w="52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0.95*0.95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0.95*0.05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0.05*0.95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0.05*0.05</a:t>
                      </a:r>
                      <a:endParaRPr sz="60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3" name="Google Shape;423;p53"/>
          <p:cNvGraphicFramePr/>
          <p:nvPr/>
        </p:nvGraphicFramePr>
        <p:xfrm>
          <a:off x="500838" y="3626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{37B29BA2-065B-49B4-A278-8CD0A3937335}</a:tableStyleId>
              </a:tblPr>
              <a:tblGrid>
                <a:gridCol w="431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0.95*0.95*0.95 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0.95*0.95*0.05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741B4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0.95*0.05*0.95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741B4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0.95*0.05*0.05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0.95*0.05*0.95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0.95*0.05*0.05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0.05*0.05*0.95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0.05*0.05*0.05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4" name="Google Shape;424;p53"/>
          <p:cNvSpPr txBox="1"/>
          <p:nvPr/>
        </p:nvSpPr>
        <p:spPr>
          <a:xfrm>
            <a:off x="1806175" y="3826650"/>
            <a:ext cx="155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0.857</a:t>
            </a:r>
            <a:endParaRPr/>
          </a:p>
        </p:txBody>
      </p:sp>
      <p:sp>
        <p:nvSpPr>
          <p:cNvPr id="425" name="Google Shape;425;p53"/>
          <p:cNvSpPr txBox="1"/>
          <p:nvPr/>
        </p:nvSpPr>
        <p:spPr>
          <a:xfrm>
            <a:off x="6590825" y="4500013"/>
            <a:ext cx="155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0.143</a:t>
            </a:r>
            <a:endParaRPr/>
          </a:p>
        </p:txBody>
      </p:sp>
      <p:sp>
        <p:nvSpPr>
          <p:cNvPr id="426" name="Google Shape;426;p53"/>
          <p:cNvSpPr txBox="1"/>
          <p:nvPr/>
        </p:nvSpPr>
        <p:spPr>
          <a:xfrm>
            <a:off x="2459425" y="2017400"/>
            <a:ext cx="155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0.9025</a:t>
            </a:r>
            <a:endParaRPr/>
          </a:p>
        </p:txBody>
      </p:sp>
      <p:sp>
        <p:nvSpPr>
          <p:cNvPr id="427" name="Google Shape;427;p53"/>
          <p:cNvSpPr txBox="1"/>
          <p:nvPr/>
        </p:nvSpPr>
        <p:spPr>
          <a:xfrm>
            <a:off x="6993250" y="2473325"/>
            <a:ext cx="81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0.0975</a:t>
            </a:r>
            <a:endParaRPr/>
          </a:p>
        </p:txBody>
      </p:sp>
      <p:sp>
        <p:nvSpPr>
          <p:cNvPr id="428" name="Google Shape;428;p53"/>
          <p:cNvSpPr/>
          <p:nvPr/>
        </p:nvSpPr>
        <p:spPr>
          <a:xfrm rot="5400000">
            <a:off x="7311725" y="1862525"/>
            <a:ext cx="113700" cy="13353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53"/>
          <p:cNvSpPr/>
          <p:nvPr/>
        </p:nvSpPr>
        <p:spPr>
          <a:xfrm rot="5400000">
            <a:off x="6884825" y="2665675"/>
            <a:ext cx="113700" cy="3555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0" name="Google Shape;430;p53"/>
          <p:cNvCxnSpPr/>
          <p:nvPr/>
        </p:nvCxnSpPr>
        <p:spPr>
          <a:xfrm>
            <a:off x="3559075" y="888275"/>
            <a:ext cx="7500" cy="11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" name="Google Shape;431;p53"/>
          <p:cNvCxnSpPr/>
          <p:nvPr/>
        </p:nvCxnSpPr>
        <p:spPr>
          <a:xfrm>
            <a:off x="3559075" y="2448175"/>
            <a:ext cx="7500" cy="11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32" name="Google Shape;432;p53"/>
          <p:cNvPicPr preferRelativeResize="0"/>
          <p:nvPr/>
        </p:nvPicPr>
        <p:blipFill rotWithShape="1">
          <a:blip r:embed="rId3">
            <a:alphaModFix/>
          </a:blip>
          <a:srcRect t="21920" b="-21920"/>
          <a:stretch/>
        </p:blipFill>
        <p:spPr>
          <a:xfrm>
            <a:off x="500850" y="1646600"/>
            <a:ext cx="2223300" cy="29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3"/>
          <p:cNvSpPr/>
          <p:nvPr/>
        </p:nvSpPr>
        <p:spPr>
          <a:xfrm>
            <a:off x="1960325" y="182675"/>
            <a:ext cx="2802600" cy="128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两两比较之后犯α错误的概率居然高达14.3%！！！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pic>
        <p:nvPicPr>
          <p:cNvPr id="434" name="Google Shape;43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0813" y="2570813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3"/>
          <p:cNvSpPr/>
          <p:nvPr/>
        </p:nvSpPr>
        <p:spPr>
          <a:xfrm>
            <a:off x="6373275" y="182675"/>
            <a:ext cx="2329800" cy="8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蓝色区域表示不拒绝</a:t>
            </a:r>
            <a:r>
              <a:rPr lang="zh-CN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H</a:t>
            </a:r>
            <a:r>
              <a:rPr lang="zh-CN" sz="60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0</a:t>
            </a:r>
            <a:r>
              <a:rPr lang="zh-CN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的概率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，非蓝色区域表示拒绝H</a:t>
            </a:r>
            <a:r>
              <a:rPr lang="zh-CN" sz="600">
                <a:latin typeface="STKaiti"/>
                <a:ea typeface="STKaiti"/>
                <a:cs typeface="STKaiti"/>
                <a:sym typeface="STKaiti"/>
              </a:rPr>
              <a:t>0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的概率，也即犯α错误的概率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436" name="Google Shape;436;p53"/>
          <p:cNvSpPr/>
          <p:nvPr/>
        </p:nvSpPr>
        <p:spPr>
          <a:xfrm>
            <a:off x="4763025" y="1010900"/>
            <a:ext cx="2989800" cy="1437300"/>
          </a:xfrm>
          <a:prstGeom prst="wedgeEllipseCallout">
            <a:avLst>
              <a:gd name="adj1" fmla="val 21523"/>
              <a:gd name="adj2" fmla="val 61635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也就是说即使效应不存在，也有14.3%的可能得到一个显著的结果！！！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1" name="Google Shape;441;p54"/>
          <p:cNvGraphicFramePr/>
          <p:nvPr/>
        </p:nvGraphicFramePr>
        <p:xfrm>
          <a:off x="1960325" y="40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{37B29BA2-065B-49B4-A278-8CD0A3937335}</a:tableStyleId>
              </a:tblPr>
              <a:tblGrid>
                <a:gridCol w="323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0.05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2" name="Google Shape;442;p54"/>
          <p:cNvSpPr txBox="1"/>
          <p:nvPr/>
        </p:nvSpPr>
        <p:spPr>
          <a:xfrm>
            <a:off x="500850" y="408250"/>
            <a:ext cx="122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第一次比较</a:t>
            </a:r>
            <a:endParaRPr/>
          </a:p>
        </p:txBody>
      </p:sp>
      <p:graphicFrame>
        <p:nvGraphicFramePr>
          <p:cNvPr id="443" name="Google Shape;443;p54"/>
          <p:cNvGraphicFramePr/>
          <p:nvPr/>
        </p:nvGraphicFramePr>
        <p:xfrm>
          <a:off x="5164175" y="113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{37B29BA2-065B-49B4-A278-8CD0A3937335}</a:tableStyleId>
              </a:tblPr>
              <a:tblGrid>
                <a:gridCol w="323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0.05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4" name="Google Shape;444;p54"/>
          <p:cNvSpPr txBox="1"/>
          <p:nvPr/>
        </p:nvSpPr>
        <p:spPr>
          <a:xfrm>
            <a:off x="500850" y="1217625"/>
            <a:ext cx="122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第二次比较</a:t>
            </a:r>
            <a:endParaRPr/>
          </a:p>
        </p:txBody>
      </p:sp>
      <p:graphicFrame>
        <p:nvGraphicFramePr>
          <p:cNvPr id="445" name="Google Shape;445;p54"/>
          <p:cNvGraphicFramePr/>
          <p:nvPr/>
        </p:nvGraphicFramePr>
        <p:xfrm>
          <a:off x="5164175" y="27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{37B29BA2-065B-49B4-A278-8CD0A3937335}</a:tableStyleId>
              </a:tblPr>
              <a:tblGrid>
                <a:gridCol w="323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0.05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6" name="Google Shape;446;p54"/>
          <p:cNvSpPr txBox="1"/>
          <p:nvPr/>
        </p:nvSpPr>
        <p:spPr>
          <a:xfrm>
            <a:off x="500850" y="2679875"/>
            <a:ext cx="122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第三次比较</a:t>
            </a:r>
            <a:endParaRPr/>
          </a:p>
        </p:txBody>
      </p:sp>
      <p:graphicFrame>
        <p:nvGraphicFramePr>
          <p:cNvPr id="447" name="Google Shape;447;p54"/>
          <p:cNvGraphicFramePr/>
          <p:nvPr/>
        </p:nvGraphicFramePr>
        <p:xfrm>
          <a:off x="1255863" y="2026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{37B29BA2-065B-49B4-A278-8CD0A3937335}</a:tableStyleId>
              </a:tblPr>
              <a:tblGrid>
                <a:gridCol w="52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0.95*0.95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0.95*0.05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0.05*0.95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0.05*0.05</a:t>
                      </a:r>
                      <a:endParaRPr sz="60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8" name="Google Shape;448;p54"/>
          <p:cNvGraphicFramePr/>
          <p:nvPr/>
        </p:nvGraphicFramePr>
        <p:xfrm>
          <a:off x="500838" y="3626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{37B29BA2-065B-49B4-A278-8CD0A3937335}</a:tableStyleId>
              </a:tblPr>
              <a:tblGrid>
                <a:gridCol w="431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0.95*0.95*0.95 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0.95*0.95*0.05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741B4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0.95*0.05*0.95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741B4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0.95*0.05*0.05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0.95*0.05*0.95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0.95*0.05*0.05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0.05*0.05*0.95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0.05*0.05*0.05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9" name="Google Shape;449;p54"/>
          <p:cNvSpPr txBox="1"/>
          <p:nvPr/>
        </p:nvSpPr>
        <p:spPr>
          <a:xfrm>
            <a:off x="1806175" y="3826650"/>
            <a:ext cx="155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0.857</a:t>
            </a:r>
            <a:endParaRPr/>
          </a:p>
        </p:txBody>
      </p:sp>
      <p:sp>
        <p:nvSpPr>
          <p:cNvPr id="450" name="Google Shape;450;p54"/>
          <p:cNvSpPr txBox="1"/>
          <p:nvPr/>
        </p:nvSpPr>
        <p:spPr>
          <a:xfrm>
            <a:off x="6590825" y="4500013"/>
            <a:ext cx="155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0.143</a:t>
            </a:r>
            <a:endParaRPr/>
          </a:p>
        </p:txBody>
      </p:sp>
      <p:sp>
        <p:nvSpPr>
          <p:cNvPr id="451" name="Google Shape;451;p54"/>
          <p:cNvSpPr txBox="1"/>
          <p:nvPr/>
        </p:nvSpPr>
        <p:spPr>
          <a:xfrm>
            <a:off x="2459425" y="2017400"/>
            <a:ext cx="155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0.9025</a:t>
            </a:r>
            <a:endParaRPr/>
          </a:p>
        </p:txBody>
      </p:sp>
      <p:sp>
        <p:nvSpPr>
          <p:cNvPr id="452" name="Google Shape;452;p54"/>
          <p:cNvSpPr txBox="1"/>
          <p:nvPr/>
        </p:nvSpPr>
        <p:spPr>
          <a:xfrm>
            <a:off x="6993250" y="2473325"/>
            <a:ext cx="81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0.0975</a:t>
            </a:r>
            <a:endParaRPr/>
          </a:p>
        </p:txBody>
      </p:sp>
      <p:sp>
        <p:nvSpPr>
          <p:cNvPr id="453" name="Google Shape;453;p54"/>
          <p:cNvSpPr/>
          <p:nvPr/>
        </p:nvSpPr>
        <p:spPr>
          <a:xfrm rot="5400000">
            <a:off x="7311725" y="1862525"/>
            <a:ext cx="113700" cy="13353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54"/>
          <p:cNvSpPr/>
          <p:nvPr/>
        </p:nvSpPr>
        <p:spPr>
          <a:xfrm rot="5400000">
            <a:off x="6884825" y="2665675"/>
            <a:ext cx="113700" cy="3555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5" name="Google Shape;455;p54"/>
          <p:cNvCxnSpPr/>
          <p:nvPr/>
        </p:nvCxnSpPr>
        <p:spPr>
          <a:xfrm>
            <a:off x="3559075" y="888275"/>
            <a:ext cx="7500" cy="11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" name="Google Shape;456;p54"/>
          <p:cNvCxnSpPr/>
          <p:nvPr/>
        </p:nvCxnSpPr>
        <p:spPr>
          <a:xfrm>
            <a:off x="3559075" y="2448175"/>
            <a:ext cx="7500" cy="11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7" name="Google Shape;457;p54"/>
          <p:cNvSpPr/>
          <p:nvPr/>
        </p:nvSpPr>
        <p:spPr>
          <a:xfrm>
            <a:off x="6373275" y="182675"/>
            <a:ext cx="2329800" cy="8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蓝色区域表示不拒绝</a:t>
            </a:r>
            <a:r>
              <a:rPr lang="zh-CN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H</a:t>
            </a:r>
            <a:r>
              <a:rPr lang="zh-CN" sz="60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0</a:t>
            </a:r>
            <a:r>
              <a:rPr lang="zh-CN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的概率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，非蓝色区域表示拒绝H</a:t>
            </a:r>
            <a:r>
              <a:rPr lang="zh-CN" sz="600">
                <a:latin typeface="STKaiti"/>
                <a:ea typeface="STKaiti"/>
                <a:cs typeface="STKaiti"/>
                <a:sym typeface="STKaiti"/>
              </a:rPr>
              <a:t>0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的概率，也即犯α错误的概率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pic>
        <p:nvPicPr>
          <p:cNvPr id="458" name="Google Shape;45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150" y="2136422"/>
            <a:ext cx="2057400" cy="194161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4"/>
          <p:cNvSpPr/>
          <p:nvPr/>
        </p:nvSpPr>
        <p:spPr>
          <a:xfrm>
            <a:off x="3389175" y="851350"/>
            <a:ext cx="2949900" cy="838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那有没有可以避免犯如此高的α错误的概率的方法呢？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850" y="958875"/>
            <a:ext cx="2631075" cy="33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55"/>
          <p:cNvSpPr/>
          <p:nvPr/>
        </p:nvSpPr>
        <p:spPr>
          <a:xfrm>
            <a:off x="5506675" y="646425"/>
            <a:ext cx="1658700" cy="838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方差分析</a:t>
            </a:r>
            <a:r>
              <a:rPr lang="zh-CN"/>
              <a:t>(ANOVA)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！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466" name="Google Shape;466;p55"/>
          <p:cNvSpPr txBox="1"/>
          <p:nvPr/>
        </p:nvSpPr>
        <p:spPr>
          <a:xfrm>
            <a:off x="3598650" y="4398975"/>
            <a:ext cx="1946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121212"/>
                </a:solidFill>
                <a:highlight>
                  <a:srgbClr val="FFFFFF"/>
                </a:highlight>
              </a:rPr>
              <a:t>(Ronald Aylmer Fisher)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913" y="2154150"/>
            <a:ext cx="28479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6"/>
          <p:cNvSpPr/>
          <p:nvPr/>
        </p:nvSpPr>
        <p:spPr>
          <a:xfrm>
            <a:off x="3948250" y="881550"/>
            <a:ext cx="3244500" cy="10998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在介绍方差分析之前，我们先来看看方差中蕴含了什么信息。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latin typeface="STKaiti"/>
                <a:ea typeface="STKaiti"/>
                <a:cs typeface="STKaiti"/>
                <a:sym typeface="STKaiti"/>
              </a:rPr>
              <a:t>方差</a:t>
            </a:r>
            <a:r>
              <a:rPr lang="zh-CN" b="1"/>
              <a:t>(Variance)</a:t>
            </a:r>
            <a:endParaRPr b="1"/>
          </a:p>
        </p:txBody>
      </p:sp>
      <p:pic>
        <p:nvPicPr>
          <p:cNvPr id="478" name="Google Shape;478;p57"/>
          <p:cNvPicPr preferRelativeResize="0"/>
          <p:nvPr/>
        </p:nvPicPr>
        <p:blipFill rotWithShape="1">
          <a:blip r:embed="rId3">
            <a:alphaModFix/>
          </a:blip>
          <a:srcRect t="19990" b="-19990"/>
          <a:stretch/>
        </p:blipFill>
        <p:spPr>
          <a:xfrm>
            <a:off x="6007500" y="1869676"/>
            <a:ext cx="2049300" cy="1458918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7"/>
          <p:cNvSpPr txBox="1"/>
          <p:nvPr/>
        </p:nvSpPr>
        <p:spPr>
          <a:xfrm>
            <a:off x="1238525" y="3465638"/>
            <a:ext cx="204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SS: 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离差平方和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480" name="Google Shape;480;p57"/>
          <p:cNvSpPr txBox="1"/>
          <p:nvPr/>
        </p:nvSpPr>
        <p:spPr>
          <a:xfrm>
            <a:off x="1125275" y="1988100"/>
            <a:ext cx="320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s²: </a:t>
            </a:r>
            <a:r>
              <a:rPr lang="zh-CN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方差、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均方差，也可表示为</a:t>
            </a:r>
            <a:r>
              <a:rPr lang="zh-CN"/>
              <a:t>MS</a:t>
            </a:r>
            <a:endParaRPr/>
          </a:p>
        </p:txBody>
      </p:sp>
      <p:pic>
        <p:nvPicPr>
          <p:cNvPr id="481" name="Google Shape;48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475" y="1048825"/>
            <a:ext cx="2448055" cy="939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1475" y="2638700"/>
            <a:ext cx="2239800" cy="826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3" name="Google Shape;483;p57"/>
          <p:cNvCxnSpPr/>
          <p:nvPr/>
        </p:nvCxnSpPr>
        <p:spPr>
          <a:xfrm>
            <a:off x="4884075" y="2404775"/>
            <a:ext cx="771900" cy="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84" name="Google Shape;484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9800" y="1096645"/>
            <a:ext cx="121600" cy="1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9" name="Google Shape;489;p58"/>
          <p:cNvCxnSpPr/>
          <p:nvPr/>
        </p:nvCxnSpPr>
        <p:spPr>
          <a:xfrm>
            <a:off x="1338925" y="2712150"/>
            <a:ext cx="667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0" name="Google Shape;490;p58"/>
          <p:cNvSpPr/>
          <p:nvPr/>
        </p:nvSpPr>
        <p:spPr>
          <a:xfrm>
            <a:off x="1960500" y="2650650"/>
            <a:ext cx="116100" cy="123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58"/>
          <p:cNvSpPr/>
          <p:nvPr/>
        </p:nvSpPr>
        <p:spPr>
          <a:xfrm>
            <a:off x="2479475" y="2650650"/>
            <a:ext cx="116100" cy="123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58"/>
          <p:cNvSpPr/>
          <p:nvPr/>
        </p:nvSpPr>
        <p:spPr>
          <a:xfrm>
            <a:off x="3071325" y="2650650"/>
            <a:ext cx="116100" cy="123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58"/>
          <p:cNvSpPr/>
          <p:nvPr/>
        </p:nvSpPr>
        <p:spPr>
          <a:xfrm>
            <a:off x="3663175" y="2650650"/>
            <a:ext cx="116100" cy="123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58"/>
          <p:cNvSpPr/>
          <p:nvPr/>
        </p:nvSpPr>
        <p:spPr>
          <a:xfrm>
            <a:off x="4255025" y="2650650"/>
            <a:ext cx="116100" cy="123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58"/>
          <p:cNvSpPr/>
          <p:nvPr/>
        </p:nvSpPr>
        <p:spPr>
          <a:xfrm>
            <a:off x="4846875" y="2650650"/>
            <a:ext cx="116100" cy="123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58"/>
          <p:cNvSpPr/>
          <p:nvPr/>
        </p:nvSpPr>
        <p:spPr>
          <a:xfrm>
            <a:off x="5556675" y="2650650"/>
            <a:ext cx="116100" cy="123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58"/>
          <p:cNvSpPr/>
          <p:nvPr/>
        </p:nvSpPr>
        <p:spPr>
          <a:xfrm>
            <a:off x="6210400" y="2650650"/>
            <a:ext cx="116100" cy="123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8" name="Google Shape;498;p58"/>
          <p:cNvCxnSpPr/>
          <p:nvPr/>
        </p:nvCxnSpPr>
        <p:spPr>
          <a:xfrm>
            <a:off x="4023375" y="2514075"/>
            <a:ext cx="0" cy="19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9" name="Google Shape;499;p58"/>
          <p:cNvSpPr txBox="1"/>
          <p:nvPr/>
        </p:nvSpPr>
        <p:spPr>
          <a:xfrm>
            <a:off x="1837500" y="2889775"/>
            <a:ext cx="36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r>
              <a:rPr lang="zh-CN" sz="600"/>
              <a:t>1</a:t>
            </a:r>
            <a:endParaRPr sz="600"/>
          </a:p>
        </p:txBody>
      </p:sp>
      <p:sp>
        <p:nvSpPr>
          <p:cNvPr id="500" name="Google Shape;500;p58"/>
          <p:cNvSpPr txBox="1"/>
          <p:nvPr/>
        </p:nvSpPr>
        <p:spPr>
          <a:xfrm>
            <a:off x="2356475" y="2889775"/>
            <a:ext cx="36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r>
              <a:rPr lang="zh-CN" sz="600"/>
              <a:t>2</a:t>
            </a:r>
            <a:endParaRPr sz="600"/>
          </a:p>
        </p:txBody>
      </p:sp>
      <p:sp>
        <p:nvSpPr>
          <p:cNvPr id="501" name="Google Shape;501;p58"/>
          <p:cNvSpPr txBox="1"/>
          <p:nvPr/>
        </p:nvSpPr>
        <p:spPr>
          <a:xfrm>
            <a:off x="6087400" y="2889775"/>
            <a:ext cx="36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r>
              <a:rPr lang="zh-CN" sz="600"/>
              <a:t>n</a:t>
            </a:r>
            <a:endParaRPr sz="600"/>
          </a:p>
        </p:txBody>
      </p:sp>
      <p:sp>
        <p:nvSpPr>
          <p:cNvPr id="502" name="Google Shape;502;p58"/>
          <p:cNvSpPr txBox="1"/>
          <p:nvPr/>
        </p:nvSpPr>
        <p:spPr>
          <a:xfrm>
            <a:off x="2908100" y="2889775"/>
            <a:ext cx="36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…</a:t>
            </a:r>
            <a:endParaRPr sz="600"/>
          </a:p>
        </p:txBody>
      </p:sp>
      <p:pic>
        <p:nvPicPr>
          <p:cNvPr id="503" name="Google Shape;50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625" y="2246972"/>
            <a:ext cx="263504" cy="2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58"/>
          <p:cNvSpPr/>
          <p:nvPr/>
        </p:nvSpPr>
        <p:spPr>
          <a:xfrm rot="5400000">
            <a:off x="2949300" y="1467275"/>
            <a:ext cx="157200" cy="19773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58"/>
          <p:cNvSpPr/>
          <p:nvPr/>
        </p:nvSpPr>
        <p:spPr>
          <a:xfrm rot="5400000">
            <a:off x="5000700" y="1393175"/>
            <a:ext cx="157200" cy="21255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58"/>
          <p:cNvSpPr/>
          <p:nvPr/>
        </p:nvSpPr>
        <p:spPr>
          <a:xfrm rot="-5400000">
            <a:off x="3224700" y="2186850"/>
            <a:ext cx="157200" cy="1426500"/>
          </a:xfrm>
          <a:prstGeom prst="leftBrace">
            <a:avLst>
              <a:gd name="adj1" fmla="val 50000"/>
              <a:gd name="adj2" fmla="val 4996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7" name="Google Shape;50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9879" y="1861000"/>
            <a:ext cx="956033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150" y="3056875"/>
            <a:ext cx="851800" cy="3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7225" y="2001700"/>
            <a:ext cx="604155" cy="1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93175" y="405475"/>
            <a:ext cx="2239800" cy="8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b="1">
                <a:latin typeface="STKaiti"/>
                <a:ea typeface="STKaiti"/>
                <a:cs typeface="STKaiti"/>
                <a:sym typeface="STKaiti"/>
              </a:rPr>
              <a:t>方差的可分解性</a:t>
            </a:r>
            <a:endParaRPr b="1"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516" name="Google Shape;516;p59"/>
          <p:cNvSpPr txBox="1">
            <a:spLocks noGrp="1"/>
          </p:cNvSpPr>
          <p:nvPr>
            <p:ph type="body" idx="1"/>
          </p:nvPr>
        </p:nvSpPr>
        <p:spPr>
          <a:xfrm>
            <a:off x="311700" y="1138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方差（或变异）的可分解性是指总的离差平方和可以分解为几个不同来源的平方和</a:t>
            </a:r>
            <a:r>
              <a:rPr lang="zh-CN" sz="1500"/>
              <a:t>。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182880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913" y="2154150"/>
            <a:ext cx="28479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0"/>
          <p:cNvSpPr/>
          <p:nvPr/>
        </p:nvSpPr>
        <p:spPr>
          <a:xfrm>
            <a:off x="3948250" y="881550"/>
            <a:ext cx="3244500" cy="10998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回到我们的问题，这份数据的方差蕴含着什么信息呢？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250" y="152400"/>
            <a:ext cx="502060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Two perspective of statistics in psychology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0225"/>
            <a:ext cx="4910582" cy="373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626" y="1260225"/>
            <a:ext cx="3462674" cy="37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425" y="152400"/>
            <a:ext cx="5020605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62"/>
          <p:cNvSpPr/>
          <p:nvPr/>
        </p:nvSpPr>
        <p:spPr>
          <a:xfrm>
            <a:off x="2466000" y="690275"/>
            <a:ext cx="259500" cy="2526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62"/>
          <p:cNvSpPr/>
          <p:nvPr/>
        </p:nvSpPr>
        <p:spPr>
          <a:xfrm>
            <a:off x="2773350" y="826900"/>
            <a:ext cx="47700" cy="1625700"/>
          </a:xfrm>
          <a:prstGeom prst="rightBrace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62"/>
          <p:cNvSpPr/>
          <p:nvPr/>
        </p:nvSpPr>
        <p:spPr>
          <a:xfrm>
            <a:off x="2773350" y="2452600"/>
            <a:ext cx="47700" cy="152400"/>
          </a:xfrm>
          <a:prstGeom prst="rightBrace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62"/>
          <p:cNvSpPr/>
          <p:nvPr/>
        </p:nvSpPr>
        <p:spPr>
          <a:xfrm rot="10800000">
            <a:off x="2424900" y="826850"/>
            <a:ext cx="41100" cy="1748700"/>
          </a:xfrm>
          <a:prstGeom prst="rightBrace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7" name="Google Shape;537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0625" y="1560875"/>
            <a:ext cx="1074725" cy="4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3850" y="1473075"/>
            <a:ext cx="1008900" cy="333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3853" y="2495300"/>
            <a:ext cx="808470" cy="3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latin typeface="STKaiti"/>
                <a:ea typeface="STKaiti"/>
                <a:cs typeface="STKaiti"/>
                <a:sym typeface="STKaiti"/>
              </a:rPr>
              <a:t>方差的可分解性</a:t>
            </a:r>
            <a:endParaRPr b="1"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545" name="Google Shape;545;p63"/>
          <p:cNvSpPr txBox="1">
            <a:spLocks noGrp="1"/>
          </p:cNvSpPr>
          <p:nvPr>
            <p:ph type="body" idx="1"/>
          </p:nvPr>
        </p:nvSpPr>
        <p:spPr>
          <a:xfrm>
            <a:off x="311700" y="1138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方差（或变异）的可分解性是指总的离差平方和可以分解为几个不同来源的平方和</a:t>
            </a:r>
            <a:r>
              <a:rPr lang="zh-CN" sz="1500"/>
              <a:t>。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50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总平方和可以分解为组内平方和和组间平方和。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182880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4"/>
          <p:cNvSpPr txBox="1"/>
          <p:nvPr/>
        </p:nvSpPr>
        <p:spPr>
          <a:xfrm>
            <a:off x="325375" y="3832050"/>
            <a:ext cx="758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800">
                <a:solidFill>
                  <a:schemeClr val="dk2"/>
                </a:solidFill>
              </a:rPr>
              <a:t>(SS</a:t>
            </a:r>
            <a:r>
              <a:rPr lang="zh-CN" sz="600">
                <a:solidFill>
                  <a:schemeClr val="dk2"/>
                </a:solidFill>
              </a:rPr>
              <a:t>T </a:t>
            </a:r>
            <a:r>
              <a:rPr lang="zh-CN">
                <a:solidFill>
                  <a:schemeClr val="dk2"/>
                </a:solidFill>
                <a:latin typeface="STKaiti"/>
                <a:ea typeface="STKaiti"/>
                <a:cs typeface="STKaiti"/>
                <a:sym typeface="STKaiti"/>
              </a:rPr>
              <a:t>总平方和, </a:t>
            </a:r>
            <a:r>
              <a:rPr lang="zh-CN" sz="1800">
                <a:solidFill>
                  <a:schemeClr val="dk2"/>
                </a:solidFill>
              </a:rPr>
              <a:t>SS</a:t>
            </a:r>
            <a:r>
              <a:rPr lang="zh-CN" sz="600">
                <a:solidFill>
                  <a:schemeClr val="dk2"/>
                </a:solidFill>
              </a:rPr>
              <a:t>B</a:t>
            </a:r>
            <a:r>
              <a:rPr lang="zh-CN">
                <a:solidFill>
                  <a:schemeClr val="dk2"/>
                </a:solidFill>
                <a:latin typeface="STKaiti"/>
                <a:ea typeface="STKaiti"/>
                <a:cs typeface="STKaiti"/>
                <a:sym typeface="STKaiti"/>
              </a:rPr>
              <a:t>组间平方和, </a:t>
            </a:r>
            <a:r>
              <a:rPr lang="zh-CN" sz="1800">
                <a:solidFill>
                  <a:schemeClr val="dk2"/>
                </a:solidFill>
              </a:rPr>
              <a:t>SS</a:t>
            </a:r>
            <a:r>
              <a:rPr lang="zh-CN" sz="600">
                <a:solidFill>
                  <a:schemeClr val="dk2"/>
                </a:solidFill>
              </a:rPr>
              <a:t>W</a:t>
            </a:r>
            <a:r>
              <a:rPr lang="zh-CN">
                <a:solidFill>
                  <a:schemeClr val="dk2"/>
                </a:solidFill>
                <a:latin typeface="STKaiti"/>
                <a:ea typeface="STKaiti"/>
                <a:cs typeface="STKaiti"/>
                <a:sym typeface="STKaiti"/>
              </a:rPr>
              <a:t>组内平方和</a:t>
            </a:r>
            <a:r>
              <a:rPr lang="zh-C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551" name="Google Shape;551;p64"/>
          <p:cNvCxnSpPr/>
          <p:nvPr/>
        </p:nvCxnSpPr>
        <p:spPr>
          <a:xfrm>
            <a:off x="4582825" y="1789938"/>
            <a:ext cx="0" cy="35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2" name="Google Shape;552;p64"/>
          <p:cNvCxnSpPr/>
          <p:nvPr/>
        </p:nvCxnSpPr>
        <p:spPr>
          <a:xfrm flipH="1">
            <a:off x="4579975" y="2999713"/>
            <a:ext cx="5700" cy="3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3" name="Google Shape;553;p64"/>
          <p:cNvSpPr txBox="1"/>
          <p:nvPr/>
        </p:nvSpPr>
        <p:spPr>
          <a:xfrm>
            <a:off x="1052350" y="1123650"/>
            <a:ext cx="758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800">
                <a:solidFill>
                  <a:schemeClr val="dk2"/>
                </a:solidFill>
              </a:rPr>
              <a:t>(     </a:t>
            </a:r>
            <a:r>
              <a:rPr lang="zh-CN">
                <a:solidFill>
                  <a:schemeClr val="dk2"/>
                </a:solidFill>
                <a:latin typeface="STKaiti"/>
                <a:ea typeface="STKaiti"/>
                <a:cs typeface="STKaiti"/>
                <a:sym typeface="STKaiti"/>
              </a:rPr>
              <a:t>总平均值, </a:t>
            </a:r>
            <a:r>
              <a:rPr lang="zh-CN" sz="1800">
                <a:solidFill>
                  <a:schemeClr val="dk2"/>
                </a:solidFill>
              </a:rPr>
              <a:t>      </a:t>
            </a:r>
            <a:r>
              <a:rPr lang="zh-CN">
                <a:solidFill>
                  <a:schemeClr val="dk2"/>
                </a:solidFill>
                <a:latin typeface="STKaiti"/>
                <a:ea typeface="STKaiti"/>
                <a:cs typeface="STKaiti"/>
                <a:sym typeface="STKaiti"/>
              </a:rPr>
              <a:t>组平均值</a:t>
            </a:r>
            <a:r>
              <a:rPr lang="zh-C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54" name="Google Shape;55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538" y="602162"/>
            <a:ext cx="393800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4801" y="2348018"/>
            <a:ext cx="4526100" cy="44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7475" y="1212750"/>
            <a:ext cx="222750" cy="28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2650" y="1179447"/>
            <a:ext cx="339507" cy="3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64"/>
          <p:cNvSpPr txBox="1"/>
          <p:nvPr/>
        </p:nvSpPr>
        <p:spPr>
          <a:xfrm>
            <a:off x="3111325" y="4672575"/>
            <a:ext cx="286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注: 具体的公式推导可以参考课本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pic>
        <p:nvPicPr>
          <p:cNvPr id="559" name="Google Shape;559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4638" y="3459075"/>
            <a:ext cx="2459572" cy="457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913" y="2154150"/>
            <a:ext cx="28479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65"/>
          <p:cNvSpPr/>
          <p:nvPr/>
        </p:nvSpPr>
        <p:spPr>
          <a:xfrm>
            <a:off x="3948250" y="881550"/>
            <a:ext cx="3244500" cy="10998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那么我们应该怎样利用方差来回答我们的问题呢？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00" y="200200"/>
            <a:ext cx="5020605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66"/>
          <p:cNvSpPr txBox="1"/>
          <p:nvPr/>
        </p:nvSpPr>
        <p:spPr>
          <a:xfrm>
            <a:off x="5683125" y="382525"/>
            <a:ext cx="3000000" cy="18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240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若想要对三个地区人群的主观幸福感进行比较，我们可以怎么样进行处理呢？</a:t>
            </a:r>
            <a:endParaRPr/>
          </a:p>
        </p:txBody>
      </p:sp>
      <p:sp>
        <p:nvSpPr>
          <p:cNvPr id="572" name="Google Shape;572;p66"/>
          <p:cNvSpPr txBox="1"/>
          <p:nvPr/>
        </p:nvSpPr>
        <p:spPr>
          <a:xfrm>
            <a:off x="5799250" y="2571750"/>
            <a:ext cx="3000000" cy="19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H</a:t>
            </a:r>
            <a:r>
              <a:rPr lang="zh-CN" sz="1318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0</a:t>
            </a:r>
            <a:r>
              <a:rPr lang="zh-CN" sz="240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: 三个地区人群的主观幸福感没有差异</a:t>
            </a:r>
            <a:endParaRPr sz="2400">
              <a:solidFill>
                <a:srgbClr val="111111"/>
              </a:solidFill>
              <a:highlight>
                <a:schemeClr val="lt1"/>
              </a:highlight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240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H</a:t>
            </a:r>
            <a:r>
              <a:rPr lang="zh-CN" sz="125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1</a:t>
            </a:r>
            <a:r>
              <a:rPr lang="zh-CN" sz="240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: 三个地区人群的主观幸福感存在差异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7"/>
          <p:cNvSpPr txBox="1">
            <a:spLocks noGrp="1"/>
          </p:cNvSpPr>
          <p:nvPr>
            <p:ph type="body" idx="1"/>
          </p:nvPr>
        </p:nvSpPr>
        <p:spPr>
          <a:xfrm>
            <a:off x="311700" y="1165400"/>
            <a:ext cx="485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假定</a:t>
            </a:r>
            <a:r>
              <a:rPr lang="zh-CN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H</a:t>
            </a:r>
            <a:r>
              <a:rPr lang="zh-CN" sz="60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0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为真，则各组之间不存在差异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pic>
        <p:nvPicPr>
          <p:cNvPr id="578" name="Google Shape;57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51" y="2001505"/>
            <a:ext cx="4526100" cy="44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5475" y="1234072"/>
            <a:ext cx="339507" cy="35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0" name="Google Shape;580;p67"/>
          <p:cNvCxnSpPr/>
          <p:nvPr/>
        </p:nvCxnSpPr>
        <p:spPr>
          <a:xfrm>
            <a:off x="4733750" y="1366500"/>
            <a:ext cx="327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81" name="Google Shape;581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4350" y="1267375"/>
            <a:ext cx="222750" cy="28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2" name="Google Shape;582;p67"/>
          <p:cNvCxnSpPr/>
          <p:nvPr/>
        </p:nvCxnSpPr>
        <p:spPr>
          <a:xfrm>
            <a:off x="2895775" y="2445225"/>
            <a:ext cx="600" cy="41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" name="Google Shape;583;p67"/>
          <p:cNvCxnSpPr/>
          <p:nvPr/>
        </p:nvCxnSpPr>
        <p:spPr>
          <a:xfrm>
            <a:off x="4509950" y="2445225"/>
            <a:ext cx="600" cy="41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4" name="Google Shape;584;p67"/>
          <p:cNvSpPr txBox="1"/>
          <p:nvPr/>
        </p:nvSpPr>
        <p:spPr>
          <a:xfrm>
            <a:off x="4370300" y="2978525"/>
            <a:ext cx="27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0</a:t>
            </a:r>
            <a:endParaRPr/>
          </a:p>
        </p:txBody>
      </p:sp>
      <p:pic>
        <p:nvPicPr>
          <p:cNvPr id="585" name="Google Shape;585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53894" y="2984699"/>
            <a:ext cx="978907" cy="35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6" name="Google Shape;586;p67"/>
          <p:cNvCxnSpPr/>
          <p:nvPr/>
        </p:nvCxnSpPr>
        <p:spPr>
          <a:xfrm>
            <a:off x="3304955" y="3920825"/>
            <a:ext cx="300" cy="31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7" name="Google Shape;587;p67"/>
          <p:cNvSpPr txBox="1"/>
          <p:nvPr/>
        </p:nvSpPr>
        <p:spPr>
          <a:xfrm>
            <a:off x="3151657" y="4272220"/>
            <a:ext cx="15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0</a:t>
            </a:r>
            <a:endParaRPr/>
          </a:p>
        </p:txBody>
      </p:sp>
      <p:pic>
        <p:nvPicPr>
          <p:cNvPr id="588" name="Google Shape;588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43175" y="4272225"/>
            <a:ext cx="455051" cy="31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9" name="Google Shape;589;p67"/>
          <p:cNvCxnSpPr/>
          <p:nvPr/>
        </p:nvCxnSpPr>
        <p:spPr>
          <a:xfrm>
            <a:off x="2438930" y="3874275"/>
            <a:ext cx="300" cy="31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90" name="Google Shape;590;p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59350" y="3463875"/>
            <a:ext cx="2149849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8"/>
          <p:cNvSpPr txBox="1">
            <a:spLocks noGrp="1"/>
          </p:cNvSpPr>
          <p:nvPr>
            <p:ph type="body" idx="1"/>
          </p:nvPr>
        </p:nvSpPr>
        <p:spPr>
          <a:xfrm>
            <a:off x="311700" y="1165400"/>
            <a:ext cx="485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假定</a:t>
            </a:r>
            <a:r>
              <a:rPr lang="zh-CN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H</a:t>
            </a:r>
            <a:r>
              <a:rPr lang="zh-CN" sz="60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0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为真，则各组之间不存在差异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pic>
        <p:nvPicPr>
          <p:cNvPr id="596" name="Google Shape;59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51" y="2001505"/>
            <a:ext cx="4526100" cy="44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5475" y="1234072"/>
            <a:ext cx="339507" cy="35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8" name="Google Shape;598;p68"/>
          <p:cNvCxnSpPr/>
          <p:nvPr/>
        </p:nvCxnSpPr>
        <p:spPr>
          <a:xfrm>
            <a:off x="4733750" y="1366500"/>
            <a:ext cx="327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99" name="Google Shape;599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4350" y="1267375"/>
            <a:ext cx="222750" cy="28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0" name="Google Shape;600;p68"/>
          <p:cNvCxnSpPr/>
          <p:nvPr/>
        </p:nvCxnSpPr>
        <p:spPr>
          <a:xfrm>
            <a:off x="2895775" y="2445225"/>
            <a:ext cx="600" cy="41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" name="Google Shape;601;p68"/>
          <p:cNvCxnSpPr/>
          <p:nvPr/>
        </p:nvCxnSpPr>
        <p:spPr>
          <a:xfrm>
            <a:off x="4509950" y="2445225"/>
            <a:ext cx="600" cy="41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2" name="Google Shape;602;p68"/>
          <p:cNvSpPr txBox="1"/>
          <p:nvPr/>
        </p:nvSpPr>
        <p:spPr>
          <a:xfrm>
            <a:off x="4370300" y="2978525"/>
            <a:ext cx="27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0</a:t>
            </a:r>
            <a:endParaRPr/>
          </a:p>
        </p:txBody>
      </p:sp>
      <p:pic>
        <p:nvPicPr>
          <p:cNvPr id="603" name="Google Shape;603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53894" y="2984699"/>
            <a:ext cx="978907" cy="35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4" name="Google Shape;604;p68"/>
          <p:cNvCxnSpPr/>
          <p:nvPr/>
        </p:nvCxnSpPr>
        <p:spPr>
          <a:xfrm>
            <a:off x="3304955" y="3920825"/>
            <a:ext cx="300" cy="31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5" name="Google Shape;605;p68"/>
          <p:cNvSpPr txBox="1"/>
          <p:nvPr/>
        </p:nvSpPr>
        <p:spPr>
          <a:xfrm>
            <a:off x="3151657" y="4272220"/>
            <a:ext cx="15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0</a:t>
            </a:r>
            <a:endParaRPr/>
          </a:p>
        </p:txBody>
      </p:sp>
      <p:pic>
        <p:nvPicPr>
          <p:cNvPr id="606" name="Google Shape;606;p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43175" y="4272225"/>
            <a:ext cx="455051" cy="31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7" name="Google Shape;607;p68"/>
          <p:cNvCxnSpPr/>
          <p:nvPr/>
        </p:nvCxnSpPr>
        <p:spPr>
          <a:xfrm>
            <a:off x="2438930" y="3874275"/>
            <a:ext cx="300" cy="31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08" name="Google Shape;608;p6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59350" y="3463875"/>
            <a:ext cx="2149849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68"/>
          <p:cNvSpPr/>
          <p:nvPr/>
        </p:nvSpPr>
        <p:spPr>
          <a:xfrm>
            <a:off x="5642250" y="1407500"/>
            <a:ext cx="88800" cy="3264900"/>
          </a:xfrm>
          <a:prstGeom prst="rightBrace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0" name="Google Shape;610;p68"/>
          <p:cNvCxnSpPr/>
          <p:nvPr/>
        </p:nvCxnSpPr>
        <p:spPr>
          <a:xfrm>
            <a:off x="7044125" y="3039950"/>
            <a:ext cx="353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1" name="Google Shape;611;p68"/>
          <p:cNvSpPr txBox="1"/>
          <p:nvPr/>
        </p:nvSpPr>
        <p:spPr>
          <a:xfrm>
            <a:off x="7671650" y="2855625"/>
            <a:ext cx="27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0</a:t>
            </a:r>
            <a:endParaRPr/>
          </a:p>
        </p:txBody>
      </p:sp>
      <p:pic>
        <p:nvPicPr>
          <p:cNvPr id="612" name="Google Shape;612;p68"/>
          <p:cNvPicPr preferRelativeResize="0"/>
          <p:nvPr/>
        </p:nvPicPr>
        <p:blipFill rotWithShape="1">
          <a:blip r:embed="rId9">
            <a:alphaModFix/>
          </a:blip>
          <a:srcRect t="19990" b="-19990"/>
          <a:stretch/>
        </p:blipFill>
        <p:spPr>
          <a:xfrm>
            <a:off x="5786200" y="1550875"/>
            <a:ext cx="1404075" cy="99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6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24134" y="2720424"/>
            <a:ext cx="778716" cy="639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4" name="Google Shape;614;p68"/>
          <p:cNvCxnSpPr/>
          <p:nvPr/>
        </p:nvCxnSpPr>
        <p:spPr>
          <a:xfrm>
            <a:off x="5750738" y="3039950"/>
            <a:ext cx="353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5" name="Google Shape;615;p68"/>
          <p:cNvCxnSpPr/>
          <p:nvPr/>
        </p:nvCxnSpPr>
        <p:spPr>
          <a:xfrm>
            <a:off x="6508075" y="2199575"/>
            <a:ext cx="10800" cy="47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6" name="Google Shape;616;p68"/>
          <p:cNvSpPr/>
          <p:nvPr/>
        </p:nvSpPr>
        <p:spPr>
          <a:xfrm>
            <a:off x="6373275" y="182675"/>
            <a:ext cx="2329800" cy="8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直接使用离差平方和来进行比较会受到自由度大小的影响，故取方差(均方)来进行比较。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9"/>
          <p:cNvSpPr txBox="1">
            <a:spLocks noGrp="1"/>
          </p:cNvSpPr>
          <p:nvPr>
            <p:ph type="body" idx="1"/>
          </p:nvPr>
        </p:nvSpPr>
        <p:spPr>
          <a:xfrm>
            <a:off x="311700" y="1165400"/>
            <a:ext cx="485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假定</a:t>
            </a:r>
            <a:r>
              <a:rPr lang="zh-CN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H</a:t>
            </a:r>
            <a:r>
              <a:rPr lang="zh-CN" sz="60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1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为真，则各组之间存在差异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622" name="Google Shape;622;p69"/>
          <p:cNvSpPr txBox="1"/>
          <p:nvPr/>
        </p:nvSpPr>
        <p:spPr>
          <a:xfrm>
            <a:off x="2977350" y="2199575"/>
            <a:ext cx="50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&gt;&gt;</a:t>
            </a:r>
            <a:endParaRPr/>
          </a:p>
        </p:txBody>
      </p:sp>
      <p:cxnSp>
        <p:nvCxnSpPr>
          <p:cNvPr id="623" name="Google Shape;623;p69"/>
          <p:cNvCxnSpPr/>
          <p:nvPr/>
        </p:nvCxnSpPr>
        <p:spPr>
          <a:xfrm>
            <a:off x="3617800" y="3661525"/>
            <a:ext cx="353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4" name="Google Shape;624;p69"/>
          <p:cNvSpPr txBox="1"/>
          <p:nvPr/>
        </p:nvSpPr>
        <p:spPr>
          <a:xfrm>
            <a:off x="4115100" y="3490875"/>
            <a:ext cx="45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+∞</a:t>
            </a:r>
            <a:endParaRPr/>
          </a:p>
        </p:txBody>
      </p:sp>
      <p:pic>
        <p:nvPicPr>
          <p:cNvPr id="625" name="Google Shape;62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084" y="3287374"/>
            <a:ext cx="778716" cy="639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6" name="Google Shape;626;p69"/>
          <p:cNvCxnSpPr/>
          <p:nvPr/>
        </p:nvCxnSpPr>
        <p:spPr>
          <a:xfrm>
            <a:off x="3223063" y="2637800"/>
            <a:ext cx="10800" cy="47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27" name="Google Shape;62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9550" y="2181250"/>
            <a:ext cx="778725" cy="436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3725" y="2150250"/>
            <a:ext cx="581112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0"/>
          <p:cNvSpPr txBox="1">
            <a:spLocks noGrp="1"/>
          </p:cNvSpPr>
          <p:nvPr>
            <p:ph type="body" idx="1"/>
          </p:nvPr>
        </p:nvSpPr>
        <p:spPr>
          <a:xfrm>
            <a:off x="311700" y="1165400"/>
            <a:ext cx="485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假定</a:t>
            </a:r>
            <a:r>
              <a:rPr lang="zh-CN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H</a:t>
            </a:r>
            <a:r>
              <a:rPr lang="zh-CN" sz="60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1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为真，则各组之间存在差异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634" name="Google Shape;634;p70"/>
          <p:cNvSpPr txBox="1"/>
          <p:nvPr/>
        </p:nvSpPr>
        <p:spPr>
          <a:xfrm>
            <a:off x="2977350" y="2199575"/>
            <a:ext cx="50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&gt;&gt;</a:t>
            </a:r>
            <a:endParaRPr/>
          </a:p>
        </p:txBody>
      </p:sp>
      <p:cxnSp>
        <p:nvCxnSpPr>
          <p:cNvPr id="635" name="Google Shape;635;p70"/>
          <p:cNvCxnSpPr/>
          <p:nvPr/>
        </p:nvCxnSpPr>
        <p:spPr>
          <a:xfrm>
            <a:off x="3617800" y="3661525"/>
            <a:ext cx="353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6" name="Google Shape;636;p70"/>
          <p:cNvSpPr txBox="1"/>
          <p:nvPr/>
        </p:nvSpPr>
        <p:spPr>
          <a:xfrm>
            <a:off x="4115100" y="3490875"/>
            <a:ext cx="45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+∞</a:t>
            </a:r>
            <a:endParaRPr/>
          </a:p>
        </p:txBody>
      </p:sp>
      <p:pic>
        <p:nvPicPr>
          <p:cNvPr id="637" name="Google Shape;63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084" y="3287374"/>
            <a:ext cx="778716" cy="639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8" name="Google Shape;638;p70"/>
          <p:cNvCxnSpPr/>
          <p:nvPr/>
        </p:nvCxnSpPr>
        <p:spPr>
          <a:xfrm>
            <a:off x="3223063" y="2637800"/>
            <a:ext cx="10800" cy="47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39" name="Google Shape;639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9550" y="2181250"/>
            <a:ext cx="778725" cy="436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3725" y="2150250"/>
            <a:ext cx="581112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70"/>
          <p:cNvSpPr/>
          <p:nvPr/>
        </p:nvSpPr>
        <p:spPr>
          <a:xfrm>
            <a:off x="2800675" y="3313250"/>
            <a:ext cx="817200" cy="639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2" name="Google Shape;642;p70"/>
          <p:cNvPicPr preferRelativeResize="0"/>
          <p:nvPr/>
        </p:nvPicPr>
        <p:blipFill rotWithShape="1">
          <a:blip r:embed="rId6">
            <a:alphaModFix/>
          </a:blip>
          <a:srcRect t="21920" b="-21920"/>
          <a:stretch/>
        </p:blipFill>
        <p:spPr>
          <a:xfrm>
            <a:off x="573879" y="2051611"/>
            <a:ext cx="1871620" cy="2570739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70"/>
          <p:cNvSpPr/>
          <p:nvPr/>
        </p:nvSpPr>
        <p:spPr>
          <a:xfrm>
            <a:off x="1802495" y="772250"/>
            <a:ext cx="2359500" cy="1120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这个形式好熟悉！！！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pic>
        <p:nvPicPr>
          <p:cNvPr id="644" name="Google Shape;644;p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71688" y="3063238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70"/>
          <p:cNvSpPr/>
          <p:nvPr/>
        </p:nvSpPr>
        <p:spPr>
          <a:xfrm>
            <a:off x="4161997" y="2115025"/>
            <a:ext cx="2204100" cy="1120500"/>
          </a:xfrm>
          <a:prstGeom prst="wedgeEllipseCallout">
            <a:avLst>
              <a:gd name="adj1" fmla="val 40402"/>
              <a:gd name="adj2" fmla="val 5998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这好像就是F检验！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值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651" name="Google Shape;651;p71"/>
          <p:cNvSpPr txBox="1">
            <a:spLocks noGrp="1"/>
          </p:cNvSpPr>
          <p:nvPr>
            <p:ph type="body" idx="1"/>
          </p:nvPr>
        </p:nvSpPr>
        <p:spPr>
          <a:xfrm>
            <a:off x="270725" y="2220350"/>
            <a:ext cx="8520600" cy="23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当</a:t>
            </a:r>
            <a:r>
              <a:rPr lang="zh-CN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H</a:t>
            </a:r>
            <a:r>
              <a:rPr lang="zh-CN" sz="60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0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为真时，F值服从一个广为人知的概率分布。为了纪念R.A.Fisher，这个分布称为F分布。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pic>
        <p:nvPicPr>
          <p:cNvPr id="652" name="Google Shape;65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334" y="1320149"/>
            <a:ext cx="778716" cy="63905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71"/>
          <p:cNvSpPr txBox="1"/>
          <p:nvPr/>
        </p:nvSpPr>
        <p:spPr>
          <a:xfrm>
            <a:off x="3975550" y="1475800"/>
            <a:ext cx="53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/>
              <a:t>F = </a:t>
            </a:r>
            <a:endParaRPr i="1"/>
          </a:p>
        </p:txBody>
      </p:sp>
      <p:pic>
        <p:nvPicPr>
          <p:cNvPr id="654" name="Google Shape;654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1075" y="2910250"/>
            <a:ext cx="4916074" cy="1511084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71"/>
          <p:cNvSpPr txBox="1"/>
          <p:nvPr/>
        </p:nvSpPr>
        <p:spPr>
          <a:xfrm>
            <a:off x="3321423" y="4555250"/>
            <a:ext cx="241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(F分布，自由度为(2,27))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8" y="108807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分布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pic>
        <p:nvPicPr>
          <p:cNvPr id="661" name="Google Shape;66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50" y="1378539"/>
            <a:ext cx="4144876" cy="310866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72"/>
          <p:cNvSpPr txBox="1"/>
          <p:nvPr/>
        </p:nvSpPr>
        <p:spPr>
          <a:xfrm>
            <a:off x="1526250" y="4487200"/>
            <a:ext cx="390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  <a:highlight>
                  <a:srgbClr val="DDDDD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Probability density function</a:t>
            </a:r>
            <a:endParaRPr sz="1800"/>
          </a:p>
        </p:txBody>
      </p:sp>
      <p:sp>
        <p:nvSpPr>
          <p:cNvPr id="663" name="Google Shape;663;p72"/>
          <p:cNvSpPr txBox="1"/>
          <p:nvPr/>
        </p:nvSpPr>
        <p:spPr>
          <a:xfrm>
            <a:off x="5250350" y="1905863"/>
            <a:ext cx="2869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前提条件：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1.总体正态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	观测值来自正态分布的总体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2.变异的同质性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1100">
                <a:solidFill>
                  <a:schemeClr val="dk1"/>
                </a:solidFill>
              </a:rPr>
              <a:t>σ_1^2  =σ_2^2  =</a:t>
            </a:r>
            <a:r>
              <a:rPr lang="zh-CN" sz="1100">
                <a:solidFill>
                  <a:srgbClr val="FFFFFF"/>
                </a:solidFill>
              </a:rPr>
              <a:t> </a:t>
            </a:r>
            <a:r>
              <a:rPr lang="zh-CN" sz="1100">
                <a:solidFill>
                  <a:schemeClr val="dk1"/>
                </a:solidFill>
              </a:rPr>
              <a:t>…= σ_k^2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3.独立性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检验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669" name="Google Shape;669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总变异自由度：df</a:t>
            </a:r>
            <a:r>
              <a:rPr lang="zh-CN" sz="1300"/>
              <a:t>t = </a:t>
            </a:r>
            <a:r>
              <a:rPr lang="zh-CN"/>
              <a:t>nk-1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每组组内自由度：n-1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总组内变异自由度：dfw = k(n-1)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组间变异自由度：dfb= k-1</a:t>
            </a:r>
            <a:endParaRPr/>
          </a:p>
        </p:txBody>
      </p:sp>
      <p:pic>
        <p:nvPicPr>
          <p:cNvPr id="670" name="Google Shape;67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884" y="3426374"/>
            <a:ext cx="778716" cy="63905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73"/>
          <p:cNvSpPr txBox="1"/>
          <p:nvPr/>
        </p:nvSpPr>
        <p:spPr>
          <a:xfrm>
            <a:off x="3426100" y="3582025"/>
            <a:ext cx="53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/>
              <a:t>F = 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523" y="1751527"/>
            <a:ext cx="6581105" cy="262617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4103075" y="1230925"/>
            <a:ext cx="47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4324507" y="1826815"/>
            <a:ext cx="3731228" cy="123779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Four types of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219" y="1642056"/>
            <a:ext cx="6825803" cy="2944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Central Tendency: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dirty="0"/>
              <a:t>	mean,mode,median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dirty="0"/>
              <a:t>Dispersion: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dirty="0"/>
              <a:t>	range,interquartile range,variance,standard deviation</a:t>
            </a:r>
            <a:endParaRPr dirty="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800" y="3053625"/>
            <a:ext cx="3198925" cy="132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21"/>
          <p:cNvCxnSpPr>
            <a:stCxn id="108" idx="1"/>
            <a:endCxn id="108" idx="3"/>
          </p:cNvCxnSpPr>
          <p:nvPr/>
        </p:nvCxnSpPr>
        <p:spPr>
          <a:xfrm>
            <a:off x="5530800" y="3717437"/>
            <a:ext cx="3198900" cy="600"/>
          </a:xfrm>
          <a:prstGeom prst="bentConnector5">
            <a:avLst>
              <a:gd name="adj1" fmla="val -7444"/>
              <a:gd name="adj2" fmla="val 150322915"/>
              <a:gd name="adj3" fmla="val 10744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1"/>
          <p:cNvSpPr txBox="1"/>
          <p:nvPr/>
        </p:nvSpPr>
        <p:spPr>
          <a:xfrm>
            <a:off x="6740725" y="4619375"/>
            <a:ext cx="198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Range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994" y="3053625"/>
            <a:ext cx="3321055" cy="18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2322</Words>
  <Application>Microsoft Office PowerPoint</Application>
  <PresentationFormat>全屏显示(16:9)</PresentationFormat>
  <Paragraphs>353</Paragraphs>
  <Slides>61</Slides>
  <Notes>61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8" baseType="lpstr">
      <vt:lpstr>Twentieth Century</vt:lpstr>
      <vt:lpstr>STFangsong</vt:lpstr>
      <vt:lpstr>STKaiti</vt:lpstr>
      <vt:lpstr>Microsoft Yahei</vt:lpstr>
      <vt:lpstr>Arial</vt:lpstr>
      <vt:lpstr>Calibri</vt:lpstr>
      <vt:lpstr>Simple Light</vt:lpstr>
      <vt:lpstr>lecture1 ANOVA Ⅰ  </vt:lpstr>
      <vt:lpstr>Abstract</vt:lpstr>
      <vt:lpstr>1 Summary of last term</vt:lpstr>
      <vt:lpstr>Final grades of last term</vt:lpstr>
      <vt:lpstr>Two perspective of statistics in psychology  </vt:lpstr>
      <vt:lpstr>PowerPoint 演示文稿</vt:lpstr>
      <vt:lpstr>PowerPoint 演示文稿</vt:lpstr>
      <vt:lpstr>Four types of data  </vt:lpstr>
      <vt:lpstr>PowerPoint 演示文稿</vt:lpstr>
      <vt:lpstr>Parameter estimation</vt:lpstr>
      <vt:lpstr>Confidence interval</vt:lpstr>
      <vt:lpstr>Central Limit Theorem</vt:lpstr>
      <vt:lpstr>PowerPoint 演示文稿</vt:lpstr>
      <vt:lpstr>Hypothesis testing</vt:lpstr>
      <vt:lpstr>Hypothesis testing</vt:lpstr>
      <vt:lpstr>P-value </vt:lpstr>
      <vt:lpstr>Two types of errors</vt:lpstr>
      <vt:lpstr>Two types of errors</vt:lpstr>
      <vt:lpstr>Two types of errors</vt:lpstr>
      <vt:lpstr>Correlation analysis</vt:lpstr>
      <vt:lpstr>Two independent samples t-test</vt:lpstr>
      <vt:lpstr>2 Teaching Schedule</vt:lpstr>
      <vt:lpstr>Teaching Schedule</vt:lpstr>
      <vt:lpstr>3 From t-test to ANOVA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方差(Variance)</vt:lpstr>
      <vt:lpstr>PowerPoint 演示文稿</vt:lpstr>
      <vt:lpstr>方差的可分解性</vt:lpstr>
      <vt:lpstr>PowerPoint 演示文稿</vt:lpstr>
      <vt:lpstr>PowerPoint 演示文稿</vt:lpstr>
      <vt:lpstr>PowerPoint 演示文稿</vt:lpstr>
      <vt:lpstr>方差的可分解性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F值</vt:lpstr>
      <vt:lpstr>F分布</vt:lpstr>
      <vt:lpstr>F检验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 ANOVA Ⅰ  </dc:title>
  <cp:lastModifiedBy>sun shuting</cp:lastModifiedBy>
  <cp:revision>3</cp:revision>
  <dcterms:modified xsi:type="dcterms:W3CDTF">2022-08-30T12:01:25Z</dcterms:modified>
</cp:coreProperties>
</file>