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c7a3aa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c7a3aa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c7a3aa77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c7a3aa77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c7a3aa77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dc7a3aa77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c7a3aa77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c7a3aa77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c7a3aa77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c7a3aa77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hyperlink" Target="https://ru.wikipedia.org/wiki/%D0%93%D1%80%D0%B0%D1%84_(%D0%BC%D0%B0%D1%82%D0%B5%D0%BC%D0%B0%D1%82%D0%B8%D0%BA%D0%B0)" TargetMode="External"/><Relationship Id="rId5" Type="http://schemas.openxmlformats.org/officeDocument/2006/relationships/hyperlink" Target="https://ru.wikipedia.org/wiki/%D0%9E%D1%81%D1%82%D0%BE%D0%B2%D0%BD%D0%BE%D0%B5_%D0%B4%D0%B5%D1%80%D0%B5%D0%B2%D0%BE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4283" y="-325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highlight>
                  <a:srgbClr val="FFFFFF"/>
                </a:highlight>
              </a:rPr>
              <a:t>Поиск минимального остовного дерева</a:t>
            </a:r>
            <a:endParaRPr sz="7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149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highlight>
                  <a:srgbClr val="FFFFFF"/>
                </a:highlight>
              </a:rPr>
              <a:t>Сметанина Екатерина</a:t>
            </a:r>
            <a:endParaRPr sz="3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135075" y="210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Минимальное остовное дерево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в (неориентированном) связном взвешенном 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графе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— это 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остовное дерево</a:t>
            </a:r>
            <a:r>
              <a:rPr lang="ru" sz="1050">
                <a:solidFill>
                  <a:schemeClr val="dk1"/>
                </a:solidFill>
                <a:highlight>
                  <a:srgbClr val="FFFFFF"/>
                </a:highlight>
              </a:rPr>
              <a:t> этого графа, имеющее минимальный возможный вес, где под весом дерева понимается сумма весов входящих в него рёбер</a:t>
            </a:r>
            <a:r>
              <a:rPr lang="ru" sz="1050">
                <a:solidFill>
                  <a:srgbClr val="202122"/>
                </a:solidFill>
                <a:highlight>
                  <a:srgbClr val="FFFFFF"/>
                </a:highlight>
              </a:rPr>
              <a:t>.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072" y="1021925"/>
            <a:ext cx="4436925" cy="3579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59625" y="952785"/>
            <a:ext cx="3492073" cy="35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80700"/>
            <a:ext cx="573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Алгоритм Прима.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Строит минимальное остовное дерево (MST). От рандомной вершины строим поддерево, поддерживая приоритетную очередь из вершин еще не включенных в поддерево, в которой ключом для вершины является вес минимального ребра из вершин поддерева в вершину.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1184377" y="1204225"/>
            <a:ext cx="3792975" cy="408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695" y="0"/>
            <a:ext cx="289360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1885725" y="131625"/>
            <a:ext cx="712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Алгоритм Краскала.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050">
                <a:solidFill>
                  <a:schemeClr val="dk1"/>
                </a:solidFill>
                <a:highlight>
                  <a:srgbClr val="FFFFFF"/>
                </a:highlight>
              </a:rPr>
              <a:t>В граф без ребер добавляем ребра из заранее отсортированного по весу списка. Если наличие ребра уменьшает кол-во компонент связности - добавляем, если не уменьшает - нет.</a:t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3276425" y="-216152"/>
            <a:ext cx="4076601" cy="6138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277" y="0"/>
            <a:ext cx="14188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85750" y="170900"/>
            <a:ext cx="8569200" cy="47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Форматы ввода данных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Ожидаемый формат матрицы для считывания: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(число вершин)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(матрица из чисел разделение столбцов пробелами, строк "/n")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Ожидаемый формат списка смежности для считывания: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(число вершин)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..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в iой строке: (число связанных вершин с вершиной i) (j1) (вес ребра i-j1) (j2) (вес ребра i-j2)... все вершины j </a:t>
            </a: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связаны</a:t>
            </a: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 с i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.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ru" sz="1450">
                <a:solidFill>
                  <a:schemeClr val="dk1"/>
                </a:solidFill>
                <a:highlight>
                  <a:srgbClr val="FFFFFF"/>
                </a:highlight>
              </a:rPr>
              <a:t>Ожидаемый формат списка ребер для считывания:</a:t>
            </a:r>
            <a:endParaRPr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(число вершин)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(число ребер)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..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в iой строке: (начало ребра) (конец ребра) (вес ребра)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..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None/>
            </a:pPr>
            <a:r>
              <a:t/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285750" y="170900"/>
            <a:ext cx="8569200" cy="24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00"/>
              </a:spcAft>
              <a:buNone/>
            </a:pPr>
            <a:r>
              <a:rPr b="1" lang="ru" sz="1450">
                <a:solidFill>
                  <a:schemeClr val="dk1"/>
                </a:solidFill>
                <a:highlight>
                  <a:srgbClr val="FFFFFF"/>
                </a:highlight>
              </a:rPr>
              <a:t>Далее, вероятно, стоит перейти к коду…</a:t>
            </a:r>
            <a:endParaRPr b="1" sz="14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