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86" r:id="rId7"/>
    <p:sldId id="289" r:id="rId8"/>
    <p:sldId id="297" r:id="rId9"/>
    <p:sldId id="29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100" d="100"/>
          <a:sy n="100" d="100"/>
        </p:scale>
        <p:origin x="56" y="8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DCB03DF-958A-419E-93C9-F4DD4206164B}" type="datetime1">
              <a:rPr lang="ru-RU" smtClean="0"/>
              <a:t>24.05.2024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AFF3A6F-DEFA-45E0-9496-BEE7C2C6F3D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C3C04E87-AB6C-43AD-B5E7-BB59ED96ADF8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F97DC217-DF71-1A49-B3EA-559F1F43B0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ru-RU">
                <a:latin typeface="Arial" panose="020B0604020202020204" pitchFamily="34" charset="0"/>
                <a:cs typeface="+mn-cs"/>
              </a:defRPr>
            </a:lvl1pPr>
            <a:lvl2pPr marL="457200" indent="0">
              <a:buNone/>
              <a:defRPr lang="ru-RU">
                <a:latin typeface="Arial" panose="020B0604020202020204" pitchFamily="34" charset="0"/>
                <a:cs typeface="+mn-cs"/>
              </a:defRPr>
            </a:lvl2pPr>
            <a:lvl3pPr marL="914400" indent="0">
              <a:buNone/>
              <a:defRPr lang="ru-RU">
                <a:latin typeface="Arial" panose="020B0604020202020204" pitchFamily="34" charset="0"/>
                <a:cs typeface="+mn-cs"/>
              </a:defRPr>
            </a:lvl3pPr>
            <a:lvl4pPr marL="1371600" indent="0">
              <a:buNone/>
              <a:defRPr lang="ru-RU">
                <a:latin typeface="Arial" panose="020B0604020202020204" pitchFamily="34" charset="0"/>
                <a:cs typeface="+mn-cs"/>
              </a:defRPr>
            </a:lvl4pPr>
            <a:lvl5pPr marL="1828800" indent="0">
              <a:buNone/>
              <a:defRPr lang="ru-RU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изображение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ru-RU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ru-RU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ru-RU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ru-RU" sz="6000" b="1">
                <a:solidFill>
                  <a:schemeClr val="bg1"/>
                </a:solidFill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32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ru-RU" sz="4200" b="1">
                <a:solidFill>
                  <a:schemeClr val="bg1"/>
                </a:solidFill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иаграмма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ru-RU">
                <a:latin typeface="Arial" panose="020B0604020202020204" pitchFamily="34" charset="0"/>
                <a:cs typeface="+mn-cs"/>
              </a:defRPr>
            </a:lvl1pPr>
            <a:lvl2pPr marL="457200" indent="0">
              <a:buNone/>
              <a:defRPr lang="ru-RU">
                <a:latin typeface="Arial" panose="020B0604020202020204" pitchFamily="34" charset="0"/>
                <a:cs typeface="+mn-cs"/>
              </a:defRPr>
            </a:lvl2pPr>
            <a:lvl3pPr marL="914400" indent="0">
              <a:buNone/>
              <a:defRPr lang="ru-RU">
                <a:latin typeface="Arial" panose="020B0604020202020204" pitchFamily="34" charset="0"/>
                <a:cs typeface="+mn-cs"/>
              </a:defRPr>
            </a:lvl3pPr>
            <a:lvl4pPr marL="1371600" indent="0">
              <a:buNone/>
              <a:defRPr lang="ru-RU">
                <a:latin typeface="Arial" panose="020B0604020202020204" pitchFamily="34" charset="0"/>
                <a:cs typeface="+mn-cs"/>
              </a:defRPr>
            </a:lvl4pPr>
            <a:lvl5pPr marL="1828800" indent="0">
              <a:buNone/>
              <a:defRPr lang="ru-RU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ru-RU" sz="2800">
                <a:latin typeface="Arial" panose="020B0604020202020204" pitchFamily="34" charset="0"/>
                <a:cs typeface="+mn-cs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 smtClean="0"/>
              <a:t>Pet-</a:t>
            </a:r>
            <a:r>
              <a:rPr lang="ru-RU" dirty="0" smtClean="0"/>
              <a:t>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Что такое </a:t>
            </a:r>
            <a:r>
              <a:rPr lang="en-US" dirty="0" smtClean="0"/>
              <a:t>acmp.ru?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5800" y="1911663"/>
            <a:ext cx="8538015" cy="37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0" y="1538799"/>
            <a:ext cx="6554108" cy="4114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Поиск в ширину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05998"/>
            <a:ext cx="7555470" cy="37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592" y="203835"/>
            <a:ext cx="9995808" cy="160083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Неформальное описание алгоритма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 rtlCol="0">
            <a:normAutofit lnSpcReduction="10000"/>
          </a:bodyPr>
          <a:lstStyle>
            <a:defPPr>
              <a:defRPr lang="ru-RU"/>
            </a:defPPr>
          </a:lstStyle>
          <a:p>
            <a:pPr marL="516636" indent="-457200">
              <a:buFont typeface="+mj-lt"/>
              <a:buAutoNum type="arabicPeriod"/>
            </a:pPr>
            <a:r>
              <a:rPr lang="ru-RU" dirty="0"/>
              <a:t>Поместить узел, с которого начинается поиск, в изначально пустую очередь</a:t>
            </a:r>
            <a:r>
              <a:rPr lang="ru-RU" dirty="0" smtClean="0"/>
              <a:t>.</a:t>
            </a:r>
          </a:p>
          <a:p>
            <a:pPr marL="516636" indent="-457200">
              <a:buFont typeface="+mj-lt"/>
              <a:buAutoNum type="arabicPeriod"/>
            </a:pPr>
            <a:r>
              <a:rPr lang="ru-RU" dirty="0"/>
              <a:t>Извлечь из начала очереди узел </a:t>
            </a:r>
            <a:r>
              <a:rPr lang="ru-RU" dirty="0" smtClean="0"/>
              <a:t>𝑢 и </a:t>
            </a:r>
            <a:r>
              <a:rPr lang="ru-RU" dirty="0"/>
              <a:t>пометить его как развёрнутый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</a:t>
            </a:r>
            <a:r>
              <a:rPr lang="ru-RU" dirty="0"/>
              <a:t>узел </a:t>
            </a:r>
            <a:r>
              <a:rPr lang="ru-RU" dirty="0" smtClean="0"/>
              <a:t>𝑢 является </a:t>
            </a:r>
            <a:r>
              <a:rPr lang="ru-RU" dirty="0"/>
              <a:t>целевым узлом, то завершить поиск с результатом «успех</a:t>
            </a:r>
            <a:r>
              <a:rPr lang="ru-RU" dirty="0" smtClean="0"/>
              <a:t>».</a:t>
            </a:r>
          </a:p>
          <a:p>
            <a:r>
              <a:rPr lang="ru-RU" dirty="0"/>
              <a:t>В противном случае, в конец очереди добавляются все преемники узла </a:t>
            </a:r>
            <a:r>
              <a:rPr lang="ru-RU" dirty="0" smtClean="0"/>
              <a:t>𝑢, </a:t>
            </a:r>
            <a:r>
              <a:rPr lang="ru-RU" dirty="0"/>
              <a:t>которые ещё не развёрнуты и не находятся в очереди</a:t>
            </a:r>
            <a:r>
              <a:rPr lang="ru-RU" dirty="0" smtClean="0"/>
              <a:t>.</a:t>
            </a:r>
          </a:p>
          <a:p>
            <a:pPr marL="59436" indent="0">
              <a:buNone/>
            </a:pPr>
            <a:r>
              <a:rPr lang="ru-RU" dirty="0" smtClean="0"/>
              <a:t>3.   Если </a:t>
            </a:r>
            <a:r>
              <a:rPr lang="ru-RU" dirty="0"/>
              <a:t>очередь пуста, то все узлы связного графа были просмотрены, следовательно, целевой узел недостижим из начального; завершить поиск с результатом «неудача</a:t>
            </a:r>
            <a:r>
              <a:rPr lang="ru-RU" dirty="0" smtClean="0"/>
              <a:t>».</a:t>
            </a:r>
          </a:p>
          <a:p>
            <a:pPr marL="59436" indent="0">
              <a:buNone/>
            </a:pPr>
            <a:r>
              <a:rPr lang="ru-RU" dirty="0" smtClean="0"/>
              <a:t>4.   Вернуться к п. 2.</a:t>
            </a:r>
          </a:p>
          <a:p>
            <a:pPr marL="516636" indent="-45720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Выбор визуальных средств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-4258"/>
            <a:ext cx="8029382" cy="68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Широкоэкранный</PresentationFormat>
  <Paragraphs>18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Пользовательская</vt:lpstr>
      <vt:lpstr>Pet-проект</vt:lpstr>
      <vt:lpstr>Что такое acmp.ru?</vt:lpstr>
      <vt:lpstr>Поиск в ширину</vt:lpstr>
      <vt:lpstr>Неформальное описание алгоритма</vt:lpstr>
      <vt:lpstr>Выбор визуальных средств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2024-05-24T04:13:23Z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