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8" r:id="rId13"/>
    <p:sldId id="274" r:id="rId14"/>
    <p:sldId id="275" r:id="rId15"/>
    <p:sldId id="270" r:id="rId16"/>
    <p:sldId id="273" r:id="rId17"/>
    <p:sldId id="271" r:id="rId18"/>
    <p:sldId id="272" r:id="rId19"/>
    <p:sldId id="26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амохин Павел Константинович" initials="СПК" lastIdx="1" clrIdx="0">
    <p:extLst>
      <p:ext uri="{19B8F6BF-5375-455C-9EA6-DF929625EA0E}">
        <p15:presenceInfo xmlns:p15="http://schemas.microsoft.com/office/powerpoint/2012/main" userId="S::st117168@student.spbu.ru::24a154d3-1e30-45e0-9020-fd78b49a3c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30"/>
    <a:srgbClr val="FFFFFF"/>
    <a:srgbClr val="1F1F1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F3CD-4A61-40C0-A520-3C44BE99C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36DC2-6F53-4709-8C0D-AAFB32B5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CE18-AD69-4C85-9F9F-E455A302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0345-895B-4187-B8FE-0DE892A9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8DE6-B15A-46B2-9F4E-658DF68B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1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1771-45AE-4F87-81A3-9951E371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55651-C0FF-4255-8A6E-586600B96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62B0-ED0F-4A31-86F4-56A79FB4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053B-9937-4C60-941F-2BF5D452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3A094-5999-444B-AE4A-F83BCC37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4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CCDAC-8089-427C-A01F-26C474B1A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3FEB1-771A-4B55-A430-DB0745DA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1DBB-F99B-4E66-9283-F12AB309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C439-C083-404F-9AA6-509B3660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CD98D-8BA7-457F-B95E-31300B8D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5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CB76-9C68-4CCA-B678-769182CA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CF9C-CC74-4008-820A-DA38387F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20CD-54F4-494F-B71F-0BB094A3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2AC2-40F0-4143-84A8-D7050784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CD0F7-7E1C-4345-82D4-EABD6A9B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9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CDBF-56CB-4D23-9E2C-83183BF7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7F643-E66F-464E-BE79-FA32C8D8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F60A-5B10-4F00-AA1E-AA3B14DF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AA11F-6503-4AD9-B5B6-AEFD9E4D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9475-9368-4402-AA34-F15ADE13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0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0BE5-8158-4048-B41B-B9905E7E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6AF-0CA4-45AD-BA96-201325D5A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C36FB-9497-4543-B9FD-45A3016F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EA7EB-7B1C-48F6-9334-0B2C5DC7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1521-7E6D-4628-8B48-CFCD2D9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C3124-B3D0-4D32-9774-B945E018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40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CD45-88E0-4AB8-9428-F1D7467D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58F5-3B25-41C0-BFC5-301C7BB46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80910-45A9-43E1-8B1A-98462063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C5262-31D6-4B55-8059-0F7DCD12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5774C-C32E-4D21-8D10-37E55B13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2FC03-88F5-4071-B021-27F6F4D4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FF785-F455-4E61-8D1B-44B7EC21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98FB4-FC64-45AA-810A-FA5C4A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3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4065-E4A2-4F5B-8875-4A7500E8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33B73-16AA-4749-8DA7-309ADDBF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F8EAA-378C-4143-89BC-0D0D9701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1C469-B8AD-460C-9B72-CDC5C3FC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62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A1564-4637-4662-AB94-68E088FB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40A7C5-1B63-4B46-9771-AB75BA8C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4D3C1-3D4F-473F-986A-108662EE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95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616F-CE45-441F-BAED-B071B2C7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707D-B2A9-4637-ADC5-01894AD1D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81A67-2067-4231-9D5D-EC1A2F85C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B5E5-BF7D-4EF7-B681-755A427B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8F7A-6155-46F5-B83C-9744D576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3915F-DB00-4600-8D9C-EDB0192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68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022F-EA17-49FB-B642-86049143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ECE94-FAA3-4D5D-B75B-5C90FF72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F368E-992E-4A23-9A7C-72F92D93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605E6-20B0-48D7-957A-CFE6CDC7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4E1EA-C39C-4D59-9035-E57BE00F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E632-E042-4C76-89B8-4DEB3E7E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5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3B372-F727-4F69-849B-D1DCF85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3994-1BF4-468A-99B4-77DE641A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FC19-C729-4276-AE47-576DE805C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1647-39D0-4634-8B32-5FF99FB04529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B61F9-298B-4C59-BF41-29919A5E9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845F-AE0D-4A2C-A8E2-7BD844D54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54F4-5FC2-4EBB-95AF-21CC044AF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80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7901-C92C-4EA7-84F2-7A058CECD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 по анализу графов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2FD6-79F5-4039-9441-7FA6CB350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75747-649B-41C2-8BC4-4326B305D8DC}"/>
              </a:ext>
            </a:extLst>
          </p:cNvPr>
          <p:cNvSpPr txBox="1"/>
          <p:nvPr/>
        </p:nvSpPr>
        <p:spPr>
          <a:xfrm>
            <a:off x="7953375" y="5735637"/>
            <a:ext cx="2954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Самохин Павел</a:t>
            </a:r>
            <a:endParaRPr lang="en-US" dirty="0"/>
          </a:p>
          <a:p>
            <a:r>
              <a:rPr lang="ru-RU" dirty="0"/>
              <a:t>Группа: </a:t>
            </a:r>
            <a:r>
              <a:rPr lang="en-US" dirty="0"/>
              <a:t>23.</a:t>
            </a:r>
            <a:r>
              <a:rPr lang="ru-RU" dirty="0"/>
              <a:t>Б12-мм</a:t>
            </a:r>
          </a:p>
        </p:txBody>
      </p:sp>
    </p:spTree>
    <p:extLst>
      <p:ext uri="{BB962C8B-B14F-4D97-AF65-F5344CB8AC3E}">
        <p14:creationId xmlns:p14="http://schemas.microsoft.com/office/powerpoint/2010/main" val="261808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48B2-A030-43A5-962A-8D58BB61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Магу для определения множества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/>
              <a:t> внешней устойчивости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4547-880C-43F4-9EA4-EF7A5434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dirty="0"/>
              <a:t>1. Для графа составляется матрица смежности</a:t>
            </a:r>
          </a:p>
          <a:p>
            <a:pPr marL="0" indent="0" algn="l">
              <a:buNone/>
            </a:pPr>
            <a:r>
              <a:rPr lang="ru-RU" sz="2000" dirty="0"/>
              <a:t>2. Матрица смежности дополняется единицами (1) по главной диагонали.</a:t>
            </a:r>
          </a:p>
          <a:p>
            <a:pPr marL="0" indent="0" algn="l">
              <a:buNone/>
            </a:pPr>
            <a:r>
              <a:rPr lang="ru-RU" sz="2000" dirty="0"/>
              <a:t>3. Для каждой строки выписываются дизъюнкции.</a:t>
            </a:r>
          </a:p>
          <a:p>
            <a:pPr marL="0" indent="0" algn="l">
              <a:buNone/>
            </a:pPr>
            <a:r>
              <a:rPr lang="ru-RU" sz="2000" dirty="0"/>
              <a:t>4. Выражение приводится к ДНФ.</a:t>
            </a:r>
          </a:p>
          <a:p>
            <a:pPr marL="0" indent="0" algn="l">
              <a:buNone/>
            </a:pPr>
            <a:r>
              <a:rPr lang="ru-RU" sz="2000" dirty="0"/>
              <a:t>5. Все вершины, входящие в элементарную конъюнкцию, образуют множество внешней устойчивости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61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9D29-A9F9-466F-9EFA-596290CC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Магу для определения множества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/>
              <a:t> ядра графа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A5DA-3AA0-4897-BC81-DE22CD92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 Перемножаем ДНФ множеств внешней и внутренней устойчивости.</a:t>
            </a:r>
          </a:p>
          <a:p>
            <a:pPr marL="0" indent="0">
              <a:buNone/>
            </a:pPr>
            <a:r>
              <a:rPr lang="ru-RU" sz="2400" dirty="0"/>
              <a:t>2. Все вершины, входящие в элементарную конъюнкцию, образуют множество ядра графа.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64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FDFF807-30AA-41E5-A843-3B4D3B19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94" y="2254087"/>
            <a:ext cx="6678453" cy="23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9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6CEA0-F241-42DA-AFB4-B59B3392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14" y="0"/>
            <a:ext cx="609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8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173E8-260A-41B0-9F86-3F0FFAF3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17" y="0"/>
            <a:ext cx="701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56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2A6FF0-F620-4F05-ACA7-A47FDD5D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39" y="0"/>
            <a:ext cx="9810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5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6A799-84DA-4F8D-9F7C-60AE30C8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9" y="0"/>
            <a:ext cx="10482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1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2DDDF9-1C4A-4CA8-AD83-1B9A71C5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04" y="0"/>
            <a:ext cx="8257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5BD72-FD56-4FF1-A225-211E2E8D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43" y="0"/>
            <a:ext cx="10452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7E952C-E4C1-46EA-A940-CF8DECFC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46" y="-1"/>
            <a:ext cx="3862579" cy="68772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805E40-226E-4086-95FD-66BC54735752}"/>
              </a:ext>
            </a:extLst>
          </p:cNvPr>
          <p:cNvSpPr/>
          <p:nvPr/>
        </p:nvSpPr>
        <p:spPr>
          <a:xfrm>
            <a:off x="4711148" y="914400"/>
            <a:ext cx="1384852" cy="29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9ACF70-A58B-4480-9620-9F9C563CE1E0}"/>
              </a:ext>
            </a:extLst>
          </p:cNvPr>
          <p:cNvSpPr/>
          <p:nvPr/>
        </p:nvSpPr>
        <p:spPr>
          <a:xfrm>
            <a:off x="4711148" y="2126975"/>
            <a:ext cx="1384852" cy="29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782C-FBF3-4C2C-A2A1-C9177A661376}"/>
              </a:ext>
            </a:extLst>
          </p:cNvPr>
          <p:cNvSpPr/>
          <p:nvPr/>
        </p:nvSpPr>
        <p:spPr>
          <a:xfrm>
            <a:off x="4732483" y="3289548"/>
            <a:ext cx="1384852" cy="29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6316A-BDBA-4862-BC6A-77C887526932}"/>
              </a:ext>
            </a:extLst>
          </p:cNvPr>
          <p:cNvSpPr/>
          <p:nvPr/>
        </p:nvSpPr>
        <p:spPr>
          <a:xfrm>
            <a:off x="4711147" y="4482245"/>
            <a:ext cx="1659835" cy="298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30E4-455B-41A3-91E7-220F0769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6E30-8893-4B0B-A80C-FBF98D7C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0" i="0" u="none" strike="noStrike" baseline="0" dirty="0"/>
              <a:t>Нахождение числел внутренней и внешней устойчивости.</a:t>
            </a:r>
          </a:p>
          <a:p>
            <a:r>
              <a:rPr lang="ru-RU" sz="2000" b="0" i="0" u="none" strike="noStrike" baseline="0" dirty="0"/>
              <a:t>Нахождение множества внутренней и внешней устойчивости графа.</a:t>
            </a:r>
          </a:p>
          <a:p>
            <a:r>
              <a:rPr lang="ru-RU" sz="2000" dirty="0"/>
              <a:t>Нахождение ядра графа.</a:t>
            </a:r>
          </a:p>
          <a:p>
            <a:r>
              <a:rPr lang="ru-RU" sz="2000" dirty="0"/>
              <a:t>Вывод в графическом окне.</a:t>
            </a:r>
          </a:p>
        </p:txBody>
      </p:sp>
    </p:spTree>
    <p:extLst>
      <p:ext uri="{BB962C8B-B14F-4D97-AF65-F5344CB8AC3E}">
        <p14:creationId xmlns:p14="http://schemas.microsoft.com/office/powerpoint/2010/main" val="21346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0835-3951-4195-8F71-681EE747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Внутренняя устойчивость графа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19B7-A5C0-4708-B0FC-DED9D898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- это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множество несмежных вершин графа</a:t>
            </a:r>
            <a:r>
              <a:rPr lang="ru-RU" sz="2000" dirty="0"/>
              <a:t>.</a:t>
            </a:r>
          </a:p>
          <a:p>
            <a:r>
              <a:rPr lang="ru-RU" sz="2000" dirty="0"/>
              <a:t>Число внутренней устойчивости – число равное наибольшей из мощностей множеств внутренней устойчивости.</a:t>
            </a:r>
          </a:p>
          <a:p>
            <a:r>
              <a:rPr lang="ru-RU" sz="2000" dirty="0"/>
              <a:t>Пример: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9BD538-C1A9-456A-B01B-D48816E2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51" y="3344862"/>
            <a:ext cx="4923698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14C2-F925-4B80-B173-C7FDA850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i="0" dirty="0">
                <a:solidFill>
                  <a:srgbClr val="000000"/>
                </a:solidFill>
                <a:effectLst/>
              </a:rPr>
              <a:t>Классический пример, задача о восьми ферзях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5153-66D4-43AD-9F1C-0EAA94E6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ru-RU" sz="2000" dirty="0"/>
              <a:t>Она была впервые сформулирована в 1848 г. немецким шахматистом М. Беццелем, который нашел 60 решений. После этого Гаусс заинтересовался задачей и нашел 72 решения. Полный же набор решений, состоящий из 92 позиций, получил Ф. Наук. Эта хронология установлена известным немецким исследователем математических развлечений В. Аренсом.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ru-RU" sz="2000" dirty="0"/>
              <a:t>Строгое доказательство того, что 92 решения исчерпывают все возможности, было получено лишь в 1874 г. английским математиком Д. Глэшером (при помощи теории определителей)</a:t>
            </a:r>
          </a:p>
          <a:p>
            <a:r>
              <a:rPr lang="ru-RU" sz="2000" dirty="0"/>
              <a:t>Максимальные множества несмежных вершин дают решение этой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50560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0311-9D2B-41F2-9880-D3B4FF73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Внешняя устойчивость графа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075E-7C7A-499B-909A-E6A6451B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Подмножество называется множеством внешней устойчивости, если вершины графа:</a:t>
            </a:r>
          </a:p>
          <a:p>
            <a:pPr marL="0" indent="0">
              <a:buNone/>
            </a:pPr>
            <a:r>
              <a:rPr lang="ru-RU" sz="2000" dirty="0"/>
              <a:t>1) либо являются вершинами подмножества;</a:t>
            </a:r>
          </a:p>
          <a:p>
            <a:pPr marL="0" indent="0">
              <a:buNone/>
            </a:pPr>
            <a:r>
              <a:rPr lang="ru-RU" sz="2000" dirty="0"/>
              <a:t>2) либо дуги, исходящие из вершины, заходят в какие-то вершины из подмножнества</a:t>
            </a:r>
            <a:r>
              <a:rPr lang="en-US" sz="2000" dirty="0"/>
              <a:t>;</a:t>
            </a:r>
            <a:endParaRPr lang="ru-RU" sz="2000" dirty="0"/>
          </a:p>
          <a:p>
            <a:r>
              <a:rPr lang="ru-RU" sz="2000" dirty="0"/>
              <a:t>Число внешней устойчивости – число равное наименьшей из мощностей множеств внешней устойчивости.</a:t>
            </a:r>
          </a:p>
          <a:p>
            <a:r>
              <a:rPr lang="ru-RU" sz="2000" dirty="0"/>
              <a:t>Пример: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F0EA92B5-338C-4439-B85A-4DB6793B7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19" y="3515943"/>
            <a:ext cx="5423762" cy="334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76FC-CB9B-4529-BD7E-26A35B38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38920-53B8-473D-A461-36CA8E63C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Поиск внешне устойчивого множества происходит в другой классической задаче: как расставить минимальное число ферзей, чтобы все поля доски были под боем.</a:t>
            </a:r>
          </a:p>
        </p:txBody>
      </p:sp>
    </p:spTree>
    <p:extLst>
      <p:ext uri="{BB962C8B-B14F-4D97-AF65-F5344CB8AC3E}">
        <p14:creationId xmlns:p14="http://schemas.microsoft.com/office/powerpoint/2010/main" val="16380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FA5C-43AC-4406-A654-3C91CA77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 графа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16DB-D057-4F73-A4E7-B4906997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Множество вершин, которые одновременно являются внешне и внутренне устойчивыми</a:t>
            </a:r>
          </a:p>
          <a:p>
            <a:r>
              <a:rPr lang="ru-RU" sz="2400" dirty="0"/>
              <a:t>В графе может быть несколько ядер, может не быть совсем.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454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7843-97A7-4A95-A22A-9EC7BC7F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находить?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3FCC-B44B-4C7E-BE4D-E831B145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Алгоритм Магу-Вейсмана</a:t>
            </a:r>
          </a:p>
          <a:p>
            <a:r>
              <a:rPr lang="ru-RU" sz="2400" dirty="0"/>
              <a:t>Перебор вершин</a:t>
            </a:r>
          </a:p>
        </p:txBody>
      </p:sp>
    </p:spTree>
    <p:extLst>
      <p:ext uri="{BB962C8B-B14F-4D97-AF65-F5344CB8AC3E}">
        <p14:creationId xmlns:p14="http://schemas.microsoft.com/office/powerpoint/2010/main" val="235017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CB27-F9D1-4C9C-9460-F2204A4E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Магу для определения множества внутренней устойчивости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C305-3DC4-4497-95F4-D3DE646B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dirty="0"/>
              <a:t>1. Для графа составляется матрица смежности.</a:t>
            </a:r>
          </a:p>
          <a:p>
            <a:pPr marL="0" indent="0" algn="l">
              <a:buNone/>
            </a:pPr>
            <a:r>
              <a:rPr lang="ru-RU" sz="2000" dirty="0"/>
              <a:t>2. По таблице смежности выписываются все парные дизъюнкции.</a:t>
            </a:r>
          </a:p>
          <a:p>
            <a:pPr marL="0" indent="0" algn="l">
              <a:buNone/>
            </a:pPr>
            <a:r>
              <a:rPr lang="ru-RU" sz="2000" dirty="0"/>
              <a:t>3. Выражение приводится к ДНФ.</a:t>
            </a:r>
          </a:p>
          <a:p>
            <a:pPr marL="0" indent="0" algn="l">
              <a:buNone/>
            </a:pPr>
            <a:r>
              <a:rPr lang="ru-RU" sz="2000" dirty="0"/>
              <a:t>4. Для любой элементарной конъюнкции выписываются недостающие элементы, которые и образуют множество внутренней устойчивости.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90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409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Проект по анализу графов</vt:lpstr>
      <vt:lpstr>Задачи проекта</vt:lpstr>
      <vt:lpstr>Внутренняя устойчивость графа</vt:lpstr>
      <vt:lpstr>Классический пример, задача о восьми ферзях</vt:lpstr>
      <vt:lpstr>Внешняя устойчивость графа</vt:lpstr>
      <vt:lpstr>Пример</vt:lpstr>
      <vt:lpstr>Ядро графа</vt:lpstr>
      <vt:lpstr>Как находить?</vt:lpstr>
      <vt:lpstr>Алгоритм Магу для определения множества внутренней устойчивости</vt:lpstr>
      <vt:lpstr>Алгоритм Магу для определения множества  внешней устойчивости</vt:lpstr>
      <vt:lpstr>Алгоритм Магу для определения множества  ядра графа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анализу графов</dc:title>
  <dc:creator>Самохин Павел Константинович</dc:creator>
  <cp:lastModifiedBy>pavel</cp:lastModifiedBy>
  <cp:revision>19</cp:revision>
  <dcterms:created xsi:type="dcterms:W3CDTF">2024-05-17T02:30:06Z</dcterms:created>
  <dcterms:modified xsi:type="dcterms:W3CDTF">2025-07-19T23:16:55Z</dcterms:modified>
</cp:coreProperties>
</file>