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72" r:id="rId5"/>
    <p:sldId id="264" r:id="rId6"/>
    <p:sldId id="261" r:id="rId7"/>
    <p:sldId id="265" r:id="rId8"/>
    <p:sldId id="266" r:id="rId9"/>
    <p:sldId id="267" r:id="rId10"/>
    <p:sldId id="270" r:id="rId11"/>
    <p:sldId id="269" r:id="rId12"/>
    <p:sldId id="268" r:id="rId13"/>
    <p:sldId id="271" r:id="rId14"/>
    <p:sldId id="260" r:id="rId15"/>
    <p:sldId id="273" r:id="rId16"/>
    <p:sldId id="274" r:id="rId17"/>
    <p:sldId id="275" r:id="rId18"/>
    <p:sldId id="276" r:id="rId19"/>
    <p:sldId id="277" r:id="rId20"/>
    <p:sldId id="282" r:id="rId21"/>
    <p:sldId id="278" r:id="rId22"/>
    <p:sldId id="280" r:id="rId23"/>
    <p:sldId id="283" r:id="rId24"/>
    <p:sldId id="284" r:id="rId25"/>
    <p:sldId id="288" r:id="rId26"/>
    <p:sldId id="290" r:id="rId27"/>
    <p:sldId id="291" r:id="rId28"/>
    <p:sldId id="287" r:id="rId29"/>
    <p:sldId id="286" r:id="rId30"/>
    <p:sldId id="292" r:id="rId31"/>
    <p:sldId id="293" r:id="rId32"/>
    <p:sldId id="258" r:id="rId3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DA273-4DD7-A224-2E13-596308BE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D84DE9-21C2-503A-933B-2CEF5B94B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9D06D2-7E3F-1157-9D03-3617F0DF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15/05/2025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7F0390-0EEA-5F36-A9E7-34ECDF9C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939CCA-CED5-A5A5-AB62-519B6159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499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A43B9-DD9A-44A3-7356-9299AC62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FCB95A-D37A-CA25-FC07-E9101A50F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3447AE-27EB-80F3-9D8D-104BCA17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15/05/2025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18E07C-6E9C-A07A-7246-E329961F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610CD-F481-F48B-2F94-078F40C7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205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6B3DF7-6D08-1B34-2A21-501948913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9CDC0E-369D-A2EF-E132-178F52D45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3B46B-DF56-D0FA-EEAD-97EE2BE2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15/05/2025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B6CDCA-048D-CBF8-2B7D-E7066BBB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182773-31E9-1ABE-CC0E-D1143BE0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533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4C214-E19C-4664-9586-61741539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03AB5-8712-FBA7-FE23-7993927D9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E9F6BF-1F1C-2D5D-DFC4-3D1A1172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15/05/2025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650A4-3BE6-E2EA-EEEC-DB784E17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1B3CBC-9FDA-C73C-6D1D-DAE1ECC2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943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D70ED-EC3B-7C57-AACD-CB4F2F29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0AA809-910C-F2DF-FD29-29349EC00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560D98-9223-FC47-D18A-0D20E4F9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15/05/2025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9120C-FB9B-59E3-8066-C065854A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4CD3D5-EAC3-675A-3A66-E25780AD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673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8183F-02BE-BBF2-60E2-2529EBAF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4E6D9A-4007-5993-E739-C60D9A914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F4DD5C-3C53-54F5-9446-B9DDC2485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AFC09F-7E9C-DD10-C482-A8F685C4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15/05/2025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EAC657-F57F-9559-253B-B3ABF852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42295B-9107-E6DD-23EC-D7A453DE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075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F9694-2793-1412-ADF0-AA39AD5F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99C98D-D7E3-4F2A-26B2-9D9C7CB49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61FE2D-B5FD-7E99-FFBD-D416930F2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B74650-594E-9ABE-D869-119A27C58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1CFBFF-21F6-A1D4-1375-A346C166E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B47F1D-6E76-D2B8-F190-82EF4E2F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15/05/2025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11931B-D534-74B7-3068-4F42398E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282301-80E4-C0A7-3A26-2ACECA2E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384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46BE7-6603-36D4-73AF-9C8EBAB8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BC35E9-0D3C-38F0-A12E-78AEAF8A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15/05/2025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7A66DA-4323-5CB5-9FA2-FDCDC0ED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99A607-55EB-4BD2-1B16-7BE72779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266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61DBC2-371B-84EE-A252-9BA97386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15/05/2025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6C6DE1-08CE-4C36-EA94-8DF7A07D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DF358D-4878-BAFC-B966-7199C1AA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755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D7688-1252-4EEB-0187-653287BA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24D10D-FE4C-10B9-F63B-AC52B78EF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414A05-AEFC-6E9A-2416-CAEC333AD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D6238B-4F77-9BC6-CCAF-8F25F53E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15/05/2025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86473B-209B-B3F2-AE8B-E1623A42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066A76-5352-2E96-7D9B-F32CF15A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822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45E96-75F8-CB25-6943-83264318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13BCB2-5E08-CBF6-0E4F-72F3E466B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2350C4-99E0-596F-C4E7-060A4634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915638-9C15-D474-80CF-028973FB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15/05/2025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26BAD2-D0C4-6A5F-48A1-AEA3EB6E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6A2C6D-C222-D858-BDF8-296BB910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31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6C3DE4-845E-602C-C295-4F6FE8CB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41C526-A55D-5192-7854-78D12F80A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9B0C7-63A3-E477-C376-0971C2EEC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2575B7-F8F4-498B-9788-2D983DD7CF6B}" type="datetimeFigureOut">
              <a:rPr lang="en-DE" smtClean="0"/>
              <a:t>15/05/2025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63CA83-C25E-68CB-B18E-FCB819AEF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891879-0CA3-2306-31C5-D8B70CC75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248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407.1196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kamradt/LLMTest_NeedleInAHaystack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17573-8F05-8084-BCA3-BB7EDC138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NeedleBench</a:t>
            </a:r>
            <a:r>
              <a:rPr lang="en-GB" dirty="0"/>
              <a:t> and the needle in the Haystack 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E2F450-F95C-7E7D-064B-29B47CB08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102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C46028-938F-B88E-2B8D-7816F799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needle in a haystack – Limitations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4F2D1D-B5F3-8A3A-9680-DE42C1395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trike="sngStrike" dirty="0"/>
              <a:t>Only aims to retrieve a single needle with limited context size</a:t>
            </a:r>
          </a:p>
          <a:p>
            <a:endParaRPr lang="en-GB" dirty="0"/>
          </a:p>
          <a:p>
            <a:r>
              <a:rPr lang="en-GB" dirty="0"/>
              <a:t>Needles are irrelevant filler content and require no reasoning ability</a:t>
            </a:r>
          </a:p>
          <a:p>
            <a:endParaRPr lang="en-GB" dirty="0"/>
          </a:p>
          <a:p>
            <a:r>
              <a:rPr lang="en-GB" dirty="0"/>
              <a:t>Modern LLMs crush the basic NIHS test (Ruler)</a:t>
            </a:r>
          </a:p>
        </p:txBody>
      </p:sp>
    </p:spTree>
    <p:extLst>
      <p:ext uri="{BB962C8B-B14F-4D97-AF65-F5344CB8AC3E}">
        <p14:creationId xmlns:p14="http://schemas.microsoft.com/office/powerpoint/2010/main" val="104322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CAA1C-F4FF-0645-E4F9-DEDDD3772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Building on NIHS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4534F6-3F2C-5C5F-A798-82FE5902F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100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90426-0EFA-0B7E-EA54-399D2CDB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NeedleBench</a:t>
            </a:r>
            <a:r>
              <a:rPr lang="en-GB" dirty="0"/>
              <a:t>: Can LLMs Do Retrieval and Reasoning in Information-Dense Context?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F3A2D6-F865-CD19-DA36-19CFB875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Published by Mo Li et al. in </a:t>
            </a:r>
            <a:r>
              <a:rPr lang="en-GB" dirty="0">
                <a:hlinkClick r:id="rId2"/>
              </a:rPr>
              <a:t>https://arxiv.org/abs/2407.11963</a:t>
            </a:r>
            <a:endParaRPr lang="en-GB" dirty="0"/>
          </a:p>
          <a:p>
            <a:endParaRPr lang="en-GB" dirty="0"/>
          </a:p>
          <a:p>
            <a:r>
              <a:rPr lang="en-GB" dirty="0"/>
              <a:t> Aims to provide a more sophisticated Benchmarking framework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5087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F6D7F-65F1-F643-6DDE-A5A8FF07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Needle bench – Related Work 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CFF1C-6932-DD0B-5089-4BDF43D5A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RULER (Hsieh et al.): shows that passing retrieval tests does not always mean robust understanding. Models can focus on certain key points to find the needle.</a:t>
            </a:r>
          </a:p>
          <a:p>
            <a:endParaRPr lang="en-GB" dirty="0"/>
          </a:p>
          <a:p>
            <a:r>
              <a:rPr lang="en-GB" dirty="0" err="1"/>
              <a:t>LongBench</a:t>
            </a:r>
            <a:r>
              <a:rPr lang="en-GB" dirty="0"/>
              <a:t>(Bai et al.): more realistic tests run the risk of allowing the model to rely on its general knowledge to answer the test questions even without finding the needle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50139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246F3-D7FF-D0AB-A2BD-0B66835C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Needle bench – Methodology 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D1EA34-779B-2401-6FD4-8036CB783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assess retrieval and reasoning performance in bilingual long-context tasks</a:t>
            </a:r>
          </a:p>
          <a:p>
            <a:r>
              <a:rPr lang="en-GB" dirty="0"/>
              <a:t>context lengths of (e.g., 32k, 128k, and beyond)</a:t>
            </a:r>
          </a:p>
          <a:p>
            <a:r>
              <a:rPr lang="en-GB" dirty="0"/>
              <a:t>Two types of tests</a:t>
            </a:r>
          </a:p>
          <a:p>
            <a:pPr lvl="1"/>
            <a:r>
              <a:rPr lang="en-GB" dirty="0"/>
              <a:t>information-sparse, characterized by minimal relevant details embedded within extensive irrelevant text to simulate simpler real-world retrieval tasks;</a:t>
            </a:r>
          </a:p>
          <a:p>
            <a:pPr lvl="1"/>
            <a:r>
              <a:rPr lang="en-GB" dirty="0"/>
              <a:t>information-dense, implemented as the Ancestral Trace Challenge, where relevant information is continuously distributed throughout the context to simulate more complex real-world reasoning tasks.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54595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7AE37-0FEA-AC2B-BA15-8ECD790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NeedleBench</a:t>
            </a:r>
            <a:r>
              <a:rPr lang="en-GB" dirty="0"/>
              <a:t> – Information-Sparse Tasks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865686-12FF-1125-E214-D556B3230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Single-Needle Retrieval Task (S-RT)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Multi-Needle Retrieval Task (M-RT)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Multi-Needle Reasoning Task (M-RS)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needles are synthetic, abstract, and fictional statements or relational facts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70187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0987B-B49B-5989-7EFB-DE734CB0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6925"/>
            <a:ext cx="10515600" cy="1325563"/>
          </a:xfrm>
        </p:spPr>
        <p:txBody>
          <a:bodyPr/>
          <a:lstStyle/>
          <a:p>
            <a:r>
              <a:rPr lang="en-GB" dirty="0"/>
              <a:t>Single-Needle Retrieval Task (S-RT)</a:t>
            </a:r>
            <a:br>
              <a:rPr lang="en-GB" dirty="0"/>
            </a:br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FF979C1-395F-6E49-1690-D5DB15423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915" y="1825625"/>
            <a:ext cx="7730170" cy="4351338"/>
          </a:xfrm>
        </p:spPr>
      </p:pic>
    </p:spTree>
    <p:extLst>
      <p:ext uri="{BB962C8B-B14F-4D97-AF65-F5344CB8AC3E}">
        <p14:creationId xmlns:p14="http://schemas.microsoft.com/office/powerpoint/2010/main" val="2042994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94ED7-96CB-A0D1-8079-0F30811E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125"/>
            <a:ext cx="10515600" cy="1325563"/>
          </a:xfrm>
        </p:spPr>
        <p:txBody>
          <a:bodyPr/>
          <a:lstStyle/>
          <a:p>
            <a:r>
              <a:rPr lang="en-GB" dirty="0"/>
              <a:t>Multi-Needle Retrieval Task (M-RT)</a:t>
            </a:r>
            <a:br>
              <a:rPr lang="en-GB" dirty="0"/>
            </a:br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26F9618-76F3-8364-9C5D-D826FDA11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1516" y="1825625"/>
            <a:ext cx="6088968" cy="4351338"/>
          </a:xfrm>
        </p:spPr>
      </p:pic>
    </p:spTree>
    <p:extLst>
      <p:ext uri="{BB962C8B-B14F-4D97-AF65-F5344CB8AC3E}">
        <p14:creationId xmlns:p14="http://schemas.microsoft.com/office/powerpoint/2010/main" val="3597506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59C65-4BFA-844A-7C3E-E0622446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6925"/>
            <a:ext cx="10515600" cy="1325563"/>
          </a:xfrm>
        </p:spPr>
        <p:txBody>
          <a:bodyPr/>
          <a:lstStyle/>
          <a:p>
            <a:r>
              <a:rPr lang="en-GB" dirty="0"/>
              <a:t>Multi-Needle Reasoning Task (M-RS)</a:t>
            </a:r>
            <a:br>
              <a:rPr lang="en-GB" dirty="0"/>
            </a:br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CEB28BC-1FAF-7D6A-4AFA-CAE2639D6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668" y="2342306"/>
            <a:ext cx="8304664" cy="3841480"/>
          </a:xfrm>
        </p:spPr>
      </p:pic>
    </p:spTree>
    <p:extLst>
      <p:ext uri="{BB962C8B-B14F-4D97-AF65-F5344CB8AC3E}">
        <p14:creationId xmlns:p14="http://schemas.microsoft.com/office/powerpoint/2010/main" val="3313531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D9E91-5B20-FB90-85D6-D2527BBF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GB" dirty="0"/>
              <a:t>Multi-Needle Reasoning Task (M-RS)</a:t>
            </a:r>
            <a:br>
              <a:rPr lang="en-GB" dirty="0"/>
            </a:b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8CEA2E-65B4-8A18-8EC9-CC5F0FF4E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B2088E-F610-8CE1-0109-FD985B91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11" y="1825625"/>
            <a:ext cx="7449177" cy="475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5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D8398-096E-A009-1802-A1F5D15E0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EFE36-1A6B-99A4-3164-A56BAEFF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A55DFA-C115-BF99-5449-41E36DE9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900" dirty="0"/>
              <a:t>Motivation and Background</a:t>
            </a:r>
            <a:endParaRPr lang="en-GB" sz="1800" dirty="0"/>
          </a:p>
          <a:p>
            <a:pPr lvl="1"/>
            <a:r>
              <a:rPr lang="en-GB" sz="1800" dirty="0"/>
              <a:t>What is a context window?</a:t>
            </a:r>
          </a:p>
          <a:p>
            <a:pPr lvl="1"/>
            <a:r>
              <a:rPr lang="en-GB" sz="1800" dirty="0"/>
              <a:t>Why we care about long context retrieval </a:t>
            </a:r>
            <a:endParaRPr lang="en-GB" sz="1900" dirty="0"/>
          </a:p>
          <a:p>
            <a:r>
              <a:rPr lang="en-GB" sz="1900" dirty="0"/>
              <a:t>What is a “Needle in a Haystack” ?</a:t>
            </a:r>
          </a:p>
          <a:p>
            <a:pPr lvl="1"/>
            <a:r>
              <a:rPr lang="en-GB" sz="1900" dirty="0"/>
              <a:t>Greg </a:t>
            </a:r>
            <a:r>
              <a:rPr lang="en-GB" sz="1900" dirty="0" err="1"/>
              <a:t>kamradt</a:t>
            </a:r>
            <a:r>
              <a:rPr lang="en-GB" sz="1900" dirty="0"/>
              <a:t> [1]</a:t>
            </a:r>
          </a:p>
          <a:p>
            <a:pPr lvl="1"/>
            <a:r>
              <a:rPr lang="en-GB" sz="1900" dirty="0"/>
              <a:t>Initial findings </a:t>
            </a:r>
          </a:p>
          <a:p>
            <a:pPr lvl="1"/>
            <a:endParaRPr lang="en-GB" sz="1500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endParaRPr lang="en-GB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25824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46C06-9430-8449-204E-A90FECF4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Information-Sparse Tasks: Evaluation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1CE48-F807-8F4C-8619-5467592B5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2716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40C988-173A-951B-F098-5AC788A3B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BA292D-69F0-B466-9DB4-2B374CD8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GB" sz="2400"/>
              <a:t>NeedleBench – Information-Dense Tasks</a:t>
            </a:r>
            <a:endParaRPr lang="en-DE" sz="240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8428C-6F86-8897-1595-C4030F70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83" y="2252870"/>
            <a:ext cx="3779885" cy="35602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1700" dirty="0"/>
              <a:t>Ancestral Trace Challenge (ATC):</a:t>
            </a:r>
          </a:p>
          <a:p>
            <a:pPr marL="457200" lvl="1" indent="0">
              <a:buNone/>
            </a:pPr>
            <a:endParaRPr lang="en-GB" sz="1700" dirty="0"/>
          </a:p>
          <a:p>
            <a:pPr lvl="1"/>
            <a:r>
              <a:rPr lang="en-GB" sz="1700" dirty="0"/>
              <a:t> </a:t>
            </a:r>
            <a:endParaRPr lang="en-DE" sz="17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14C812B-A01E-65BF-35F8-65F66F986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533" y="978619"/>
            <a:ext cx="6656832" cy="446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84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EB458-60DF-2B80-84BB-13D5A4F8C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281696-CA67-3D3D-778D-885A58D7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GB" sz="2800"/>
              <a:t>Information-Dense Tasks</a:t>
            </a:r>
            <a:endParaRPr lang="en-DE" sz="2800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07DF5-4120-A9F1-EF79-B995B02E6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82" y="2252870"/>
            <a:ext cx="3779885" cy="35602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1700" dirty="0"/>
              <a:t>Diversity in ATC:</a:t>
            </a:r>
          </a:p>
          <a:p>
            <a:pPr marL="457200" lvl="1" indent="0">
              <a:buNone/>
            </a:pPr>
            <a:endParaRPr lang="en-GB" sz="1700" dirty="0"/>
          </a:p>
          <a:p>
            <a:pPr lvl="1"/>
            <a:r>
              <a:rPr lang="en-GB" sz="1700" dirty="0"/>
              <a:t> </a:t>
            </a:r>
            <a:endParaRPr lang="en-DE" sz="17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B7BCA8-B4EE-E56D-C3C0-652CB2168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539758"/>
            <a:ext cx="6656832" cy="367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13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22505-A1DF-52EE-6D28-74744571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Information-Dense Tasks: Evaluation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D134C8-6ED1-03EF-ED93-516DDDBD1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6263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39F68-6685-9020-232E-BC2B362D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Needle bench – Experiments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4E7192-A8BA-D807-3C44-42115FF1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Evaluation of mainstream open source LLMs</a:t>
            </a:r>
          </a:p>
          <a:p>
            <a:endParaRPr lang="en-GB" dirty="0"/>
          </a:p>
          <a:p>
            <a:r>
              <a:rPr lang="en-GB" dirty="0"/>
              <a:t>Information-sparse tasks at context lengths of 32K and 128K</a:t>
            </a:r>
          </a:p>
          <a:p>
            <a:endParaRPr lang="en-GB" dirty="0"/>
          </a:p>
          <a:p>
            <a:r>
              <a:rPr lang="en-GB" dirty="0"/>
              <a:t>ATC task were also performed on close-source models such as GPT-4.1 and DeepSeek R1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62040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2BE8A5-473E-6F5C-90FE-E666F1A56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0EBD02-BFB1-2CF6-3AA6-30DB5B9B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GB" sz="2000" dirty="0"/>
              <a:t>Performance of </a:t>
            </a:r>
            <a:r>
              <a:rPr lang="en-GB" sz="2000" dirty="0" err="1"/>
              <a:t>NeedleBench</a:t>
            </a:r>
            <a:r>
              <a:rPr lang="en-GB" sz="2000" dirty="0"/>
              <a:t> Information-Sparse Tasks</a:t>
            </a:r>
            <a:endParaRPr lang="en-DE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3E2C55-70FB-DD7A-8465-F1A429F4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GB" sz="1200" dirty="0"/>
              <a:t>Impact of Model Architecture and Technical Advances</a:t>
            </a:r>
          </a:p>
          <a:p>
            <a:r>
              <a:rPr lang="en-GB" sz="1200" dirty="0"/>
              <a:t>Effect of Model Scale on Multi-Needle Reasoning Performance</a:t>
            </a:r>
          </a:p>
          <a:p>
            <a:r>
              <a:rPr lang="en-GB" sz="1200" dirty="0"/>
              <a:t>Effect of Needle Count on Multi-Needle Reasoning Performance</a:t>
            </a:r>
          </a:p>
          <a:p>
            <a:r>
              <a:rPr lang="en-GB" sz="1200" dirty="0"/>
              <a:t>Impact of Language</a:t>
            </a:r>
            <a:endParaRPr lang="en-US" sz="17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917FE4-2FF0-EF4C-BC67-0DD89A330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731142"/>
            <a:ext cx="6656832" cy="329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39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64F74-D7F1-0C99-5BF6-DEBA351E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– Generation and Needle Count </a:t>
            </a:r>
            <a:endParaRPr lang="en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8EEA67E3-EB5F-EBD5-8787-A2CCD10A9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086" y="4012707"/>
            <a:ext cx="10073186" cy="230921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BACA37E-1340-B6AE-689D-FC6B750D4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938" y="1690688"/>
            <a:ext cx="9015482" cy="24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49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33A02-AD16-1D27-A81E-DC03A467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– Size and Language</a:t>
            </a:r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6589928-0747-D2BE-2C02-72B21E958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6504"/>
            <a:ext cx="10515600" cy="4209580"/>
          </a:xfrm>
        </p:spPr>
      </p:pic>
    </p:spTree>
    <p:extLst>
      <p:ext uri="{BB962C8B-B14F-4D97-AF65-F5344CB8AC3E}">
        <p14:creationId xmlns:p14="http://schemas.microsoft.com/office/powerpoint/2010/main" val="3169936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F6DE7F-67F8-8FD8-F859-EEE72565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GB" sz="2000" dirty="0"/>
              <a:t>Performance of </a:t>
            </a:r>
            <a:r>
              <a:rPr lang="en-GB" sz="2000" dirty="0" err="1"/>
              <a:t>NeedleBench</a:t>
            </a:r>
            <a:r>
              <a:rPr lang="en-GB" sz="2000" dirty="0"/>
              <a:t> Information-Dense Tasks</a:t>
            </a:r>
            <a:endParaRPr lang="en-DE" sz="2000" dirty="0"/>
          </a:p>
        </p:txBody>
      </p:sp>
      <p:sp>
        <p:nvSpPr>
          <p:cNvPr id="16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DD08C6-2C30-04E3-9721-D8052647D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endParaRPr lang="en-US" sz="17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0329151-279B-5B47-EC55-04599D46B0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932"/>
          <a:stretch>
            <a:fillRect/>
          </a:stretch>
        </p:blipFill>
        <p:spPr>
          <a:xfrm>
            <a:off x="5010150" y="633619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5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CFCCC-ED3E-C5A3-D30D-8FD8AD52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98D7FB89-A032-EF2F-5F40-199E91943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235" y="1690688"/>
            <a:ext cx="8903530" cy="4486275"/>
          </a:xfrm>
        </p:spPr>
      </p:pic>
    </p:spTree>
    <p:extLst>
      <p:ext uri="{BB962C8B-B14F-4D97-AF65-F5344CB8AC3E}">
        <p14:creationId xmlns:p14="http://schemas.microsoft.com/office/powerpoint/2010/main" val="208736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5013A-D299-267E-D780-8508F2121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DDEA5-EB77-7670-F725-5F6361F7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EB4AB-D296-D0D5-CBA7-EA70A8741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900" dirty="0"/>
              <a:t>Building on NIH Testing</a:t>
            </a:r>
          </a:p>
          <a:p>
            <a:pPr lvl="1"/>
            <a:r>
              <a:rPr lang="en-GB" sz="1900" dirty="0"/>
              <a:t>Needle bench</a:t>
            </a:r>
          </a:p>
          <a:p>
            <a:pPr lvl="2"/>
            <a:r>
              <a:rPr lang="en-GB" sz="1900" dirty="0"/>
              <a:t>Overview</a:t>
            </a:r>
          </a:p>
          <a:p>
            <a:pPr lvl="2"/>
            <a:r>
              <a:rPr lang="en-GB" sz="1900" dirty="0"/>
              <a:t>Related Work</a:t>
            </a:r>
          </a:p>
          <a:p>
            <a:pPr lvl="2"/>
            <a:r>
              <a:rPr lang="en-GB" sz="1900" dirty="0"/>
              <a:t>Methodology</a:t>
            </a:r>
          </a:p>
          <a:p>
            <a:pPr lvl="2"/>
            <a:r>
              <a:rPr lang="en-GB" sz="1900" dirty="0"/>
              <a:t>Experiments</a:t>
            </a:r>
          </a:p>
          <a:p>
            <a:pPr lvl="2"/>
            <a:r>
              <a:rPr lang="en-GB" sz="1900" dirty="0"/>
              <a:t>Findings</a:t>
            </a:r>
          </a:p>
          <a:p>
            <a:pPr marL="0" indent="0">
              <a:buNone/>
            </a:pPr>
            <a:endParaRPr lang="en-GB" sz="1900" dirty="0"/>
          </a:p>
          <a:p>
            <a:r>
              <a:rPr lang="en-GB" sz="1900" dirty="0"/>
              <a:t>Summary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endParaRPr lang="en-GB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39442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E9073-4D79-7C4C-8551-4129A282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43C240F-17DA-1D07-3B1A-F67835C3C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145" y="1781194"/>
            <a:ext cx="7293710" cy="4852969"/>
          </a:xfrm>
        </p:spPr>
      </p:pic>
    </p:spTree>
    <p:extLst>
      <p:ext uri="{BB962C8B-B14F-4D97-AF65-F5344CB8AC3E}">
        <p14:creationId xmlns:p14="http://schemas.microsoft.com/office/powerpoint/2010/main" val="335444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43B3D-B347-60F5-D3AA-B7CDA2C5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E9DA3A-CBA4-48E4-333D-ECE6F8F82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8504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71A97C3-BD3F-E01C-BBD2-4C94C66B4246}"/>
              </a:ext>
            </a:extLst>
          </p:cNvPr>
          <p:cNvSpPr txBox="1"/>
          <p:nvPr/>
        </p:nvSpPr>
        <p:spPr>
          <a:xfrm>
            <a:off x="1294765" y="574675"/>
            <a:ext cx="960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hlinkClick r:id="rId2"/>
              </a:rPr>
              <a:t>gkamradt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LLMTest_NeedleInAHaystack</a:t>
            </a:r>
            <a:r>
              <a:rPr lang="en-GB" dirty="0">
                <a:hlinkClick r:id="rId2"/>
              </a:rPr>
              <a:t>: Doing simple retrieval from LLM models at various context lengths to measure accuracy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4216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ED3CD-7ACE-6422-BB75-E9EF1C0E3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Motivation &amp; Background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21BE72-B948-5276-7155-49B5F1C37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668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048CF-C159-0CB6-61B2-DDFDF98A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– What is a context window?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36E239-302B-B8AB-BF83-EB872F010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Context windows can be thought of as the working memory or RAM of models with the transformer architecture</a:t>
            </a:r>
          </a:p>
          <a:p>
            <a:endParaRPr lang="en-GB" dirty="0"/>
          </a:p>
          <a:p>
            <a:r>
              <a:rPr lang="en-GB" dirty="0"/>
              <a:t>It contains things like the prompt, system prompt, conversation history and any additional documents relevant for the task at hand</a:t>
            </a:r>
          </a:p>
          <a:p>
            <a:endParaRPr lang="en-GB" dirty="0"/>
          </a:p>
          <a:p>
            <a:r>
              <a:rPr lang="en-GB" dirty="0"/>
              <a:t>Since this space is limited, we often use RAG to pre-select sections to include in the context window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3027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31D4B-5588-3E31-9FE9-A0CF0458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– Why long context retrieval?	 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9E016-798C-EEEA-3292-E30A0ED70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RAG: More content can be included</a:t>
            </a:r>
          </a:p>
          <a:p>
            <a:endParaRPr lang="en-GB" dirty="0"/>
          </a:p>
          <a:p>
            <a:r>
              <a:rPr lang="en-GB" dirty="0"/>
              <a:t>Chatbots: Conversations can be longer before the model ‘forgets’ previous exchanges</a:t>
            </a:r>
          </a:p>
          <a:p>
            <a:endParaRPr lang="en-GB" dirty="0"/>
          </a:p>
          <a:p>
            <a:r>
              <a:rPr lang="en-GB" dirty="0"/>
              <a:t>Eventually: Potentially replace RAG with ultra long context models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Question: How do we evaluate long-Context LLMs?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9525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B80C8-6AC8-DA3C-1D03-3D49E94C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needle in the haystack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67BE6-C265-5585-75F1-D56E2F01F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Developed by Greg Kamradt</a:t>
            </a:r>
          </a:p>
          <a:p>
            <a:endParaRPr lang="en-GB" dirty="0"/>
          </a:p>
          <a:p>
            <a:r>
              <a:rPr lang="en-GB" dirty="0"/>
              <a:t>Initially tested on GPT4 with Paul Graham essays  </a:t>
            </a:r>
          </a:p>
          <a:p>
            <a:endParaRPr lang="en-GB" dirty="0"/>
          </a:p>
          <a:p>
            <a:r>
              <a:rPr lang="en-GB" dirty="0"/>
              <a:t>Aims to test retrieval ability of an LLM at various context lengths with varied needle placement</a:t>
            </a:r>
          </a:p>
        </p:txBody>
      </p:sp>
    </p:spTree>
    <p:extLst>
      <p:ext uri="{BB962C8B-B14F-4D97-AF65-F5344CB8AC3E}">
        <p14:creationId xmlns:p14="http://schemas.microsoft.com/office/powerpoint/2010/main" val="381740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0A4F4-EDCF-B227-AB56-6C1C23BC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needle in a haystack – The Test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BFD406-A1C1-3B87-1522-BA4CBEDC9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Place a fact or statement (the needle) inside a chunk of a body of unrelated text (the haystack)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Provide the LLM with this text and a prompt asking about the needle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Increase the size of the haystack and change the needle position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Aggregate the results and evaluate accuracy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8184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D4172-014A-20B2-7D1A-45C6B2B5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238"/>
            <a:ext cx="9423400" cy="880862"/>
          </a:xfrm>
        </p:spPr>
        <p:txBody>
          <a:bodyPr>
            <a:normAutofit fontScale="90000"/>
          </a:bodyPr>
          <a:lstStyle/>
          <a:p>
            <a:r>
              <a:rPr lang="en-GB" dirty="0"/>
              <a:t>The needle in a haystack – Results (GPT-4) 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E161AB-F674-5845-17DA-34FE4FFB4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66EB19-474E-F37F-1390-7FFFDA5E7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23" y="1690688"/>
            <a:ext cx="8866154" cy="496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76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692</Words>
  <Application>Microsoft Office PowerPoint</Application>
  <PresentationFormat>Breitbild</PresentationFormat>
  <Paragraphs>117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Aptos</vt:lpstr>
      <vt:lpstr>Aptos Display</vt:lpstr>
      <vt:lpstr>Arial</vt:lpstr>
      <vt:lpstr>Calibri</vt:lpstr>
      <vt:lpstr>Office</vt:lpstr>
      <vt:lpstr>NeedleBench and the needle in the Haystack </vt:lpstr>
      <vt:lpstr>Table of contents</vt:lpstr>
      <vt:lpstr>Table of contents</vt:lpstr>
      <vt:lpstr>Motivation &amp; Background</vt:lpstr>
      <vt:lpstr>Background – What is a context window?</vt:lpstr>
      <vt:lpstr>Motivation – Why long context retrieval?  </vt:lpstr>
      <vt:lpstr>The needle in the haystack</vt:lpstr>
      <vt:lpstr>The needle in a haystack – The Test</vt:lpstr>
      <vt:lpstr>The needle in a haystack – Results (GPT-4) </vt:lpstr>
      <vt:lpstr>The needle in a haystack – Limitations</vt:lpstr>
      <vt:lpstr>Building on NIHS</vt:lpstr>
      <vt:lpstr>NeedleBench: Can LLMs Do Retrieval and Reasoning in Information-Dense Context?</vt:lpstr>
      <vt:lpstr>Needle bench – Related Work </vt:lpstr>
      <vt:lpstr>Needle bench – Methodology </vt:lpstr>
      <vt:lpstr>NeedleBench – Information-Sparse Tasks</vt:lpstr>
      <vt:lpstr>Single-Needle Retrieval Task (S-RT) </vt:lpstr>
      <vt:lpstr>Multi-Needle Retrieval Task (M-RT) </vt:lpstr>
      <vt:lpstr>Multi-Needle Reasoning Task (M-RS) </vt:lpstr>
      <vt:lpstr>Multi-Needle Reasoning Task (M-RS) </vt:lpstr>
      <vt:lpstr>Information-Sparse Tasks: Evaluation</vt:lpstr>
      <vt:lpstr>NeedleBench – Information-Dense Tasks</vt:lpstr>
      <vt:lpstr>Information-Dense Tasks</vt:lpstr>
      <vt:lpstr>Information-Dense Tasks: Evaluation</vt:lpstr>
      <vt:lpstr>Needle bench – Experiments</vt:lpstr>
      <vt:lpstr>Performance of NeedleBench Information-Sparse Tasks</vt:lpstr>
      <vt:lpstr>Performance – Generation and Needle Count </vt:lpstr>
      <vt:lpstr>Performance – Size and Language</vt:lpstr>
      <vt:lpstr>Performance of NeedleBench Information-Dense Tasks</vt:lpstr>
      <vt:lpstr>PowerPoint-Präsentation</vt:lpstr>
      <vt:lpstr>PowerPoint-Präsentation</vt:lpstr>
      <vt:lpstr>Summary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Czurgel</dc:creator>
  <cp:lastModifiedBy>Lukas Czurgel</cp:lastModifiedBy>
  <cp:revision>4</cp:revision>
  <dcterms:created xsi:type="dcterms:W3CDTF">2025-05-14T07:53:25Z</dcterms:created>
  <dcterms:modified xsi:type="dcterms:W3CDTF">2025-05-15T21:25:01Z</dcterms:modified>
</cp:coreProperties>
</file>