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72" r:id="rId5"/>
    <p:sldId id="264" r:id="rId6"/>
    <p:sldId id="261" r:id="rId7"/>
    <p:sldId id="265" r:id="rId8"/>
    <p:sldId id="266" r:id="rId9"/>
    <p:sldId id="267" r:id="rId10"/>
    <p:sldId id="270" r:id="rId11"/>
    <p:sldId id="269" r:id="rId12"/>
    <p:sldId id="271" r:id="rId13"/>
    <p:sldId id="296" r:id="rId14"/>
    <p:sldId id="297" r:id="rId15"/>
    <p:sldId id="294" r:id="rId16"/>
    <p:sldId id="268" r:id="rId17"/>
    <p:sldId id="260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80" r:id="rId26"/>
    <p:sldId id="283" r:id="rId27"/>
    <p:sldId id="284" r:id="rId28"/>
    <p:sldId id="288" r:id="rId29"/>
    <p:sldId id="290" r:id="rId30"/>
    <p:sldId id="291" r:id="rId31"/>
    <p:sldId id="287" r:id="rId32"/>
    <p:sldId id="286" r:id="rId33"/>
    <p:sldId id="292" r:id="rId34"/>
    <p:sldId id="293" r:id="rId35"/>
    <p:sldId id="258" r:id="rId3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A273-4DD7-A224-2E13-596308BE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D84DE9-21C2-503A-933B-2CEF5B94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D06D2-7E3F-1157-9D03-3617F0DF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F0390-0EEA-5F36-A9E7-34ECDF9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39CCA-CED5-A5A5-AB62-519B615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9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43B9-DD9A-44A3-7356-9299AC62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CB95A-D37A-CA25-FC07-E9101A50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7AE-27EB-80F3-9D8D-104BCA1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E07C-6E9C-A07A-7246-E329961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10CD-F481-F48B-2F94-078F40C7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0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6B3DF7-6D08-1B34-2A21-50194891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9CDC0E-369D-A2EF-E132-178F52D4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3B46B-DF56-D0FA-EEAD-97EE2BE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6CDCA-048D-CBF8-2B7D-E7066BBB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82773-31E9-1ABE-CC0E-D1143BE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3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C214-E19C-4664-9586-6174153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03AB5-8712-FBA7-FE23-7993927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9F6BF-1F1C-2D5D-DFC4-3D1A1172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650A4-3BE6-E2EA-EEEC-DB784E1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B3CBC-9FDA-C73C-6D1D-DAE1ECC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70ED-EC3B-7C57-AACD-CB4F2F29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AA809-910C-F2DF-FD29-29349EC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60D98-9223-FC47-D18A-0D20E4F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9120C-FB9B-59E3-8066-C065854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D3D5-EAC3-675A-3A66-E25780AD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7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8183F-02BE-BBF2-60E2-2529EB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E6D9A-4007-5993-E739-C60D9A9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4DD5C-3C53-54F5-9446-B9DDC248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FC09F-7E9C-DD10-C482-A8F685C4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AC657-F57F-9559-253B-B3ABF85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2295B-9107-E6DD-23EC-D7A453DE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7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9694-2793-1412-ADF0-AA39AD5F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9C98D-D7E3-4F2A-26B2-9D9C7CB4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1FE2D-B5FD-7E99-FFBD-D416930F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74650-594E-9ABE-D869-119A27C58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1CFBFF-21F6-A1D4-1375-A346C166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7F1D-6E76-D2B8-F190-82EF4E2F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1931B-D534-74B7-3068-4F42398E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2301-80E4-C0A7-3A26-2ACECA2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8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46BE7-6603-36D4-73AF-9C8EBAB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BC35E9-0D3C-38F0-A12E-78AEAF8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A66DA-4323-5CB5-9FA2-FDCDC0E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9A607-55EB-4BD2-1B16-7BE7277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61DBC2-371B-84EE-A252-9BA9738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C6DE1-08CE-4C36-EA94-8DF7A07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DF358D-4878-BAFC-B966-7199C1AA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5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D7688-1252-4EEB-0187-653287BA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4D10D-FE4C-10B9-F63B-AC52B78E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14A05-AEFC-6E9A-2416-CAEC333A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6238B-4F77-9BC6-CCAF-8F25F53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6473B-209B-B3F2-AE8B-E1623A42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66A76-5352-2E96-7D9B-F32CF15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82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45E96-75F8-CB25-6943-83264318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3BCB2-5E08-CBF6-0E4F-72F3E466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350C4-99E0-596F-C4E7-060A4634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915638-9C15-D474-80CF-028973F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6BAD2-D0C4-6A5F-48A1-AEA3EB6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6A2C6D-C222-D858-BDF8-296BB910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31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6C3DE4-845E-602C-C295-4F6FE8C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1C526-A55D-5192-7854-78D12F8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9B0C7-63A3-E477-C376-0971C2EE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3CA83-C25E-68CB-B18E-FCB819AE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91879-0CA3-2306-31C5-D8B70CC75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C444-49EF-43A8-BA88-4997BAE592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7.119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mradt/LLMTest_NeedleInAHaystac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17573-8F05-8084-BCA3-BB7EDC13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and the needle in the Haystack 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2F450-F95C-7E7D-064B-29B47CB08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0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46028-938F-B88E-2B8D-7816F79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Limitations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2D1D-B5F3-8A3A-9680-DE42C139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Needles are irrelevant filler content and require no reasoning ability</a:t>
            </a:r>
          </a:p>
          <a:p>
            <a:endParaRPr lang="en-GB" dirty="0"/>
          </a:p>
          <a:p>
            <a:r>
              <a:rPr lang="en-GB" dirty="0"/>
              <a:t>Modern LLMs crush the basic NIHS test (Ruler)</a:t>
            </a:r>
          </a:p>
        </p:txBody>
      </p:sp>
    </p:spTree>
    <p:extLst>
      <p:ext uri="{BB962C8B-B14F-4D97-AF65-F5344CB8AC3E}">
        <p14:creationId xmlns:p14="http://schemas.microsoft.com/office/powerpoint/2010/main" val="10432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CAA1C-F4FF-0645-E4F9-DEDDD3772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Related Works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4534F6-3F2C-5C5F-A798-82FE5902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10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F6D7F-65F1-F643-6DDE-A5A8FF0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Related Work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CFF1C-6932-DD0B-5089-4BDF43D5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RULER (Hsieh et al.): shows that passing retrieval tests does not always mean robust understanding. Models can focus on certain key points to find the needle.</a:t>
            </a:r>
          </a:p>
          <a:p>
            <a:endParaRPr lang="en-GB" dirty="0"/>
          </a:p>
          <a:p>
            <a:r>
              <a:rPr lang="en-GB" dirty="0" err="1"/>
              <a:t>LongBench</a:t>
            </a:r>
            <a:r>
              <a:rPr lang="en-GB" dirty="0"/>
              <a:t>(Bai et al.): more realistic tests run the risk of allowing the model to rely on its general knowledge to answer the test questions even without finding the needle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013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CEDA-BA04-5363-C865-339F22F39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B9536-665A-5E12-4888-0EA7C0B1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Related Work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32A56-DC31-D32B-1C13-C0296435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RULER (Hsieh et al.): shows that passing retrieval tests does not always mean robust understanding. Models can focus on certain key points to find the needle.</a:t>
            </a:r>
          </a:p>
          <a:p>
            <a:endParaRPr lang="en-GB" dirty="0"/>
          </a:p>
          <a:p>
            <a:r>
              <a:rPr lang="en-GB" dirty="0" err="1"/>
              <a:t>LongBench</a:t>
            </a:r>
            <a:r>
              <a:rPr lang="en-GB" dirty="0"/>
              <a:t>(Bai et al.): more realistic tests run the risk of allowing the model to rely on its general knowledge to answer the test questions even without finding the needle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191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856E-9024-245D-BE17-3FB2299B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53294-2283-1F0F-B5FA-E1E4AE2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Related Work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21FB5-0051-A87E-91EF-B052B74B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RULER (Hsieh et al.): shows that passing retrieval tests does not always mean robust understanding. Models can focus on certain key points to find the needle.</a:t>
            </a:r>
          </a:p>
          <a:p>
            <a:endParaRPr lang="en-GB" dirty="0"/>
          </a:p>
          <a:p>
            <a:r>
              <a:rPr lang="en-GB" dirty="0" err="1"/>
              <a:t>LongBench</a:t>
            </a:r>
            <a:r>
              <a:rPr lang="en-GB" dirty="0"/>
              <a:t>(Bai et al.): more realistic tests run the risk of allowing the model to rely on its general knowledge to answer the test questions even without finding the needle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05591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CAB4-A2BD-53AA-83A7-B48D991DE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2458B-BE1C-D92E-2ABF-7411E7423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NIHS Benchmark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27C7E4-2063-C74A-87B9-6EDD09AD1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48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0426-0EFA-0B7E-EA54-399D2CD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: Can LLMs Do Retrieval and Reasoning in Information-Dense Context?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3A2D6-F865-CD19-DA36-19CFB875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Published by Mo Li et al. in </a:t>
            </a:r>
            <a:r>
              <a:rPr lang="en-GB" dirty="0">
                <a:hlinkClick r:id="rId2"/>
              </a:rPr>
              <a:t>https://arxiv.org/abs/2407.11963</a:t>
            </a:r>
            <a:endParaRPr lang="en-GB" dirty="0"/>
          </a:p>
          <a:p>
            <a:endParaRPr lang="en-GB" dirty="0"/>
          </a:p>
          <a:p>
            <a:r>
              <a:rPr lang="en-GB" dirty="0"/>
              <a:t> Aims to provide a more sophisticated Benchmarking framework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08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246F3-D7FF-D0AB-A2BD-0B66835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Methodology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1EA34-779B-2401-6FD4-8036CB78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retrieval and reasoning performance in bilingual long-context tasks</a:t>
            </a:r>
          </a:p>
          <a:p>
            <a:r>
              <a:rPr lang="en-GB" dirty="0"/>
              <a:t>context lengths of (e.g., 32k, 128k, and beyond)</a:t>
            </a:r>
          </a:p>
          <a:p>
            <a:r>
              <a:rPr lang="en-GB" dirty="0"/>
              <a:t>Two types of tests</a:t>
            </a:r>
          </a:p>
          <a:p>
            <a:pPr lvl="1"/>
            <a:r>
              <a:rPr lang="en-GB" dirty="0"/>
              <a:t>information-sparse, characterized by minimal relevant details embedded within extensive irrelevant text to simulate simpler real-world retrieval tasks;</a:t>
            </a:r>
          </a:p>
          <a:p>
            <a:pPr lvl="1"/>
            <a:r>
              <a:rPr lang="en-GB" dirty="0"/>
              <a:t>information-dense, implemented as the Ancestral Trace Challenge, where relevant information is continuously distributed throughout the context to simulate more complex real-world reasoning tasks.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459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AE37-0FEA-AC2B-BA15-8ECD790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– Information-Sparse Tasks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65686-12FF-1125-E214-D556B323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Single-Needle Retrieval Task (S-RT)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Retrieval Task (M-RT)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Reasoning Task (M-RS)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needles are synthetic, abstract, and fictional statements or relational facts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018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0987B-B49B-5989-7EFB-DE734CB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Single-Needle Retrieval Task (S-RT)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979C1-395F-6E49-1690-D5DB1542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15" y="1825625"/>
            <a:ext cx="7730170" cy="4351338"/>
          </a:xfrm>
        </p:spPr>
      </p:pic>
    </p:spTree>
    <p:extLst>
      <p:ext uri="{BB962C8B-B14F-4D97-AF65-F5344CB8AC3E}">
        <p14:creationId xmlns:p14="http://schemas.microsoft.com/office/powerpoint/2010/main" val="20429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8398-096E-A009-1802-A1F5D15E0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EFE36-1A6B-99A4-3164-A56BAEF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55DFA-C115-BF99-5449-41E36DE9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Motivation and Background</a:t>
            </a:r>
            <a:endParaRPr lang="en-GB" sz="1800" dirty="0"/>
          </a:p>
          <a:p>
            <a:pPr lvl="1"/>
            <a:r>
              <a:rPr lang="en-GB" sz="1800" dirty="0"/>
              <a:t>What is a context window?</a:t>
            </a:r>
          </a:p>
          <a:p>
            <a:pPr lvl="1"/>
            <a:r>
              <a:rPr lang="en-GB" sz="1800" dirty="0"/>
              <a:t>Why we care about long context retrieval </a:t>
            </a:r>
            <a:endParaRPr lang="en-GB" sz="1900" dirty="0"/>
          </a:p>
          <a:p>
            <a:r>
              <a:rPr lang="en-GB" sz="1900" dirty="0"/>
              <a:t>What is a “Needle in a Haystack” ?</a:t>
            </a:r>
          </a:p>
          <a:p>
            <a:pPr lvl="1"/>
            <a:r>
              <a:rPr lang="en-GB" sz="1900" dirty="0"/>
              <a:t>Greg </a:t>
            </a:r>
            <a:r>
              <a:rPr lang="en-GB" sz="1900" dirty="0" err="1"/>
              <a:t>kamradt</a:t>
            </a:r>
            <a:r>
              <a:rPr lang="en-GB" sz="1900" dirty="0"/>
              <a:t> [1]</a:t>
            </a:r>
          </a:p>
          <a:p>
            <a:pPr lvl="1"/>
            <a:r>
              <a:rPr lang="en-GB" sz="1900" dirty="0"/>
              <a:t>Initial findings </a:t>
            </a:r>
          </a:p>
          <a:p>
            <a:pPr lvl="1"/>
            <a:endParaRPr lang="en-GB" sz="15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2582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94ED7-96CB-A0D1-8079-0F30811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GB" dirty="0"/>
              <a:t>Multi-Needle Retrieval Task (M-RT)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6F9618-76F3-8364-9C5D-D826FDA1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516" y="1825625"/>
            <a:ext cx="6088968" cy="4351338"/>
          </a:xfrm>
        </p:spPr>
      </p:pic>
    </p:spTree>
    <p:extLst>
      <p:ext uri="{BB962C8B-B14F-4D97-AF65-F5344CB8AC3E}">
        <p14:creationId xmlns:p14="http://schemas.microsoft.com/office/powerpoint/2010/main" val="359750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59C65-4BFA-844A-7C3E-E0622446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EB28BC-1FAF-7D6A-4AFA-CAE2639D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668" y="2342306"/>
            <a:ext cx="8304664" cy="3841480"/>
          </a:xfrm>
        </p:spPr>
      </p:pic>
    </p:spTree>
    <p:extLst>
      <p:ext uri="{BB962C8B-B14F-4D97-AF65-F5344CB8AC3E}">
        <p14:creationId xmlns:p14="http://schemas.microsoft.com/office/powerpoint/2010/main" val="3313531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9E91-5B20-FB90-85D6-D2527BBF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CEA2E-65B4-8A18-8EC9-CC5F0FF4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B2088E-F610-8CE1-0109-FD985B91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1" y="1825625"/>
            <a:ext cx="7449177" cy="47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46C06-9430-8449-204E-A90FECF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Information-Sparse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1CE48-F807-8F4C-8619-5467592B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71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0C988-173A-951B-F098-5AC788A3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BA292D-69F0-B466-9DB4-2B374CD8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400"/>
              <a:t>NeedleBench – Information-Dense Tasks</a:t>
            </a:r>
            <a:endParaRPr lang="en-DE" sz="24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8428C-6F86-8897-1595-C4030F70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Ancestral Trace Challenge (ATC):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4C812B-A01E-65BF-35F8-65F66F98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33" y="978619"/>
            <a:ext cx="6656832" cy="44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EB458-60DF-2B80-84BB-13D5A4F8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81696-CA67-3D3D-778D-885A58D7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/>
              <a:t>Information-Dense Tasks</a:t>
            </a:r>
            <a:endParaRPr lang="en-DE" sz="280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07DF5-4120-A9F1-EF79-B995B02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2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Diversity in ATC: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7BCA8-B4EE-E56D-C3C0-652CB216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39758"/>
            <a:ext cx="6656832" cy="36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2505-A1DF-52EE-6D28-74744571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Information-Dense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134C8-6ED1-03EF-ED93-516DDDBD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26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39F68-6685-9020-232E-BC2B362D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Experiments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E7192-A8BA-D807-3C44-42115FF1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Evaluation of mainstream open source LLMs</a:t>
            </a:r>
          </a:p>
          <a:p>
            <a:endParaRPr lang="en-GB" dirty="0"/>
          </a:p>
          <a:p>
            <a:r>
              <a:rPr lang="en-GB" dirty="0"/>
              <a:t>Information-sparse tasks at context lengths of 32K and 128K</a:t>
            </a:r>
          </a:p>
          <a:p>
            <a:endParaRPr lang="en-GB" dirty="0"/>
          </a:p>
          <a:p>
            <a:r>
              <a:rPr lang="en-GB" dirty="0"/>
              <a:t>ATC task were also performed on close-source models such as GPT-4.1 and DeepSeek R1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204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BE8A5-473E-6F5C-90FE-E666F1A56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0EBD02-BFB1-2CF6-3AA6-30DB5B9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Information-Sparse Tasks</a:t>
            </a:r>
            <a:endParaRPr lang="en-D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3E2C55-70FB-DD7A-8465-F1A429F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200" dirty="0"/>
              <a:t>Impact of Model Architecture and Technical Advances</a:t>
            </a:r>
          </a:p>
          <a:p>
            <a:r>
              <a:rPr lang="en-GB" sz="1200" dirty="0"/>
              <a:t>Effect of Model Scale on Multi-Needle Reasoning Performance</a:t>
            </a:r>
          </a:p>
          <a:p>
            <a:r>
              <a:rPr lang="en-GB" sz="1200" dirty="0"/>
              <a:t>Effect of Needle Count on Multi-Needle Reasoning Performance</a:t>
            </a:r>
          </a:p>
          <a:p>
            <a:r>
              <a:rPr lang="en-GB" sz="1200" dirty="0"/>
              <a:t>Impact of Language</a:t>
            </a:r>
            <a:endParaRPr lang="en-US" sz="1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917FE4-2FF0-EF4C-BC67-0DD89A3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31142"/>
            <a:ext cx="6656832" cy="3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9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64F74-D7F1-0C99-5BF6-DEBA351E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Generation and Needle Count </a:t>
            </a:r>
            <a:endParaRPr lang="en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EEA67E3-EB5F-EBD5-8787-A2CCD10A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86" y="4012707"/>
            <a:ext cx="10073186" cy="23092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CA37E-1340-B6AE-689D-FC6B750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38" y="1690688"/>
            <a:ext cx="9015482" cy="24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5013A-D299-267E-D780-8508F212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DDEA5-EB77-7670-F725-5F6361F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EB4AB-D296-D0D5-CBA7-EA70A874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Building on NIH Testing</a:t>
            </a:r>
          </a:p>
          <a:p>
            <a:pPr lvl="1"/>
            <a:r>
              <a:rPr lang="en-GB" sz="1900" dirty="0"/>
              <a:t>Needle bench</a:t>
            </a:r>
          </a:p>
          <a:p>
            <a:pPr lvl="2"/>
            <a:r>
              <a:rPr lang="en-GB" sz="1900" dirty="0"/>
              <a:t>Overview</a:t>
            </a:r>
          </a:p>
          <a:p>
            <a:pPr lvl="2"/>
            <a:r>
              <a:rPr lang="en-GB" sz="1900" dirty="0"/>
              <a:t>Related Work</a:t>
            </a:r>
          </a:p>
          <a:p>
            <a:pPr lvl="2"/>
            <a:r>
              <a:rPr lang="en-GB" sz="1900" dirty="0"/>
              <a:t>Methodology</a:t>
            </a:r>
          </a:p>
          <a:p>
            <a:pPr lvl="2"/>
            <a:r>
              <a:rPr lang="en-GB" sz="1900" dirty="0"/>
              <a:t>Experiments</a:t>
            </a:r>
          </a:p>
          <a:p>
            <a:pPr lvl="2"/>
            <a:r>
              <a:rPr lang="en-GB" sz="1900" dirty="0"/>
              <a:t>Findings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/>
              <a:t>Summary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944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3A02-AD16-1D27-A81E-DC03A467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Size and Language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589928-0747-D2BE-2C02-72B21E958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04"/>
            <a:ext cx="10515600" cy="4209580"/>
          </a:xfrm>
        </p:spPr>
      </p:pic>
    </p:spTree>
    <p:extLst>
      <p:ext uri="{BB962C8B-B14F-4D97-AF65-F5344CB8AC3E}">
        <p14:creationId xmlns:p14="http://schemas.microsoft.com/office/powerpoint/2010/main" val="316993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F6DE7F-67F8-8FD8-F859-EEE7256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Information-Dense Tasks</a:t>
            </a:r>
            <a:endParaRPr lang="en-DE" sz="2000" dirty="0"/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D08C6-2C30-04E3-9721-D8052647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endParaRPr lang="en-US" sz="17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329151-279B-5B47-EC55-04599D46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32"/>
          <a:stretch>
            <a:fillRect/>
          </a:stretch>
        </p:blipFill>
        <p:spPr>
          <a:xfrm>
            <a:off x="5010150" y="633619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FCCC-ED3E-C5A3-D30D-8FD8AD52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8D7FB89-A032-EF2F-5F40-199E9194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235" y="1690688"/>
            <a:ext cx="8903530" cy="4486275"/>
          </a:xfrm>
        </p:spPr>
      </p:pic>
    </p:spTree>
    <p:extLst>
      <p:ext uri="{BB962C8B-B14F-4D97-AF65-F5344CB8AC3E}">
        <p14:creationId xmlns:p14="http://schemas.microsoft.com/office/powerpoint/2010/main" val="208736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E9073-4D79-7C4C-8551-4129A28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C240F-17DA-1D07-3B1A-F67835C3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45" y="1781194"/>
            <a:ext cx="7293710" cy="4852969"/>
          </a:xfrm>
        </p:spPr>
      </p:pic>
    </p:spTree>
    <p:extLst>
      <p:ext uri="{BB962C8B-B14F-4D97-AF65-F5344CB8AC3E}">
        <p14:creationId xmlns:p14="http://schemas.microsoft.com/office/powerpoint/2010/main" val="335444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3B3D-B347-60F5-D3AA-B7CDA2C5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9DA3A-CBA4-48E4-333D-ECE6F8F8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50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1A97C3-BD3F-E01C-BBD2-4C94C66B4246}"/>
              </a:ext>
            </a:extLst>
          </p:cNvPr>
          <p:cNvSpPr txBox="1"/>
          <p:nvPr/>
        </p:nvSpPr>
        <p:spPr>
          <a:xfrm>
            <a:off x="1294765" y="574675"/>
            <a:ext cx="960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linkClick r:id="rId2"/>
              </a:rPr>
              <a:t>gkamradt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LLMTest_NeedleInAHaystack</a:t>
            </a:r>
            <a:r>
              <a:rPr lang="en-GB" dirty="0">
                <a:hlinkClick r:id="rId2"/>
              </a:rPr>
              <a:t>: Doing simple retrieval from LLM models at various context lengths to measure accuracy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21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ED3CD-7ACE-6422-BB75-E9EF1C0E3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Motivation &amp; Background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21BE72-B948-5276-7155-49B5F1C37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48CF-C159-0CB6-61B2-DDFDF98A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What is a context window?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E239-302B-B8AB-BF83-EB872F01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 windows can be thought of as the working memory or RAM of models with the transformer architecture</a:t>
            </a:r>
          </a:p>
          <a:p>
            <a:endParaRPr lang="en-GB" dirty="0"/>
          </a:p>
          <a:p>
            <a:r>
              <a:rPr lang="en-GB" dirty="0"/>
              <a:t>It contains things like the prompt, system prompt, conversation history and any additional documents relevant for the task at hand</a:t>
            </a:r>
          </a:p>
          <a:p>
            <a:endParaRPr lang="en-GB" dirty="0"/>
          </a:p>
          <a:p>
            <a:r>
              <a:rPr lang="en-GB" dirty="0"/>
              <a:t>Since this space is limited, we often use RAG to pre-select sections to include in the context window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02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31D4B-5588-3E31-9FE9-A0CF045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– Why long context retrieval?	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9E016-798C-EEEA-3292-E30A0ED7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RAG: More content can be included</a:t>
            </a:r>
          </a:p>
          <a:p>
            <a:endParaRPr lang="en-GB" dirty="0"/>
          </a:p>
          <a:p>
            <a:r>
              <a:rPr lang="en-GB" dirty="0"/>
              <a:t>Chatbots: Conversations can be longer before the model ‘forgets’ previous exchanges</a:t>
            </a:r>
          </a:p>
          <a:p>
            <a:endParaRPr lang="en-GB" dirty="0"/>
          </a:p>
          <a:p>
            <a:r>
              <a:rPr lang="en-GB" dirty="0"/>
              <a:t>Eventually: Potentially replace RAG with ultra long context models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Question: How do we evaluate long-Context LLMs?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52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B80C8-6AC8-DA3C-1D03-3D49E94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the haystack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67BE6-C265-5585-75F1-D56E2F01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Greg Kamradt</a:t>
            </a:r>
          </a:p>
          <a:p>
            <a:endParaRPr lang="en-GB" dirty="0"/>
          </a:p>
          <a:p>
            <a:r>
              <a:rPr lang="en-GB" dirty="0"/>
              <a:t>Initially tested on GPT4 with Paul Graham essays  </a:t>
            </a:r>
          </a:p>
          <a:p>
            <a:endParaRPr lang="en-GB" dirty="0"/>
          </a:p>
          <a:p>
            <a:r>
              <a:rPr lang="en-GB" dirty="0"/>
              <a:t>Aims to test retrieval ability of an LLM at various context lengths with varied needle placement</a:t>
            </a:r>
          </a:p>
        </p:txBody>
      </p:sp>
    </p:spTree>
    <p:extLst>
      <p:ext uri="{BB962C8B-B14F-4D97-AF65-F5344CB8AC3E}">
        <p14:creationId xmlns:p14="http://schemas.microsoft.com/office/powerpoint/2010/main" val="381740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A4F4-EDCF-B227-AB56-6C1C23B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The Test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FD406-A1C1-3B87-1522-BA4CBEDC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Place a fact or statement (the needle) inside a chunk of a body of unrelated text (the haystack)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Provide the LLM with this text and a prompt asking about the needle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Increase the size of the haystack and change the needle position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Aggregate the results and evaluate accuracy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184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4172-014A-20B2-7D1A-45C6B2B5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238"/>
            <a:ext cx="9423400" cy="8808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needle in a haystack – Results (GPT-4)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161AB-F674-5845-17DA-34FE4FFB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6EB19-474E-F37F-1390-7FFFDA5E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3" y="1690688"/>
            <a:ext cx="8866154" cy="49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Widescreen</PresentationFormat>
  <Paragraphs>125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</vt:lpstr>
      <vt:lpstr>NeedleBench and the needle in the Haystack </vt:lpstr>
      <vt:lpstr>Table of contents</vt:lpstr>
      <vt:lpstr>Table of contents</vt:lpstr>
      <vt:lpstr>Motivation &amp; Background</vt:lpstr>
      <vt:lpstr>Background – What is a context window?</vt:lpstr>
      <vt:lpstr>Motivation – Why long context retrieval?  </vt:lpstr>
      <vt:lpstr>The needle in the haystack</vt:lpstr>
      <vt:lpstr>The needle in a haystack – The Test</vt:lpstr>
      <vt:lpstr>The needle in a haystack – Results (GPT-4) </vt:lpstr>
      <vt:lpstr>The needle in a haystack – Limitations</vt:lpstr>
      <vt:lpstr>Related Works</vt:lpstr>
      <vt:lpstr>Needle bench – Related Work </vt:lpstr>
      <vt:lpstr>Needle bench – Related Work </vt:lpstr>
      <vt:lpstr>Needle bench – Related Work </vt:lpstr>
      <vt:lpstr> NIHS Benchmark</vt:lpstr>
      <vt:lpstr>NeedleBench: Can LLMs Do Retrieval and Reasoning in Information-Dense Context?</vt:lpstr>
      <vt:lpstr>Needle bench – Methodology </vt:lpstr>
      <vt:lpstr>NeedleBench – Information-Sparse Tasks</vt:lpstr>
      <vt:lpstr>Single-Needle Retrieval Task (S-RT) </vt:lpstr>
      <vt:lpstr>Multi-Needle Retrieval Task (M-RT) </vt:lpstr>
      <vt:lpstr>Multi-Needle Reasoning Task (M-RS) </vt:lpstr>
      <vt:lpstr>Multi-Needle Reasoning Task (M-RS) </vt:lpstr>
      <vt:lpstr>Information-Sparse Tasks: Evaluation</vt:lpstr>
      <vt:lpstr>NeedleBench – Information-Dense Tasks</vt:lpstr>
      <vt:lpstr>Information-Dense Tasks</vt:lpstr>
      <vt:lpstr>Information-Dense Tasks: Evaluation</vt:lpstr>
      <vt:lpstr>Needle bench – Experiments</vt:lpstr>
      <vt:lpstr>Performance of NeedleBench Information-Sparse Tasks</vt:lpstr>
      <vt:lpstr>Performance – Generation and Needle Count </vt:lpstr>
      <vt:lpstr>Performance – Size and Language</vt:lpstr>
      <vt:lpstr>Performance of NeedleBench Information-Dense Tasks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Czurgel</dc:creator>
  <cp:lastModifiedBy>Lukas Czurgel</cp:lastModifiedBy>
  <cp:revision>6</cp:revision>
  <dcterms:created xsi:type="dcterms:W3CDTF">2025-05-14T07:53:25Z</dcterms:created>
  <dcterms:modified xsi:type="dcterms:W3CDTF">2025-06-12T19:16:50Z</dcterms:modified>
</cp:coreProperties>
</file>