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72" r:id="rId5"/>
    <p:sldId id="264" r:id="rId6"/>
    <p:sldId id="261" r:id="rId7"/>
    <p:sldId id="265" r:id="rId8"/>
    <p:sldId id="266" r:id="rId9"/>
    <p:sldId id="267" r:id="rId10"/>
    <p:sldId id="270" r:id="rId11"/>
    <p:sldId id="269" r:id="rId12"/>
    <p:sldId id="268" r:id="rId13"/>
    <p:sldId id="271" r:id="rId14"/>
    <p:sldId id="260" r:id="rId15"/>
    <p:sldId id="273" r:id="rId16"/>
    <p:sldId id="274" r:id="rId17"/>
    <p:sldId id="275" r:id="rId18"/>
    <p:sldId id="276" r:id="rId19"/>
    <p:sldId id="277" r:id="rId20"/>
    <p:sldId id="282" r:id="rId21"/>
    <p:sldId id="278" r:id="rId22"/>
    <p:sldId id="280" r:id="rId23"/>
    <p:sldId id="283" r:id="rId24"/>
    <p:sldId id="284" r:id="rId25"/>
    <p:sldId id="288" r:id="rId26"/>
    <p:sldId id="290" r:id="rId27"/>
    <p:sldId id="291" r:id="rId28"/>
    <p:sldId id="287" r:id="rId29"/>
    <p:sldId id="286" r:id="rId30"/>
    <p:sldId id="292" r:id="rId31"/>
    <p:sldId id="293" r:id="rId32"/>
    <p:sldId id="258" r:id="rId33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A273-4DD7-A224-2E13-596308BE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D84DE9-21C2-503A-933B-2CEF5B94B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9D06D2-7E3F-1157-9D03-3617F0DF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7F0390-0EEA-5F36-A9E7-34ECDF9C6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939CCA-CED5-A5A5-AB62-519B6159E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04995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BA43B9-DD9A-44A3-7356-9299AC62B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7FCB95A-D37A-CA25-FC07-E9101A50F8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3447AE-27EB-80F3-9D8D-104BCA173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18E07C-6E9C-A07A-7246-E329961F1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8610CD-F481-F48B-2F94-078F40C79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0205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B6B3DF7-6D08-1B34-2A21-5019489136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59CDC0E-369D-A2EF-E132-178F52D45C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23B46B-DF56-D0FA-EEAD-97EE2BE2B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5B6CDCA-048D-CBF8-2B7D-E7066BBB5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182773-31E9-1ABE-CC0E-D1143BE09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15330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14C214-E19C-4664-9586-61741539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403AB5-8712-FBA7-FE23-7993927D9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E9F6BF-1F1C-2D5D-DFC4-3D1A11726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72650A4-3BE6-E2EA-EEEC-DB784E17D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31B3CBC-9FDA-C73C-6D1D-DAE1ECC2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594385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7D70ED-EC3B-7C57-AACD-CB4F2F298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30AA809-910C-F2DF-FD29-29349EC009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560D98-9223-FC47-D18A-0D20E4F99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A9120C-FB9B-59E3-8066-C065854A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44CD3D5-EAC3-675A-3A66-E25780AD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6738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68183F-02BE-BBF2-60E2-2529EBAF4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74E6D9A-4007-5993-E739-C60D9A9143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F4DD5C-3C53-54F5-9446-B9DDC2485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AFC09F-7E9C-DD10-C482-A8F685C40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EAC657-F57F-9559-253B-B3ABF852E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942295B-9107-E6DD-23EC-D7A453DE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930754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0F9694-2793-1412-ADF0-AA39AD5F0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C99C98D-D7E3-4F2A-26B2-9D9C7CB49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C61FE2D-B5FD-7E99-FFBD-D416930F2E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4B74650-594E-9ABE-D869-119A27C58A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1CFBFF-21F6-A1D4-1375-A346C166ED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DB47F1D-6E76-D2B8-F190-82EF4E2FC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C11931B-D534-74B7-3068-4F42398EC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282301-80E4-C0A7-3A26-2ACECA2E5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3848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446BE7-6603-36D4-73AF-9C8EBAB80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D7BC35E9-0D3C-38F0-A12E-78AEAF8A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47A66DA-4323-5CB5-9FA2-FDCDC0ED5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99A607-55EB-4BD2-1B16-7BE727794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4266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D61DBC2-371B-84EE-A252-9BA973869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F6C6DE1-08CE-4C36-EA94-8DF7A07DC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0DF358D-4878-BAFC-B966-7199C1AAA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2755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2D7688-1252-4EEB-0187-653287BA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D24D10D-FE4C-10B9-F63B-AC52B78EF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E414A05-AEFC-6E9A-2416-CAEC333AD2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D6238B-4F77-9BC6-CCAF-8F25F53E8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986473B-209B-B3F2-AE8B-E1623A426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5066A76-5352-2E96-7D9B-F32CF15AD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88223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845E96-75F8-CB25-6943-832643187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8C13BCB2-5E08-CBF6-0E4F-72F3E466B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52350C4-99E0-596F-C4E7-060A46340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D915638-9C15-D474-80CF-028973FB3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26BAD2-D0C4-6A5F-48A1-AEA3EB6E6E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6A2C6D-C222-D858-BDF8-296BB9105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193166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F6C3DE4-845E-602C-C295-4F6FE8CB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F41C526-A55D-5192-7854-78D12F80A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9B0C7-63A3-E477-C376-0971C2EECC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2575B7-F8F4-498B-9788-2D983DD7CF6B}" type="datetimeFigureOut">
              <a:rPr lang="en-DE" smtClean="0"/>
              <a:t>05/06/2025</a:t>
            </a:fld>
            <a:endParaRPr lang="en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63CA83-C25E-68CB-B18E-FCB819AEF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891879-0CA3-2306-31C5-D8B70CC758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E48C444-49EF-43A8-BA88-4997BAE5929E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21248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7.11963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kamradt/LLMTest_NeedleInAHaystack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17573-8F05-8084-BCA3-BB7EDC1380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and the needle in the Haystack 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E2F450-F95C-7E7D-064B-29B47CB08E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11027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C46028-938F-B88E-2B8D-7816F7990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Limitations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4F2D1D-B5F3-8A3A-9680-DE42C1395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Needles are irrelevant filler content and require no reasoning ability</a:t>
            </a:r>
          </a:p>
          <a:p>
            <a:endParaRPr lang="en-GB" dirty="0"/>
          </a:p>
          <a:p>
            <a:r>
              <a:rPr lang="en-GB" dirty="0"/>
              <a:t>Modern LLMs crush the basic NIHS test (Ruler)</a:t>
            </a:r>
          </a:p>
        </p:txBody>
      </p:sp>
    </p:spTree>
    <p:extLst>
      <p:ext uri="{BB962C8B-B14F-4D97-AF65-F5344CB8AC3E}">
        <p14:creationId xmlns:p14="http://schemas.microsoft.com/office/powerpoint/2010/main" val="1043225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2CAA1C-F4FF-0645-E4F9-DEDDD3772C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Building on NIHS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D4534F6-3F2C-5C5F-A798-82FE5902F85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110076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90426-0EFA-0B7E-EA54-399D2CDB9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: Can LLMs Do Retrieval and Reasoning in Information-Dense Context?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F3A2D6-F865-CD19-DA36-19CFB875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r>
              <a:rPr lang="en-GB" dirty="0"/>
              <a:t>Published by Mo Li et al. in </a:t>
            </a:r>
            <a:r>
              <a:rPr lang="en-GB" dirty="0">
                <a:hlinkClick r:id="rId2"/>
              </a:rPr>
              <a:t>https://arxiv.org/abs/2407.11963</a:t>
            </a:r>
            <a:endParaRPr lang="en-GB" dirty="0"/>
          </a:p>
          <a:p>
            <a:endParaRPr lang="en-GB" dirty="0"/>
          </a:p>
          <a:p>
            <a:r>
              <a:rPr lang="en-GB" dirty="0"/>
              <a:t> Aims to provide a more sophisticated Benchmarking framework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5087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BF6D7F-65F1-F643-6DDE-A5A8FF071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Related Work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FCFF1C-6932-DD0B-5089-4BDF43D5A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RULER (Hsieh et al.): shows that passing retrieval tests does not always mean robust understanding. Models can focus on certain key points to find the needle.</a:t>
            </a:r>
          </a:p>
          <a:p>
            <a:endParaRPr lang="en-GB" dirty="0"/>
          </a:p>
          <a:p>
            <a:r>
              <a:rPr lang="en-GB" dirty="0" err="1"/>
              <a:t>LongBench</a:t>
            </a:r>
            <a:r>
              <a:rPr lang="en-GB" dirty="0"/>
              <a:t>(Bai et al.): more realistic tests run the risk of allowing the model to rely on its general knowledge to answer the test questions even without finding the needle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50139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2246F3-D7FF-D0AB-A2BD-0B66835CE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Methodology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D1EA34-779B-2401-6FD4-8036CB7833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assess retrieval and reasoning performance in bilingual long-context tasks</a:t>
            </a:r>
          </a:p>
          <a:p>
            <a:r>
              <a:rPr lang="en-GB" dirty="0"/>
              <a:t>context lengths of (e.g., 32k, 128k, and beyond)</a:t>
            </a:r>
          </a:p>
          <a:p>
            <a:r>
              <a:rPr lang="en-GB" dirty="0"/>
              <a:t>Two types of tests</a:t>
            </a:r>
          </a:p>
          <a:p>
            <a:pPr lvl="1"/>
            <a:r>
              <a:rPr lang="en-GB" dirty="0"/>
              <a:t>information-sparse, characterized by minimal relevant details embedded within extensive irrelevant text to simulate simpler real-world retrieval tasks;</a:t>
            </a:r>
          </a:p>
          <a:p>
            <a:pPr lvl="1"/>
            <a:r>
              <a:rPr lang="en-GB" dirty="0"/>
              <a:t>information-dense, implemented as the Ancestral Trace Challenge, where relevant information is continuously distributed throughout the context to simulate more complex real-world reasoning tasks.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4595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77AE37-0FEA-AC2B-BA15-8ECD790EB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NeedleBench</a:t>
            </a:r>
            <a:r>
              <a:rPr lang="en-GB" dirty="0"/>
              <a:t> – Information-Sparse Tasks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865686-12FF-1125-E214-D556B3230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Single-Needle Retrieval Task (S-RT)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Retrieval Task (M-RT)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Multi-Needle Reasoning Task (M-RS)</a:t>
            </a:r>
          </a:p>
          <a:p>
            <a:pPr lvl="1"/>
            <a:endParaRPr lang="en-GB" dirty="0"/>
          </a:p>
          <a:p>
            <a:pPr marL="457200" lvl="1" indent="0">
              <a:buNone/>
            </a:pPr>
            <a:r>
              <a:rPr lang="en-GB" dirty="0"/>
              <a:t>needles are synthetic, abstract, and fictional statements or relational facts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170187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C0987B-B49B-5989-7EFB-DE734CB0D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Single-Needle Retrieval Task (S-RT)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FF979C1-395F-6E49-1690-D5DB15423A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0915" y="1825625"/>
            <a:ext cx="7730170" cy="4351338"/>
          </a:xfrm>
        </p:spPr>
      </p:pic>
    </p:spTree>
    <p:extLst>
      <p:ext uri="{BB962C8B-B14F-4D97-AF65-F5344CB8AC3E}">
        <p14:creationId xmlns:p14="http://schemas.microsoft.com/office/powerpoint/2010/main" val="20429944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294ED7-96CB-A0D1-8079-0F30811EC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46125"/>
            <a:ext cx="10515600" cy="1325563"/>
          </a:xfrm>
        </p:spPr>
        <p:txBody>
          <a:bodyPr/>
          <a:lstStyle/>
          <a:p>
            <a:r>
              <a:rPr lang="en-GB" dirty="0"/>
              <a:t>Multi-Needle Retrieval Task (M-RT)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26F9618-76F3-8364-9C5D-D826FDA114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51516" y="1825625"/>
            <a:ext cx="6088968" cy="4351338"/>
          </a:xfrm>
        </p:spPr>
      </p:pic>
    </p:spTree>
    <p:extLst>
      <p:ext uri="{BB962C8B-B14F-4D97-AF65-F5344CB8AC3E}">
        <p14:creationId xmlns:p14="http://schemas.microsoft.com/office/powerpoint/2010/main" val="35975069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59C65-4BFA-844A-7C3E-E06224465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96925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5CEB28BC-1FAF-7D6A-4AFA-CAE2639D60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3668" y="2342306"/>
            <a:ext cx="8304664" cy="3841480"/>
          </a:xfrm>
        </p:spPr>
      </p:pic>
    </p:spTree>
    <p:extLst>
      <p:ext uri="{BB962C8B-B14F-4D97-AF65-F5344CB8AC3E}">
        <p14:creationId xmlns:p14="http://schemas.microsoft.com/office/powerpoint/2010/main" val="33135310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CD9E91-5B20-FB90-85D6-D2527BBFA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</p:spPr>
        <p:txBody>
          <a:bodyPr/>
          <a:lstStyle/>
          <a:p>
            <a:r>
              <a:rPr lang="en-GB" dirty="0"/>
              <a:t>Multi-Needle Reasoning Task (M-RS)</a:t>
            </a:r>
            <a:br>
              <a:rPr lang="en-GB" dirty="0"/>
            </a:b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8CEA2E-65B4-8A18-8EC9-CC5F0FF4EF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AB2088E-F610-8CE1-0109-FD985B914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411" y="1825625"/>
            <a:ext cx="7449177" cy="4750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3152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D8398-096E-A009-1802-A1F5D15E09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DEFE36-1A6B-99A4-3164-A56BAEFF7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A55DFA-C115-BF99-5449-41E36DE94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Motivation and Background</a:t>
            </a:r>
            <a:endParaRPr lang="en-GB" sz="1800" dirty="0"/>
          </a:p>
          <a:p>
            <a:pPr lvl="1"/>
            <a:r>
              <a:rPr lang="en-GB" sz="1800" dirty="0"/>
              <a:t>What is a context window?</a:t>
            </a:r>
          </a:p>
          <a:p>
            <a:pPr lvl="1"/>
            <a:r>
              <a:rPr lang="en-GB" sz="1800" dirty="0"/>
              <a:t>Why we care about long context retrieval </a:t>
            </a:r>
            <a:endParaRPr lang="en-GB" sz="1900" dirty="0"/>
          </a:p>
          <a:p>
            <a:r>
              <a:rPr lang="en-GB" sz="1900" dirty="0"/>
              <a:t>What is a “Needle in a Haystack” ?</a:t>
            </a:r>
          </a:p>
          <a:p>
            <a:pPr lvl="1"/>
            <a:r>
              <a:rPr lang="en-GB" sz="1900" dirty="0"/>
              <a:t>Greg </a:t>
            </a:r>
            <a:r>
              <a:rPr lang="en-GB" sz="1900" dirty="0" err="1"/>
              <a:t>kamradt</a:t>
            </a:r>
            <a:r>
              <a:rPr lang="en-GB" sz="1900" dirty="0"/>
              <a:t> [1]</a:t>
            </a:r>
          </a:p>
          <a:p>
            <a:pPr lvl="1"/>
            <a:r>
              <a:rPr lang="en-GB" sz="1900" dirty="0"/>
              <a:t>Initial findings </a:t>
            </a:r>
          </a:p>
          <a:p>
            <a:pPr lvl="1"/>
            <a:endParaRPr lang="en-GB" sz="1500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625824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46C06-9430-8449-204E-A90FECF4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Information-Sparse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DD1CE48-F807-8F4C-8619-5467592B5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32716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540C988-173A-951B-F098-5AC788A3B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ABA292D-69F0-B466-9DB4-2B374CD83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400"/>
              <a:t>NeedleBench – Information-Dense Tasks</a:t>
            </a:r>
            <a:endParaRPr lang="en-DE" sz="240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78428C-6F86-8897-1595-C4030F706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3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Ancestral Trace Challenge (ATC):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14C812B-A01E-65BF-35F8-65F66F986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8533" y="978619"/>
            <a:ext cx="6656832" cy="446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5843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2EB458-60DF-2B80-84BB-13D5A4F8C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2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24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281696-CA67-3D3D-778D-885A58D77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800"/>
              <a:t>Information-Dense Tasks</a:t>
            </a:r>
            <a:endParaRPr lang="en-DE" sz="2800"/>
          </a:p>
        </p:txBody>
      </p:sp>
      <p:sp>
        <p:nvSpPr>
          <p:cNvPr id="33" name="Rectangle 26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8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A07DF5-4120-A9F1-EF79-B995B02E6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3582" y="2252870"/>
            <a:ext cx="3779885" cy="3560251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GB" sz="1700" dirty="0"/>
              <a:t>Diversity in ATC:</a:t>
            </a:r>
          </a:p>
          <a:p>
            <a:pPr marL="457200" lvl="1" indent="0">
              <a:buNone/>
            </a:pPr>
            <a:endParaRPr lang="en-GB" sz="1700" dirty="0"/>
          </a:p>
          <a:p>
            <a:pPr lvl="1"/>
            <a:r>
              <a:rPr lang="en-GB" sz="1700" dirty="0"/>
              <a:t> </a:t>
            </a:r>
            <a:endParaRPr lang="en-DE" sz="170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0DB7BCA8-B4EE-E56D-C3C0-652CB2168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539758"/>
            <a:ext cx="6656832" cy="367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1136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922505-A1DF-52EE-6D28-74744571C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Information-Dense Tasks: Evaluation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D134C8-6ED1-03EF-ED93-516DDDBD1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06263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39F68-6685-9020-232E-BC2B362D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Needle bench – Experiments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4E7192-A8BA-D807-3C44-42115FF10C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Evaluation of mainstream open source LLMs</a:t>
            </a:r>
          </a:p>
          <a:p>
            <a:endParaRPr lang="en-GB" dirty="0"/>
          </a:p>
          <a:p>
            <a:r>
              <a:rPr lang="en-GB" dirty="0"/>
              <a:t>Information-sparse tasks at context lengths of 32K and 128K</a:t>
            </a:r>
          </a:p>
          <a:p>
            <a:endParaRPr lang="en-GB" dirty="0"/>
          </a:p>
          <a:p>
            <a:r>
              <a:rPr lang="en-GB" dirty="0"/>
              <a:t>ATC task were also performed on close-source models such as GPT-4.1 and DeepSeek R1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62040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2BE8A5-473E-6F5C-90FE-E666F1A56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C9A9DA9-7DC8-488B-A882-123947B0F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DEDEDE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F0EBD02-BFB1-2CF6-3AA6-30DB5B9B4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Information-Sparse Tasks</a:t>
            </a:r>
            <a:endParaRPr lang="en-DE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1300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093976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23E2C55-70FB-DD7A-8465-F1A429F42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2252870"/>
            <a:ext cx="3412219" cy="3560251"/>
          </a:xfrm>
        </p:spPr>
        <p:txBody>
          <a:bodyPr>
            <a:normAutofit/>
          </a:bodyPr>
          <a:lstStyle/>
          <a:p>
            <a:r>
              <a:rPr lang="en-GB" sz="1200" dirty="0"/>
              <a:t>Impact of Model Architecture and Technical Advances</a:t>
            </a:r>
          </a:p>
          <a:p>
            <a:r>
              <a:rPr lang="en-GB" sz="1200" dirty="0"/>
              <a:t>Effect of Model Scale on Multi-Needle Reasoning Performance</a:t>
            </a:r>
          </a:p>
          <a:p>
            <a:r>
              <a:rPr lang="en-GB" sz="1200" dirty="0"/>
              <a:t>Effect of Needle Count on Multi-Needle Reasoning Performance</a:t>
            </a:r>
          </a:p>
          <a:p>
            <a:r>
              <a:rPr lang="en-GB" sz="1200" dirty="0"/>
              <a:t>Impact of Language</a:t>
            </a:r>
            <a:endParaRPr lang="en-US" sz="1700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E917FE4-2FF0-EF4C-BC67-0DD89A33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731142"/>
            <a:ext cx="6656832" cy="329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6397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464F74-D7F1-0C99-5BF6-DEBA351E67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Generation and Needle Count </a:t>
            </a:r>
            <a:endParaRPr lang="en-DE" dirty="0"/>
          </a:p>
        </p:txBody>
      </p:sp>
      <p:pic>
        <p:nvPicPr>
          <p:cNvPr id="9" name="Inhaltsplatzhalter 8">
            <a:extLst>
              <a:ext uri="{FF2B5EF4-FFF2-40B4-BE49-F238E27FC236}">
                <a16:creationId xmlns:a16="http://schemas.microsoft.com/office/drawing/2014/main" id="{8EEA67E3-EB5F-EBD5-8787-A2CCD10A9E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086" y="4012707"/>
            <a:ext cx="10073186" cy="2309210"/>
          </a:xfr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BACA37E-1340-B6AE-689D-FC6B750D40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8938" y="1690688"/>
            <a:ext cx="9015482" cy="245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449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033A02-AD16-1D27-A81E-DC03A4678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Performance – Size and Language</a:t>
            </a:r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76589928-0747-D2BE-2C02-72B21E9580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96504"/>
            <a:ext cx="10515600" cy="4209580"/>
          </a:xfrm>
        </p:spPr>
      </p:pic>
    </p:spTree>
    <p:extLst>
      <p:ext uri="{BB962C8B-B14F-4D97-AF65-F5344CB8AC3E}">
        <p14:creationId xmlns:p14="http://schemas.microsoft.com/office/powerpoint/2010/main" val="31699364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FF6DE7F-67F8-8FD8-F859-EEE7256543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7" y="978619"/>
            <a:ext cx="3410712" cy="1106424"/>
          </a:xfrm>
        </p:spPr>
        <p:txBody>
          <a:bodyPr>
            <a:normAutofit/>
          </a:bodyPr>
          <a:lstStyle/>
          <a:p>
            <a:r>
              <a:rPr lang="en-GB" sz="2000" dirty="0"/>
              <a:t>Performance of </a:t>
            </a:r>
            <a:r>
              <a:rPr lang="en-GB" sz="2000" dirty="0" err="1"/>
              <a:t>NeedleBench</a:t>
            </a:r>
            <a:r>
              <a:rPr lang="en-GB" sz="2000" dirty="0"/>
              <a:t> Information-Dense Tasks</a:t>
            </a:r>
            <a:endParaRPr lang="en-DE" sz="2000" dirty="0"/>
          </a:p>
        </p:txBody>
      </p:sp>
      <p:sp>
        <p:nvSpPr>
          <p:cNvPr id="16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0DD08C6-2C30-04E3-9721-D8052647DF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7" y="2359152"/>
            <a:ext cx="3410712" cy="3425043"/>
          </a:xfrm>
        </p:spPr>
        <p:txBody>
          <a:bodyPr>
            <a:normAutofit/>
          </a:bodyPr>
          <a:lstStyle/>
          <a:p>
            <a:endParaRPr lang="en-US" sz="1700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C0329151-279B-5B47-EC55-04599D46B0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932"/>
          <a:stretch>
            <a:fillRect/>
          </a:stretch>
        </p:blipFill>
        <p:spPr>
          <a:xfrm>
            <a:off x="5010150" y="633619"/>
            <a:ext cx="6657213" cy="5495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055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0CFCCC-ED3E-C5A3-D30D-8FD8AD52E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98D7FB89-A032-EF2F-5F40-199E919439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44235" y="1690688"/>
            <a:ext cx="8903530" cy="4486275"/>
          </a:xfrm>
        </p:spPr>
      </p:pic>
    </p:spTree>
    <p:extLst>
      <p:ext uri="{BB962C8B-B14F-4D97-AF65-F5344CB8AC3E}">
        <p14:creationId xmlns:p14="http://schemas.microsoft.com/office/powerpoint/2010/main" val="2087366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B5013A-D299-267E-D780-8508F212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DDEA5-EB77-7670-F725-5F6361F7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 of contents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94EB4AB-D296-D0D5-CBA7-EA70A8741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1900" dirty="0"/>
              <a:t>Building on NIH Testing</a:t>
            </a:r>
          </a:p>
          <a:p>
            <a:pPr lvl="1"/>
            <a:r>
              <a:rPr lang="en-GB" sz="1900" dirty="0"/>
              <a:t>Needle bench</a:t>
            </a:r>
          </a:p>
          <a:p>
            <a:pPr lvl="2"/>
            <a:r>
              <a:rPr lang="en-GB" sz="1900" dirty="0"/>
              <a:t>Overview</a:t>
            </a:r>
          </a:p>
          <a:p>
            <a:pPr lvl="2"/>
            <a:r>
              <a:rPr lang="en-GB" sz="1900" dirty="0"/>
              <a:t>Related Work</a:t>
            </a:r>
          </a:p>
          <a:p>
            <a:pPr lvl="2"/>
            <a:r>
              <a:rPr lang="en-GB" sz="1900" dirty="0"/>
              <a:t>Methodology</a:t>
            </a:r>
          </a:p>
          <a:p>
            <a:pPr lvl="2"/>
            <a:r>
              <a:rPr lang="en-GB" sz="1900" dirty="0"/>
              <a:t>Experiments</a:t>
            </a:r>
          </a:p>
          <a:p>
            <a:pPr lvl="2"/>
            <a:r>
              <a:rPr lang="en-GB" sz="1900" dirty="0"/>
              <a:t>Findings</a:t>
            </a:r>
          </a:p>
          <a:p>
            <a:pPr marL="0" indent="0">
              <a:buNone/>
            </a:pPr>
            <a:endParaRPr lang="en-GB" sz="1900" dirty="0"/>
          </a:p>
          <a:p>
            <a:r>
              <a:rPr lang="en-GB" sz="1900" dirty="0"/>
              <a:t>Summary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endParaRPr lang="en-GB" dirty="0"/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639442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0E9073-4D79-7C4C-8551-4129A282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843C240F-17DA-1D07-3B1A-F67835C3CA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49145" y="1781194"/>
            <a:ext cx="7293710" cy="4852969"/>
          </a:xfrm>
        </p:spPr>
      </p:pic>
    </p:spTree>
    <p:extLst>
      <p:ext uri="{BB962C8B-B14F-4D97-AF65-F5344CB8AC3E}">
        <p14:creationId xmlns:p14="http://schemas.microsoft.com/office/powerpoint/2010/main" val="33544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43B3D-B347-60F5-D3AA-B7CDA2C5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0E9DA3A-CBA4-48E4-333D-ECE6F8F82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28504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271A97C3-BD3F-E01C-BBD2-4C94C66B4246}"/>
              </a:ext>
            </a:extLst>
          </p:cNvPr>
          <p:cNvSpPr txBox="1"/>
          <p:nvPr/>
        </p:nvSpPr>
        <p:spPr>
          <a:xfrm>
            <a:off x="1294765" y="574675"/>
            <a:ext cx="96024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hlinkClick r:id="rId2"/>
              </a:rPr>
              <a:t>gkamradt</a:t>
            </a:r>
            <a:r>
              <a:rPr lang="en-GB" dirty="0">
                <a:hlinkClick r:id="rId2"/>
              </a:rPr>
              <a:t>/</a:t>
            </a:r>
            <a:r>
              <a:rPr lang="en-GB" dirty="0" err="1">
                <a:hlinkClick r:id="rId2"/>
              </a:rPr>
              <a:t>LLMTest_NeedleInAHaystack</a:t>
            </a:r>
            <a:r>
              <a:rPr lang="en-GB" dirty="0">
                <a:hlinkClick r:id="rId2"/>
              </a:rPr>
              <a:t>: Doing simple retrieval from LLM models at various context lengths to measure accuracy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42160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3ED3CD-7ACE-6422-BB75-E9EF1C0E38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Motivation &amp; Background</a:t>
            </a:r>
            <a:endParaRPr lang="en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C21BE72-B948-5276-7155-49B5F1C376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846689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D048CF-C159-0CB6-61B2-DDFDF98AB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Background – What is a context window?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036E239-302B-B8AB-BF83-EB872F0101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Context windows can be thought of as the working memory or RAM of models with the transformer architecture</a:t>
            </a:r>
          </a:p>
          <a:p>
            <a:endParaRPr lang="en-GB" dirty="0"/>
          </a:p>
          <a:p>
            <a:r>
              <a:rPr lang="en-GB" dirty="0"/>
              <a:t>It contains things like the prompt, system prompt, conversation history and any additional documents relevant for the task at hand</a:t>
            </a:r>
          </a:p>
          <a:p>
            <a:endParaRPr lang="en-GB" dirty="0"/>
          </a:p>
          <a:p>
            <a:r>
              <a:rPr lang="en-GB" dirty="0"/>
              <a:t>Since this space is limited, we often use RAG to pre-select sections to include in the context window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3027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631D4B-5588-3E31-9FE9-A0CF0458D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Motivation – Why long context retrieval?	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949E016-798C-EEEA-3292-E30A0ED70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RAG: More content can be included</a:t>
            </a:r>
          </a:p>
          <a:p>
            <a:endParaRPr lang="en-GB" dirty="0"/>
          </a:p>
          <a:p>
            <a:r>
              <a:rPr lang="en-GB" dirty="0"/>
              <a:t>Chatbots: Conversations can be longer before the model ‘forgets’ previous exchanges</a:t>
            </a:r>
          </a:p>
          <a:p>
            <a:endParaRPr lang="en-GB" dirty="0"/>
          </a:p>
          <a:p>
            <a:r>
              <a:rPr lang="en-GB" dirty="0"/>
              <a:t>Eventually: Potentially replace RAG with ultra long context models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Question: How do we evaluate long-Context LLMs?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95257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B80C8-6AC8-DA3C-1D03-3D49E94CA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the haystack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7F67BE6-C265-5585-75F1-D56E2F01F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Developed by Greg Kamradt</a:t>
            </a:r>
          </a:p>
          <a:p>
            <a:endParaRPr lang="en-GB" dirty="0"/>
          </a:p>
          <a:p>
            <a:r>
              <a:rPr lang="en-GB" dirty="0"/>
              <a:t>Initially tested on GPT4 with Paul Graham essays  </a:t>
            </a:r>
          </a:p>
          <a:p>
            <a:endParaRPr lang="en-GB" dirty="0"/>
          </a:p>
          <a:p>
            <a:r>
              <a:rPr lang="en-GB" dirty="0"/>
              <a:t>Aims to test retrieval ability of an LLM at various context lengths with varied needle placement</a:t>
            </a:r>
          </a:p>
        </p:txBody>
      </p:sp>
    </p:spTree>
    <p:extLst>
      <p:ext uri="{BB962C8B-B14F-4D97-AF65-F5344CB8AC3E}">
        <p14:creationId xmlns:p14="http://schemas.microsoft.com/office/powerpoint/2010/main" val="3817405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E0A4F4-EDCF-B227-AB56-6C1C23BC0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needle in a haystack – The Test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4BFD406-A1C1-3B87-1522-BA4CBEDC9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Place a fact or statement (the needle) inside a chunk of a body of unrelated text (the haystack)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Provide the LLM with this text and a prompt asking about the needle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Increase the size of the haystack and change the needle position</a:t>
            </a:r>
          </a:p>
          <a:p>
            <a:pPr marL="914400" lvl="1" indent="-457200">
              <a:buFont typeface="+mj-lt"/>
              <a:buAutoNum type="arabicPeriod"/>
            </a:pPr>
            <a:endParaRPr lang="en-GB" dirty="0"/>
          </a:p>
          <a:p>
            <a:pPr marL="914400" lvl="1" indent="-457200">
              <a:buFont typeface="+mj-lt"/>
              <a:buAutoNum type="arabicPeriod"/>
            </a:pPr>
            <a:r>
              <a:rPr lang="en-GB" dirty="0"/>
              <a:t>Aggregate the results and evaluate accuracy 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2818496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ED4172-014A-20B2-7D1A-45C6B2B5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9238"/>
            <a:ext cx="9423400" cy="880862"/>
          </a:xfrm>
        </p:spPr>
        <p:txBody>
          <a:bodyPr>
            <a:normAutofit fontScale="90000"/>
          </a:bodyPr>
          <a:lstStyle/>
          <a:p>
            <a:r>
              <a:rPr lang="en-GB" dirty="0"/>
              <a:t>The needle in a haystack – Results (GPT-4) </a:t>
            </a:r>
            <a:endParaRPr lang="en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E161AB-F674-5845-17DA-34FE4FFB4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766EB19-474E-F37F-1390-7FFFDA5E7C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923" y="1690688"/>
            <a:ext cx="8866154" cy="4961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17651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Office PowerPoint</Application>
  <PresentationFormat>Breitbild</PresentationFormat>
  <Paragraphs>116</Paragraphs>
  <Slides>32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32</vt:i4>
      </vt:variant>
    </vt:vector>
  </HeadingPairs>
  <TitlesOfParts>
    <vt:vector size="37" baseType="lpstr">
      <vt:lpstr>Aptos</vt:lpstr>
      <vt:lpstr>Aptos Display</vt:lpstr>
      <vt:lpstr>Arial</vt:lpstr>
      <vt:lpstr>Calibri</vt:lpstr>
      <vt:lpstr>Office</vt:lpstr>
      <vt:lpstr>NeedleBench and the needle in the Haystack </vt:lpstr>
      <vt:lpstr>Table of contents</vt:lpstr>
      <vt:lpstr>Table of contents</vt:lpstr>
      <vt:lpstr>Motivation &amp; Background</vt:lpstr>
      <vt:lpstr>Background – What is a context window?</vt:lpstr>
      <vt:lpstr>Motivation – Why long context retrieval?  </vt:lpstr>
      <vt:lpstr>The needle in the haystack</vt:lpstr>
      <vt:lpstr>The needle in a haystack – The Test</vt:lpstr>
      <vt:lpstr>The needle in a haystack – Results (GPT-4) </vt:lpstr>
      <vt:lpstr>The needle in a haystack – Limitations</vt:lpstr>
      <vt:lpstr>Building on NIHS</vt:lpstr>
      <vt:lpstr>NeedleBench: Can LLMs Do Retrieval and Reasoning in Information-Dense Context?</vt:lpstr>
      <vt:lpstr>Needle bench – Related Work </vt:lpstr>
      <vt:lpstr>Needle bench – Methodology </vt:lpstr>
      <vt:lpstr>NeedleBench – Information-Sparse Tasks</vt:lpstr>
      <vt:lpstr>Single-Needle Retrieval Task (S-RT) </vt:lpstr>
      <vt:lpstr>Multi-Needle Retrieval Task (M-RT) </vt:lpstr>
      <vt:lpstr>Multi-Needle Reasoning Task (M-RS) </vt:lpstr>
      <vt:lpstr>Multi-Needle Reasoning Task (M-RS) </vt:lpstr>
      <vt:lpstr>Information-Sparse Tasks: Evaluation</vt:lpstr>
      <vt:lpstr>NeedleBench – Information-Dense Tasks</vt:lpstr>
      <vt:lpstr>Information-Dense Tasks</vt:lpstr>
      <vt:lpstr>Information-Dense Tasks: Evaluation</vt:lpstr>
      <vt:lpstr>Needle bench – Experiments</vt:lpstr>
      <vt:lpstr>Performance of NeedleBench Information-Sparse Tasks</vt:lpstr>
      <vt:lpstr>Performance – Generation and Needle Count </vt:lpstr>
      <vt:lpstr>Performance – Size and Language</vt:lpstr>
      <vt:lpstr>Performance of NeedleBench Information-Dense Tasks</vt:lpstr>
      <vt:lpstr>PowerPoint-Präsentation</vt:lpstr>
      <vt:lpstr>PowerPoint-Präsentation</vt:lpstr>
      <vt:lpstr>Summary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Lukas Czurgel</dc:creator>
  <cp:lastModifiedBy>Lukas Czurgel</cp:lastModifiedBy>
  <cp:revision>5</cp:revision>
  <dcterms:created xsi:type="dcterms:W3CDTF">2025-05-14T07:53:25Z</dcterms:created>
  <dcterms:modified xsi:type="dcterms:W3CDTF">2025-06-05T09:33:01Z</dcterms:modified>
</cp:coreProperties>
</file>