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8" r:id="rId1"/>
    <p:sldMasterId id="2147484028" r:id="rId2"/>
    <p:sldMasterId id="2147483997" r:id="rId3"/>
  </p:sldMasterIdLst>
  <p:notesMasterIdLst>
    <p:notesMasterId r:id="rId11"/>
  </p:notesMasterIdLst>
  <p:handoutMasterIdLst>
    <p:handoutMasterId r:id="rId12"/>
  </p:handoutMasterIdLst>
  <p:sldIdLst>
    <p:sldId id="569" r:id="rId4"/>
    <p:sldId id="257" r:id="rId5"/>
    <p:sldId id="587" r:id="rId6"/>
    <p:sldId id="589" r:id="rId7"/>
    <p:sldId id="588" r:id="rId8"/>
    <p:sldId id="590" r:id="rId9"/>
    <p:sldId id="586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56" userDrawn="1">
          <p15:clr>
            <a:srgbClr val="A4A3A4"/>
          </p15:clr>
        </p15:guide>
        <p15:guide id="2" pos="4704" userDrawn="1">
          <p15:clr>
            <a:srgbClr val="A4A3A4"/>
          </p15:clr>
        </p15:guide>
        <p15:guide id="5" orient="horz" pos="3084" userDrawn="1">
          <p15:clr>
            <a:srgbClr val="A4A3A4"/>
          </p15:clr>
        </p15:guide>
        <p15:guide id="6" pos="3192" userDrawn="1">
          <p15:clr>
            <a:srgbClr val="A4A3A4"/>
          </p15:clr>
        </p15:guide>
        <p15:guide id="7" pos="1272" userDrawn="1">
          <p15:clr>
            <a:srgbClr val="A4A3A4"/>
          </p15:clr>
        </p15:guide>
        <p15:guide id="8" pos="3912" userDrawn="1">
          <p15:clr>
            <a:srgbClr val="A4A3A4"/>
          </p15:clr>
        </p15:guide>
        <p15:guide id="9" orient="horz" pos="468" userDrawn="1">
          <p15:clr>
            <a:srgbClr val="A4A3A4"/>
          </p15:clr>
        </p15:guide>
        <p15:guide id="10" orient="horz" pos="2430" userDrawn="1">
          <p15:clr>
            <a:srgbClr val="A4A3A4"/>
          </p15:clr>
        </p15:guide>
        <p15:guide id="11" pos="4848" userDrawn="1">
          <p15:clr>
            <a:srgbClr val="A4A3A4"/>
          </p15:clr>
        </p15:guide>
        <p15:guide id="12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E1F"/>
    <a:srgbClr val="54B948"/>
    <a:srgbClr val="54B900"/>
    <a:srgbClr val="ED9A22"/>
    <a:srgbClr val="009A75"/>
    <a:srgbClr val="009ABF"/>
    <a:srgbClr val="0083A2"/>
    <a:srgbClr val="00B489"/>
    <a:srgbClr val="00A6B8"/>
    <a:srgbClr val="F0B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76497" autoAdjust="0"/>
  </p:normalViewPr>
  <p:slideViewPr>
    <p:cSldViewPr snapToGrid="0" showGuides="1">
      <p:cViewPr varScale="1">
        <p:scale>
          <a:sx n="109" d="100"/>
          <a:sy n="109" d="100"/>
        </p:scale>
        <p:origin x="1008" y="82"/>
      </p:cViewPr>
      <p:guideLst>
        <p:guide orient="horz" pos="3156"/>
        <p:guide pos="4704"/>
        <p:guide orient="horz" pos="3084"/>
        <p:guide pos="3192"/>
        <p:guide pos="1272"/>
        <p:guide pos="3912"/>
        <p:guide orient="horz" pos="468"/>
        <p:guide orient="horz" pos="2430"/>
        <p:guide pos="4848"/>
        <p:guide pos="4128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77A209-F844-4A46-BDFE-E062D927200E}" type="datetimeFigureOut">
              <a:rPr lang="en-US">
                <a:latin typeface="Century Gothic" panose="020B0502020202020204" pitchFamily="34" charset="0"/>
              </a:rPr>
              <a:pPr>
                <a:defRPr/>
              </a:pPr>
              <a:t>7/28/2020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7BE09D-EF82-3842-A70F-9AC7495351A6}" type="slidenum">
              <a:rPr lang="en-US">
                <a:latin typeface="Century Gothic" panose="020B0502020202020204" pitchFamily="34" charset="0"/>
              </a:rPr>
              <a:pPr>
                <a:defRPr/>
              </a:pPr>
              <a:t>‹#›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8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7D3AEAF-02D2-BD45-AA0E-B0DD3CEBED13}" type="datetimeFigureOut">
              <a:rPr lang="en-US" smtClean="0"/>
              <a:pPr>
                <a:defRPr/>
              </a:pPr>
              <a:t>7/28/2020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3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want headcounts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8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want headcounts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1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want headcounts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5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want headcounts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0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want headcounts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3979859"/>
            <a:ext cx="5195238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34643" y="4948575"/>
            <a:ext cx="4095914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4643" y="3607027"/>
            <a:ext cx="771554" cy="0"/>
          </a:xfrm>
          <a:prstGeom prst="line">
            <a:avLst/>
          </a:prstGeom>
          <a:ln w="7620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3" y="1633729"/>
            <a:ext cx="5785207" cy="16263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800" cap="none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NCR MASTER TEMPLATE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92" y="4227011"/>
            <a:ext cx="731045" cy="7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398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1332088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2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18684" y="1152525"/>
            <a:ext cx="3896691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33411" y="1152525"/>
            <a:ext cx="3896691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411" y="1652758"/>
            <a:ext cx="3896691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818836" y="1652758"/>
            <a:ext cx="3896691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4861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177022" y="1152525"/>
            <a:ext cx="2591794" cy="498475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406623" y="1152525"/>
            <a:ext cx="2591794" cy="498475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33456" y="1152525"/>
            <a:ext cx="2591794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411" y="1652758"/>
            <a:ext cx="2591839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406624" y="1652758"/>
            <a:ext cx="2591794" cy="2881141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177021" y="1652758"/>
            <a:ext cx="2586667" cy="2881141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ED9A22"/>
              </a:buClr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2801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33412" y="1152000"/>
            <a:ext cx="1937532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717316" y="1152000"/>
            <a:ext cx="1937532" cy="498475"/>
          </a:xfrm>
          <a:prstGeom prst="rect">
            <a:avLst/>
          </a:prstGeom>
          <a:noFill/>
          <a:ln>
            <a:solidFill>
              <a:srgbClr val="00B489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774178" y="1152000"/>
            <a:ext cx="1937532" cy="498475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31039" y="1152000"/>
            <a:ext cx="1937532" cy="498475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33411" y="1645501"/>
            <a:ext cx="1937533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717316" y="1645501"/>
            <a:ext cx="1937533" cy="2881141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774716" y="1645501"/>
            <a:ext cx="1937533" cy="2881141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831038" y="1645501"/>
            <a:ext cx="1937533" cy="2881141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3132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xt box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33409" y="1152000"/>
            <a:ext cx="4022253" cy="33736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63971" y="1152525"/>
            <a:ext cx="3754800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63972" y="1652758"/>
            <a:ext cx="3754800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3217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33408" y="967564"/>
            <a:ext cx="8212880" cy="3220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8137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74662" y="379801"/>
            <a:ext cx="8289925" cy="4165192"/>
          </a:xfrm>
          <a:prstGeom prst="rect">
            <a:avLst/>
          </a:prstGeom>
        </p:spPr>
        <p:txBody>
          <a:bodyPr rIns="1836000" anchor="ctr"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3413" y="1198075"/>
            <a:ext cx="2664409" cy="26400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0" indent="0">
              <a:lnSpc>
                <a:spcPct val="100000"/>
              </a:lnSpc>
              <a:buFontTx/>
              <a:buNone/>
              <a:defRPr sz="1600" spc="-50" baseline="0">
                <a:solidFill>
                  <a:srgbClr val="1B1E1F"/>
                </a:solidFill>
              </a:defRPr>
            </a:lvl1pPr>
            <a:lvl2pPr marL="169863" indent="-1698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400">
                <a:solidFill>
                  <a:srgbClr val="1B1E1F"/>
                </a:solidFill>
              </a:defRPr>
            </a:lvl2pPr>
            <a:lvl3pPr marL="339725" indent="-1698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200">
                <a:solidFill>
                  <a:srgbClr val="1B1E1F"/>
                </a:solidFill>
              </a:defRPr>
            </a:lvl3pPr>
            <a:lvl4pPr marL="517525" indent="-177800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000">
                <a:solidFill>
                  <a:srgbClr val="1B1E1F"/>
                </a:solidFill>
              </a:defRPr>
            </a:lvl4pPr>
            <a:lvl5pPr marL="687388" indent="-1698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8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6947" y="-838898"/>
            <a:ext cx="1410236" cy="66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6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633409" y="1152000"/>
            <a:ext cx="1515600" cy="15156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rgbClr val="1B1E1F"/>
                </a:solidFill>
              </a:defRPr>
            </a:lvl1pPr>
            <a:lvl2pPr marL="173038" indent="0">
              <a:buNone/>
              <a:defRPr sz="1050">
                <a:solidFill>
                  <a:srgbClr val="1B1E1F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3"/>
          <p:cNvSpPr>
            <a:spLocks noGrp="1" noChangeAspect="1"/>
          </p:cNvSpPr>
          <p:nvPr>
            <p:ph type="body" sz="quarter" idx="17"/>
          </p:nvPr>
        </p:nvSpPr>
        <p:spPr>
          <a:xfrm>
            <a:off x="633409" y="2663493"/>
            <a:ext cx="1515600" cy="15156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rgbClr val="1B1E1F"/>
                </a:solidFill>
              </a:defRPr>
            </a:lvl1pPr>
            <a:lvl2pPr marL="173038" indent="0">
              <a:buNone/>
              <a:defRPr sz="1050">
                <a:solidFill>
                  <a:srgbClr val="1B1E1F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2157479" y="1157288"/>
            <a:ext cx="6821417" cy="3030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400"/>
              </a:lnSpc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6947" y="-838898"/>
            <a:ext cx="1410236" cy="66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33409" y="1152000"/>
            <a:ext cx="1706180" cy="1700274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504959" y="1152000"/>
            <a:ext cx="1692000" cy="1700274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6229299" y="1152000"/>
            <a:ext cx="1692000" cy="1700274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4357749" y="2852274"/>
            <a:ext cx="1692000" cy="1668512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33409" y="2844000"/>
            <a:ext cx="1706180" cy="1676786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4355883" y="1152000"/>
            <a:ext cx="1693866" cy="1700274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502669" y="2852274"/>
            <a:ext cx="1692000" cy="1692000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6225143" y="2852274"/>
            <a:ext cx="1696156" cy="16920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95243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0813"/>
            <a:ext cx="4229100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NCR Confidential - Internal Use Only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857750" y="0"/>
            <a:ext cx="4286250" cy="16732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57750" y="1740309"/>
            <a:ext cx="4286250" cy="16732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857750" y="3470786"/>
            <a:ext cx="4286250" cy="16732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28650" y="1683057"/>
            <a:ext cx="4229100" cy="3146118"/>
          </a:xfrm>
        </p:spPr>
        <p:txBody>
          <a:bodyPr/>
          <a:lstStyle>
            <a:lvl1pPr>
              <a:defRPr sz="1600">
                <a:solidFill>
                  <a:srgbClr val="1B1E1F"/>
                </a:solidFill>
              </a:defRPr>
            </a:lvl1pPr>
            <a:lvl2pPr>
              <a:defRPr sz="1400">
                <a:solidFill>
                  <a:srgbClr val="1B1E1F"/>
                </a:solidFill>
              </a:defRPr>
            </a:lvl2pPr>
            <a:lvl3pPr>
              <a:defRPr sz="1200">
                <a:solidFill>
                  <a:srgbClr val="1B1E1F"/>
                </a:solidFill>
              </a:defRPr>
            </a:lvl3pPr>
            <a:lvl4pPr>
              <a:defRPr sz="1200">
                <a:solidFill>
                  <a:srgbClr val="1B1E1F"/>
                </a:solidFill>
              </a:defRPr>
            </a:lvl4pPr>
            <a:lvl5pPr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8649" y="1150725"/>
            <a:ext cx="4229101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b="0" i="0" kern="1200" spc="-3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4778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75" y="194038"/>
            <a:ext cx="8770600" cy="2705917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185574" y="184557"/>
            <a:ext cx="8770597" cy="2719519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2" y="2730137"/>
            <a:ext cx="5785207" cy="118261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2500"/>
              </a:lnSpc>
              <a:buNone/>
              <a:defRPr sz="2200" cap="none" spc="40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4116977"/>
            <a:ext cx="5785206" cy="7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 spc="-3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34643" y="4948575"/>
            <a:ext cx="4095914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/>
              <a:t>NCR Confidential - Internal Use Only</a:t>
            </a:r>
          </a:p>
        </p:txBody>
      </p:sp>
      <p:sp>
        <p:nvSpPr>
          <p:cNvPr id="15" name="Shape 1037"/>
          <p:cNvSpPr/>
          <p:nvPr userDrawn="1"/>
        </p:nvSpPr>
        <p:spPr>
          <a:xfrm>
            <a:off x="628649" y="3973712"/>
            <a:ext cx="5791200" cy="0"/>
          </a:xfrm>
          <a:prstGeom prst="line">
            <a:avLst/>
          </a:prstGeom>
          <a:ln w="25400">
            <a:solidFill>
              <a:srgbClr val="54B948"/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92" y="4227011"/>
            <a:ext cx="731045" cy="7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5016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0813"/>
            <a:ext cx="4008438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NCR Confidential - Internal Use Only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28650" y="1683057"/>
            <a:ext cx="4008438" cy="3146118"/>
          </a:xfr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8649" y="1150725"/>
            <a:ext cx="4008439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b="0" i="0" kern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37088" y="0"/>
            <a:ext cx="4506912" cy="5143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9859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3531" y="525951"/>
            <a:ext cx="4219454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NCR Confidential - Internal Use Only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4713531" y="2058195"/>
            <a:ext cx="4219454" cy="2890380"/>
          </a:xfr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713530" y="1525863"/>
            <a:ext cx="4219455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b="0" i="0" kern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633413" y="858838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1864336" y="858838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3095259" y="858838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633413" y="2101484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1864336" y="2101484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3095259" y="2101484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633413" y="3336315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Picture Placeholder 5"/>
          <p:cNvSpPr>
            <a:spLocks noGrp="1"/>
          </p:cNvSpPr>
          <p:nvPr>
            <p:ph type="pic" sz="quarter" idx="40"/>
          </p:nvPr>
        </p:nvSpPr>
        <p:spPr>
          <a:xfrm>
            <a:off x="1864336" y="3336315"/>
            <a:ext cx="1176337" cy="1190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3095259" y="3336315"/>
            <a:ext cx="1176337" cy="1190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033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41599" y="114471"/>
            <a:ext cx="3991386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941599" y="4948575"/>
            <a:ext cx="149080" cy="19492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2952" y="4948575"/>
            <a:ext cx="3086100" cy="194925"/>
          </a:xfrm>
        </p:spPr>
        <p:txBody>
          <a:bodyPr/>
          <a:lstStyle/>
          <a:p>
            <a:r>
              <a:rPr lang="en-US" dirty="0"/>
              <a:t>NCR Confidential - Internal Use Only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4941599" y="1646714"/>
            <a:ext cx="3991386" cy="3207226"/>
          </a:xfr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941598" y="1114383"/>
            <a:ext cx="3991387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b="0" i="0" kern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697163" cy="5143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4142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b="0" i="0" kern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713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_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b="0" i="0" kern="1200" spc="-30" dirty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89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75" y="194038"/>
            <a:ext cx="8770600" cy="2705917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185574" y="184557"/>
            <a:ext cx="8770597" cy="2719519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34643" y="4948575"/>
            <a:ext cx="4095914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/>
              <a:t>NCR Confidential - Internal Use Only</a:t>
            </a: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8224651" y="4227011"/>
            <a:ext cx="731520" cy="731045"/>
            <a:chOff x="8451348" y="4227622"/>
            <a:chExt cx="731520" cy="731045"/>
          </a:xfrm>
        </p:grpSpPr>
        <p:sp>
          <p:nvSpPr>
            <p:cNvPr id="88" name="Rectangle 87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2" y="2730137"/>
            <a:ext cx="5785207" cy="118261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2500"/>
              </a:lnSpc>
              <a:buNone/>
              <a:defRPr sz="2200" cap="none" spc="40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7" name="Shape 1037"/>
          <p:cNvSpPr/>
          <p:nvPr userDrawn="1"/>
        </p:nvSpPr>
        <p:spPr>
          <a:xfrm>
            <a:off x="628649" y="3973712"/>
            <a:ext cx="5791200" cy="0"/>
          </a:xfrm>
          <a:prstGeom prst="line">
            <a:avLst/>
          </a:prstGeom>
          <a:ln w="25400">
            <a:solidFill>
              <a:srgbClr val="54B9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4116977"/>
            <a:ext cx="5785206" cy="7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 spc="-3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30" y="4227011"/>
            <a:ext cx="731045" cy="7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46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12813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3413" y="749245"/>
            <a:ext cx="7877175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61" y="3552522"/>
            <a:ext cx="1248080" cy="12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34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50969"/>
            <a:ext cx="7895419" cy="853738"/>
          </a:xfrm>
        </p:spPr>
        <p:txBody>
          <a:bodyPr/>
          <a:lstStyle>
            <a:lvl1pPr algn="ctr">
              <a:defRPr sz="2800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676776" y="1790701"/>
            <a:ext cx="170338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47" y="1789479"/>
            <a:ext cx="1703022" cy="17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50969"/>
            <a:ext cx="7895419" cy="853738"/>
          </a:xfrm>
        </p:spPr>
        <p:txBody>
          <a:bodyPr/>
          <a:lstStyle>
            <a:lvl1pPr algn="ctr">
              <a:defRPr sz="2800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676776" y="1790701"/>
            <a:ext cx="170338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4676776" y="1794543"/>
            <a:ext cx="1699060" cy="1697957"/>
            <a:chOff x="8451348" y="4227622"/>
            <a:chExt cx="731520" cy="731045"/>
          </a:xfrm>
        </p:grpSpPr>
        <p:sp>
          <p:nvSpPr>
            <p:cNvPr id="81" name="Rectangle 80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27" y="1789479"/>
            <a:ext cx="1703022" cy="17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817751"/>
            <a:ext cx="4028694" cy="9937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/>
          <p:cNvSpPr txBox="1">
            <a:spLocks/>
          </p:cNvSpPr>
          <p:nvPr userDrawn="1"/>
        </p:nvSpPr>
        <p:spPr>
          <a:xfrm>
            <a:off x="633413" y="4948575"/>
            <a:ext cx="51361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dirty="0">
              <a:solidFill>
                <a:srgbClr val="FFFFFF">
                  <a:lumMod val="50000"/>
                </a:srgb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982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b="0" i="0" kern="1200" spc="-3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628650" y="1589314"/>
            <a:ext cx="8259763" cy="3179536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0826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50813"/>
            <a:ext cx="8296275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144588"/>
            <a:ext cx="8296275" cy="364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3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28650" y="150813"/>
            <a:ext cx="8217638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8217638" cy="326231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6947" y="-838898"/>
            <a:ext cx="1410236" cy="66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49" r:id="rId2"/>
    <p:sldLayoutId id="2147483991" r:id="rId3"/>
    <p:sldLayoutId id="2147483954" r:id="rId4"/>
    <p:sldLayoutId id="2147484025" r:id="rId5"/>
    <p:sldLayoutId id="2147483996" r:id="rId6"/>
  </p:sldLayoutIdLst>
  <p:transition spd="med"/>
  <p:hf hdr="0" dt="0"/>
  <p:txStyles>
    <p:titleStyle>
      <a:lvl1pPr marL="0" marR="0" indent="0" algn="l" defTabSz="309563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8288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18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36576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6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54864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82296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09728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538" y="1853486"/>
            <a:ext cx="4028694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/>
        </p:blipFill>
        <p:spPr>
          <a:xfrm>
            <a:off x="4669536" y="1977400"/>
            <a:ext cx="4474464" cy="745945"/>
          </a:xfrm>
          <a:prstGeom prst="rect">
            <a:avLst/>
          </a:prstGeom>
        </p:spPr>
      </p:pic>
      <p:sp>
        <p:nvSpPr>
          <p:cNvPr id="15" name="Slide Number Placeholder 2"/>
          <p:cNvSpPr txBox="1">
            <a:spLocks/>
          </p:cNvSpPr>
          <p:nvPr userDrawn="1"/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6CB4B4D-7CA3-9044-876B-883B54F8677D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Open Sans"/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Open Sans"/>
            </a:endParaRPr>
          </a:p>
        </p:txBody>
      </p: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Open Sans"/>
              </a:rPr>
              <a:t>NCR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06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Raleway Black" charset="0"/>
          <a:ea typeface="Raleway Black" charset="0"/>
          <a:cs typeface="Raleway Blac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28650" y="150813"/>
            <a:ext cx="8217638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8217638" cy="326231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NCR Confidential - Internal Use Only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6947" y="-838898"/>
            <a:ext cx="1410236" cy="66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27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  <p:sldLayoutId id="2147484030" r:id="rId18"/>
  </p:sldLayoutIdLst>
  <p:transition spd="med"/>
  <p:hf hdr="0" dt="0"/>
  <p:txStyles>
    <p:titleStyle>
      <a:lvl1pPr marL="0" marR="0" indent="0" algn="l" defTabSz="309563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8288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18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36576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6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54864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82296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09728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3987479"/>
            <a:ext cx="5195238" cy="711713"/>
          </a:xfrm>
        </p:spPr>
        <p:txBody>
          <a:bodyPr/>
          <a:lstStyle/>
          <a:p>
            <a:r>
              <a:rPr lang="en-US" b="1" dirty="0"/>
              <a:t>Team: </a:t>
            </a:r>
            <a:r>
              <a:rPr lang="en-US" dirty="0"/>
              <a:t>ELITES</a:t>
            </a:r>
          </a:p>
          <a:p>
            <a:r>
              <a:rPr lang="en-US" dirty="0"/>
              <a:t>July 28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NCR Confidential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3223" y="1865377"/>
            <a:ext cx="7290157" cy="78638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800" cap="none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r>
              <a:rPr lang="en-US" dirty="0"/>
              <a:t>Global Hackathon 2020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B80FD71-F18F-4B46-81D2-C1A13EB8FD5E}"/>
              </a:ext>
            </a:extLst>
          </p:cNvPr>
          <p:cNvSpPr txBox="1">
            <a:spLocks/>
          </p:cNvSpPr>
          <p:nvPr/>
        </p:nvSpPr>
        <p:spPr>
          <a:xfrm>
            <a:off x="680363" y="2726437"/>
            <a:ext cx="7893895" cy="786384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 fontScale="55000" lnSpcReduction="20000"/>
          </a:bodyPr>
          <a:lstStyle>
            <a:lvl1pPr marL="0" marR="0" indent="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tabLst/>
              <a:defRPr sz="4800" b="0" i="0" u="none" strike="noStrike" cap="none" spc="40" baseline="0">
                <a:ln>
                  <a:noFill/>
                </a:ln>
                <a:solidFill>
                  <a:schemeClr val="bg1"/>
                </a:solidFill>
                <a:uFillTx/>
                <a:latin typeface="+mj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sz="5100" kern="0" dirty="0"/>
              <a:t>Idea</a:t>
            </a:r>
            <a:r>
              <a:rPr lang="en-US" sz="3600" kern="0" dirty="0"/>
              <a:t>: </a:t>
            </a:r>
            <a:r>
              <a:rPr lang="en-US" dirty="0"/>
              <a:t>Generic App for self check-out</a:t>
            </a:r>
          </a:p>
          <a:p>
            <a:pPr fontAlgn="auto"/>
            <a:r>
              <a:rPr lang="en-US" sz="36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8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A495-A5A1-425F-B896-477C45424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144588"/>
            <a:ext cx="8296275" cy="3646487"/>
          </a:xfrm>
        </p:spPr>
        <p:txBody>
          <a:bodyPr>
            <a:normAutofit/>
          </a:bodyPr>
          <a:lstStyle/>
          <a:p>
            <a:r>
              <a:rPr lang="en-US" sz="1600" dirty="0"/>
              <a:t>This is an application “</a:t>
            </a:r>
            <a:r>
              <a:rPr lang="en-US" sz="1600" b="1" u="sng" dirty="0"/>
              <a:t>user can shop products and pay using scanner</a:t>
            </a:r>
            <a:r>
              <a:rPr lang="en-US" sz="1600" dirty="0"/>
              <a:t>”</a:t>
            </a:r>
            <a:endParaRPr lang="en-US" sz="1400" dirty="0"/>
          </a:p>
          <a:p>
            <a:pPr marL="365760" lvl="2" indent="0">
              <a:lnSpc>
                <a:spcPct val="120000"/>
              </a:lnSpc>
              <a:buNone/>
            </a:pPr>
            <a:endParaRPr lang="en-US" dirty="0"/>
          </a:p>
          <a:p>
            <a:r>
              <a:rPr lang="en-US" b="1" dirty="0"/>
              <a:t>Concept:</a:t>
            </a:r>
          </a:p>
          <a:p>
            <a:pPr lvl="1"/>
            <a:r>
              <a:rPr lang="en-US" sz="1400" dirty="0"/>
              <a:t>Go to store</a:t>
            </a:r>
          </a:p>
          <a:p>
            <a:pPr lvl="1"/>
            <a:r>
              <a:rPr lang="en-US" sz="1400" dirty="0"/>
              <a:t>Add to cart selected products</a:t>
            </a:r>
          </a:p>
          <a:p>
            <a:pPr lvl="1"/>
            <a:r>
              <a:rPr lang="en-US" sz="1400" dirty="0"/>
              <a:t>Select the items to show using scanner</a:t>
            </a:r>
          </a:p>
          <a:p>
            <a:pPr lvl="1"/>
            <a:r>
              <a:rPr lang="en-US" sz="1400" dirty="0"/>
              <a:t>No need to wait in the long queues</a:t>
            </a:r>
          </a:p>
          <a:p>
            <a:pPr lvl="1"/>
            <a:r>
              <a:rPr lang="en-US" sz="1400" dirty="0"/>
              <a:t>No need to go cashier </a:t>
            </a:r>
          </a:p>
          <a:p>
            <a:pPr lvl="1"/>
            <a:r>
              <a:rPr lang="en-US" sz="1400" dirty="0"/>
              <a:t>Scan the barcode of cart </a:t>
            </a:r>
          </a:p>
          <a:p>
            <a:pPr lvl="1"/>
            <a:r>
              <a:rPr lang="en-US" sz="1400" dirty="0"/>
              <a:t>Pay money using the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 App for self check-out?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A495-A5A1-425F-B896-477C45424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144588"/>
            <a:ext cx="8296275" cy="364648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Customer visits the store and buy their favorite products, using scanner they can pay without cashier. 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b="1" u="sng" dirty="0"/>
              <a:t>Goals: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	50 percent daily sales will increase with faster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	Add to cart products by customer choice 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  Avoid long queues 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  Easy billing 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  Fast order 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  Sales increase for the store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A495-A5A1-425F-B896-477C45424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144588"/>
            <a:ext cx="8296275" cy="36464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app can run either on a mobile phone or PS20 handheld scanner</a:t>
            </a:r>
          </a:p>
          <a:p>
            <a:pPr>
              <a:lnSpc>
                <a:spcPct val="150000"/>
              </a:lnSpc>
            </a:pPr>
            <a:r>
              <a:rPr lang="en-US" dirty="0"/>
              <a:t>Item scanner</a:t>
            </a:r>
          </a:p>
          <a:p>
            <a:pPr>
              <a:lnSpc>
                <a:spcPct val="150000"/>
              </a:lnSpc>
            </a:pPr>
            <a:r>
              <a:rPr lang="en-US" dirty="0"/>
              <a:t>Delivery slot</a:t>
            </a:r>
          </a:p>
          <a:p>
            <a:pPr>
              <a:lnSpc>
                <a:spcPct val="150000"/>
              </a:lnSpc>
            </a:pPr>
            <a:r>
              <a:rPr lang="en-US" dirty="0"/>
              <a:t>Payment gateway</a:t>
            </a:r>
          </a:p>
          <a:p>
            <a:pPr>
              <a:lnSpc>
                <a:spcPct val="150000"/>
              </a:lnSpc>
            </a:pPr>
            <a:r>
              <a:rPr lang="en-US" dirty="0"/>
              <a:t>Order tracking</a:t>
            </a:r>
          </a:p>
          <a:p>
            <a:pPr>
              <a:lnSpc>
                <a:spcPct val="150000"/>
              </a:lnSpc>
            </a:pPr>
            <a:r>
              <a:rPr lang="en-US" dirty="0"/>
              <a:t>Follow-up messages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 Support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This features can be added to existing </a:t>
            </a:r>
            <a:r>
              <a:rPr lang="en-US" sz="2400" b="1" dirty="0">
                <a:solidFill>
                  <a:srgbClr val="FF0000"/>
                </a:solidFill>
              </a:rPr>
              <a:t>NCR Mobile Shopper</a:t>
            </a:r>
            <a:r>
              <a:rPr lang="en-US" b="1" dirty="0">
                <a:solidFill>
                  <a:srgbClr val="FF0000"/>
                </a:solidFill>
              </a:rPr>
              <a:t> product to enhance its features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912EF-F7E7-4E7F-AE33-C4ECF255A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47800"/>
            <a:ext cx="2396174" cy="1198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EDC66-F3A4-433C-A97D-C75958DF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920" y="2758440"/>
            <a:ext cx="1365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A495-A5A1-425F-B896-477C45424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144588"/>
            <a:ext cx="8296275" cy="3646487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Customer has to download the app (we can provide both Android and iOS) from the store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Customer walk-in to the store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Customer navigates through the store, selecting the items required, after verifying them and can scan them, using the app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All items are added to cart by Customer’s choice using mobile app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Customer then finalizes the order in the app and pays for the items scanned digitally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Finally, customer placed an order without standing on the queue/without customer help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Arial Rounded MT Bold" panose="020F0704030504030204" pitchFamily="34" charset="0"/>
              </a:rPr>
              <a:t>This eventually increases sales at the store and saves customer shopping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6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0813"/>
            <a:ext cx="8296275" cy="78468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A495-A5A1-425F-B896-477C45424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935502"/>
            <a:ext cx="8296275" cy="3855573"/>
          </a:xfrm>
        </p:spPr>
        <p:txBody>
          <a:bodyPr>
            <a:normAutofit/>
          </a:bodyPr>
          <a:lstStyle/>
          <a:p>
            <a:r>
              <a:rPr lang="en-US" b="1" dirty="0"/>
              <a:t>Vendor Benefits:</a:t>
            </a:r>
            <a:endParaRPr lang="en-US" sz="1400" dirty="0"/>
          </a:p>
          <a:p>
            <a:pPr lvl="1"/>
            <a:r>
              <a:rPr lang="en-US" sz="1400" dirty="0"/>
              <a:t>Easily deliver more orders using this</a:t>
            </a:r>
          </a:p>
          <a:p>
            <a:pPr lvl="1"/>
            <a:r>
              <a:rPr lang="en-US" sz="1400" dirty="0"/>
              <a:t>Reduced billing que line for cashiers of the store</a:t>
            </a:r>
          </a:p>
          <a:p>
            <a:pPr lvl="1"/>
            <a:r>
              <a:rPr lang="en-US" sz="1400" dirty="0"/>
              <a:t>Delivery chargers will be charged to customer</a:t>
            </a:r>
          </a:p>
          <a:p>
            <a:pPr lvl="1"/>
            <a:r>
              <a:rPr lang="en-US" sz="1400" dirty="0"/>
              <a:t>Faster billing with quick payment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Customer benefits: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Customer can reduce his/her time at the time of shopping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User can avoid queue traffic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Order tracking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Customer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noProof="0" smtClean="0">
                <a:sym typeface="Open Sans"/>
              </a:rPr>
              <a:pPr lvl="0"/>
              <a:t>7</a:t>
            </a:fld>
            <a:endParaRPr lang="en-US" noProof="0" dirty="0">
              <a:sym typeface="Ope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 dirty="0"/>
              <a:t>NCR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5C1CE-D75E-42AF-A875-4EAF7F9A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46" y="1724081"/>
            <a:ext cx="5618074" cy="15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9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CR Cover &amp; Section Break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CR Slide Layout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NCR_Halo_Deck_v6_042917.potx</Template>
  <TotalTime>3370</TotalTime>
  <Words>327</Words>
  <Application>Microsoft Office PowerPoint</Application>
  <PresentationFormat>On-screen Show (16:9)</PresentationFormat>
  <Paragraphs>70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DengXian Light</vt:lpstr>
      <vt:lpstr>ＭＳ Ｐゴシック</vt:lpstr>
      <vt:lpstr>Arial</vt:lpstr>
      <vt:lpstr>Arial Rounded MT Bold</vt:lpstr>
      <vt:lpstr>Century Gothic</vt:lpstr>
      <vt:lpstr>Open Sans</vt:lpstr>
      <vt:lpstr>Raleway Black</vt:lpstr>
      <vt:lpstr>Raleway Light</vt:lpstr>
      <vt:lpstr>Wingdings</vt:lpstr>
      <vt:lpstr>NCR Cover &amp; Section Break Template</vt:lpstr>
      <vt:lpstr>Custom Design</vt:lpstr>
      <vt:lpstr>NCR Slide Layout Template</vt:lpstr>
      <vt:lpstr>PowerPoint Presentation</vt:lpstr>
      <vt:lpstr>Idea Summary</vt:lpstr>
      <vt:lpstr>What is Generic App for self check-out?</vt:lpstr>
      <vt:lpstr>Idea Summary</vt:lpstr>
      <vt:lpstr>Working procedure</vt:lpstr>
      <vt:lpstr>Benefits</vt:lpstr>
      <vt:lpstr>THANK YOU </vt:lpstr>
    </vt:vector>
  </TitlesOfParts>
  <Company>NCR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Anthony.Matlapudi@ncr.com</dc:creator>
  <cp:lastModifiedBy>Tata, Sumalatha</cp:lastModifiedBy>
  <cp:revision>873</cp:revision>
  <dcterms:created xsi:type="dcterms:W3CDTF">2013-06-17T13:27:05Z</dcterms:created>
  <dcterms:modified xsi:type="dcterms:W3CDTF">2020-07-28T11:03:52Z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am250285@ncr.com</vt:lpwstr>
  </property>
  <property fmtid="{D5CDD505-2E9C-101B-9397-08002B2CF9AE}" pid="5" name="MSIP_Label_dc233488-06c6-4c2b-96ac-e256c4376f84_SetDate">
    <vt:lpwstr>2019-07-28T20:54:44.9221951Z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Extended_MSFT_Method">
    <vt:lpwstr>Manual</vt:lpwstr>
  </property>
  <property fmtid="{D5CDD505-2E9C-101B-9397-08002B2CF9AE}" pid="9" name="Sensitivity">
    <vt:lpwstr>Confidential</vt:lpwstr>
  </property>
</Properties>
</file>