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60" r:id="rId5"/>
    <p:sldId id="259"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22598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DCAC8-DDE0-4163-9446-99ED4F522EB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910312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92905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3896716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3695203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247074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069387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233105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2613709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314579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1DCAC8-DDE0-4163-9446-99ED4F522EB3}" type="datetimeFigureOut">
              <a:rPr lang="en-IN" smtClean="0"/>
              <a:t>15-08-2021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157586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1DCAC8-DDE0-4163-9446-99ED4F522EB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46108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1DCAC8-DDE0-4163-9446-99ED4F522EB3}" type="datetimeFigureOut">
              <a:rPr lang="en-IN" smtClean="0"/>
              <a:t>15-08-2021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802598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1DCAC8-DDE0-4163-9446-99ED4F522EB3}" type="datetimeFigureOut">
              <a:rPr lang="en-IN" smtClean="0"/>
              <a:t>15-08-2021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42956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1DCAC8-DDE0-4163-9446-99ED4F522EB3}" type="datetimeFigureOut">
              <a:rPr lang="en-IN" smtClean="0"/>
              <a:t>15-08-2021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190727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DCAC8-DDE0-4163-9446-99ED4F522EB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2678232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1DCAC8-DDE0-4163-9446-99ED4F522EB3}" type="datetimeFigureOut">
              <a:rPr lang="en-IN" smtClean="0"/>
              <a:t>15-08-2021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1D1632-393C-4348-A691-DF6C0FAD8AD4}" type="slidenum">
              <a:rPr lang="en-IN" smtClean="0"/>
              <a:t>‹#›</a:t>
            </a:fld>
            <a:endParaRPr lang="en-IN"/>
          </a:p>
        </p:txBody>
      </p:sp>
    </p:spTree>
    <p:extLst>
      <p:ext uri="{BB962C8B-B14F-4D97-AF65-F5344CB8AC3E}">
        <p14:creationId xmlns:p14="http://schemas.microsoft.com/office/powerpoint/2010/main" val="4580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1DCAC8-DDE0-4163-9446-99ED4F522EB3}" type="datetimeFigureOut">
              <a:rPr lang="en-IN" smtClean="0"/>
              <a:t>15-08-2021</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1D1632-393C-4348-A691-DF6C0FAD8AD4}" type="slidenum">
              <a:rPr lang="en-IN" smtClean="0"/>
              <a:t>‹#›</a:t>
            </a:fld>
            <a:endParaRPr lang="en-IN"/>
          </a:p>
        </p:txBody>
      </p:sp>
    </p:spTree>
    <p:extLst>
      <p:ext uri="{BB962C8B-B14F-4D97-AF65-F5344CB8AC3E}">
        <p14:creationId xmlns:p14="http://schemas.microsoft.com/office/powerpoint/2010/main" val="9811417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rapingrobot.com/blog/amazon-scrapers/" TargetMode="External"/><Relationship Id="rId2" Type="http://schemas.openxmlformats.org/officeDocument/2006/relationships/hyperlink" Target="https://www.wint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java/"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hyperlink" Target="https://www.geeksforgeeks.org/csharp-programming-langua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5402-8DCD-4A9A-BDAB-F54A22A601EB}"/>
              </a:ext>
            </a:extLst>
          </p:cNvPr>
          <p:cNvSpPr>
            <a:spLocks noGrp="1"/>
          </p:cNvSpPr>
          <p:nvPr>
            <p:ph type="ctrTitle"/>
          </p:nvPr>
        </p:nvSpPr>
        <p:spPr>
          <a:xfrm>
            <a:off x="2428876" y="704850"/>
            <a:ext cx="8067674" cy="2079627"/>
          </a:xfrm>
        </p:spPr>
        <p:txBody>
          <a:bodyPr>
            <a:normAutofit/>
          </a:bodyPr>
          <a:lstStyle/>
          <a:p>
            <a:pPr algn="ctr"/>
            <a:r>
              <a:rPr lang="en-US" u="sng" dirty="0">
                <a:solidFill>
                  <a:schemeClr val="tx2"/>
                </a:solidFill>
                <a:latin typeface="Bahnschrift Light Condensed" panose="020B0502040204020203" pitchFamily="34" charset="0"/>
                <a:cs typeface="Arial" panose="020B0604020202020204" pitchFamily="34" charset="0"/>
              </a:rPr>
              <a:t>Python Mini Project </a:t>
            </a:r>
            <a:br>
              <a:rPr lang="en-US" u="sng" dirty="0">
                <a:solidFill>
                  <a:schemeClr val="tx2"/>
                </a:solidFill>
                <a:latin typeface="Bahnschrift Light Condensed" panose="020B0502040204020203" pitchFamily="34" charset="0"/>
                <a:cs typeface="Arial" panose="020B0604020202020204" pitchFamily="34" charset="0"/>
              </a:rPr>
            </a:br>
            <a:r>
              <a:rPr lang="en-US" sz="4800" u="sng" dirty="0">
                <a:solidFill>
                  <a:schemeClr val="tx2"/>
                </a:solidFill>
                <a:latin typeface="Bahnschrift Light Condensed" panose="020B0502040204020203" pitchFamily="34" charset="0"/>
                <a:cs typeface="Arial" panose="020B0604020202020204" pitchFamily="34" charset="0"/>
              </a:rPr>
              <a:t>Topic –Web Scrapping </a:t>
            </a:r>
            <a:endParaRPr lang="en-IN" u="sng" dirty="0">
              <a:solidFill>
                <a:schemeClr val="tx2"/>
              </a:solidFill>
              <a:latin typeface="Bahnschrift Light Condensed" panose="020B0502040204020203" pitchFamily="34" charset="0"/>
              <a:cs typeface="Arial" panose="020B0604020202020204" pitchFamily="34" charset="0"/>
            </a:endParaRPr>
          </a:p>
        </p:txBody>
      </p:sp>
      <p:sp>
        <p:nvSpPr>
          <p:cNvPr id="3" name="Subtitle 2">
            <a:extLst>
              <a:ext uri="{FF2B5EF4-FFF2-40B4-BE49-F238E27FC236}">
                <a16:creationId xmlns:a16="http://schemas.microsoft.com/office/drawing/2014/main" id="{8A6B3DD6-7E85-4CC0-8237-7B6D6082E28B}"/>
              </a:ext>
            </a:extLst>
          </p:cNvPr>
          <p:cNvSpPr>
            <a:spLocks noGrp="1"/>
          </p:cNvSpPr>
          <p:nvPr>
            <p:ph type="subTitle" idx="1"/>
          </p:nvPr>
        </p:nvSpPr>
        <p:spPr>
          <a:xfrm>
            <a:off x="3409950" y="2905125"/>
            <a:ext cx="6010275" cy="2508251"/>
          </a:xfrm>
        </p:spPr>
        <p:txBody>
          <a:bodyPr>
            <a:normAutofit/>
          </a:bodyPr>
          <a:lstStyle/>
          <a:p>
            <a:pPr algn="ctr">
              <a:spcBef>
                <a:spcPts val="0"/>
              </a:spcBef>
              <a:spcAft>
                <a:spcPts val="0"/>
              </a:spcAft>
            </a:pPr>
            <a:r>
              <a:rPr lang="en-US" sz="2800" dirty="0">
                <a:latin typeface="Bahnschrift Light" panose="020B0502040204020203" pitchFamily="34" charset="0"/>
                <a:cs typeface="Arial" panose="020B0604020202020204" pitchFamily="34" charset="0"/>
              </a:rPr>
              <a:t>Soham </a:t>
            </a:r>
            <a:r>
              <a:rPr lang="en-US" sz="2800" dirty="0" err="1">
                <a:latin typeface="Bahnschrift Light" panose="020B0502040204020203" pitchFamily="34" charset="0"/>
                <a:cs typeface="Arial" panose="020B0604020202020204" pitchFamily="34" charset="0"/>
              </a:rPr>
              <a:t>Parate</a:t>
            </a:r>
            <a:r>
              <a:rPr lang="en-US" sz="2800" dirty="0">
                <a:latin typeface="Bahnschrift Light" panose="020B0502040204020203" pitchFamily="34" charset="0"/>
                <a:cs typeface="Arial" panose="020B0604020202020204" pitchFamily="34" charset="0"/>
              </a:rPr>
              <a:t> – 706</a:t>
            </a:r>
          </a:p>
          <a:p>
            <a:pPr algn="ctr">
              <a:spcBef>
                <a:spcPts val="0"/>
              </a:spcBef>
              <a:spcAft>
                <a:spcPts val="0"/>
              </a:spcAft>
            </a:pPr>
            <a:r>
              <a:rPr lang="en-US" sz="2800" dirty="0">
                <a:latin typeface="Bahnschrift Light" panose="020B0502040204020203" pitchFamily="34" charset="0"/>
                <a:cs typeface="Arial" panose="020B0604020202020204" pitchFamily="34" charset="0"/>
              </a:rPr>
              <a:t>Gauri Gupta -711</a:t>
            </a:r>
          </a:p>
          <a:p>
            <a:pPr algn="ctr">
              <a:spcBef>
                <a:spcPts val="0"/>
              </a:spcBef>
              <a:spcAft>
                <a:spcPts val="0"/>
              </a:spcAft>
            </a:pPr>
            <a:r>
              <a:rPr lang="en-US" sz="2800" dirty="0" err="1">
                <a:latin typeface="Bahnschrift Light" panose="020B0502040204020203" pitchFamily="34" charset="0"/>
                <a:cs typeface="Arial" panose="020B0604020202020204" pitchFamily="34" charset="0"/>
              </a:rPr>
              <a:t>Jenish</a:t>
            </a:r>
            <a:r>
              <a:rPr lang="en-US" sz="2800" dirty="0">
                <a:latin typeface="Bahnschrift Light" panose="020B0502040204020203" pitchFamily="34" charset="0"/>
                <a:cs typeface="Arial" panose="020B0604020202020204" pitchFamily="34" charset="0"/>
              </a:rPr>
              <a:t> Panchal -714</a:t>
            </a:r>
          </a:p>
          <a:p>
            <a:pPr algn="ctr">
              <a:spcBef>
                <a:spcPts val="0"/>
              </a:spcBef>
              <a:spcAft>
                <a:spcPts val="0"/>
              </a:spcAft>
            </a:pPr>
            <a:r>
              <a:rPr lang="en-US" sz="2800" dirty="0">
                <a:latin typeface="Bahnschrift Light" panose="020B0502040204020203" pitchFamily="34" charset="0"/>
                <a:cs typeface="Arial" panose="020B0604020202020204" pitchFamily="34" charset="0"/>
              </a:rPr>
              <a:t>Batch –G1</a:t>
            </a:r>
          </a:p>
          <a:p>
            <a:endParaRPr lang="en-IN" dirty="0"/>
          </a:p>
        </p:txBody>
      </p:sp>
    </p:spTree>
    <p:extLst>
      <p:ext uri="{BB962C8B-B14F-4D97-AF65-F5344CB8AC3E}">
        <p14:creationId xmlns:p14="http://schemas.microsoft.com/office/powerpoint/2010/main" val="1066366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2A47-2F4E-40FB-B3E4-E28FED7DA1C0}"/>
              </a:ext>
            </a:extLst>
          </p:cNvPr>
          <p:cNvSpPr>
            <a:spLocks noGrp="1"/>
          </p:cNvSpPr>
          <p:nvPr>
            <p:ph type="title"/>
          </p:nvPr>
        </p:nvSpPr>
        <p:spPr>
          <a:xfrm>
            <a:off x="1484311" y="104775"/>
            <a:ext cx="10018713" cy="1190625"/>
          </a:xfrm>
        </p:spPr>
        <p:txBody>
          <a:bodyPr/>
          <a:lstStyle/>
          <a:p>
            <a:r>
              <a:rPr lang="en-US" u="sng" dirty="0">
                <a:latin typeface="Bahnschrift Light Condensed" panose="020B0502040204020203" pitchFamily="34" charset="0"/>
              </a:rPr>
              <a:t>Displaying the output using pandas</a:t>
            </a:r>
            <a:endParaRPr lang="en-IN" u="sng" dirty="0">
              <a:latin typeface="Bahnschrift Light Condensed" panose="020B0502040204020203" pitchFamily="34" charset="0"/>
            </a:endParaRPr>
          </a:p>
        </p:txBody>
      </p:sp>
      <p:pic>
        <p:nvPicPr>
          <p:cNvPr id="9" name="Content Placeholder 8">
            <a:extLst>
              <a:ext uri="{FF2B5EF4-FFF2-40B4-BE49-F238E27FC236}">
                <a16:creationId xmlns:a16="http://schemas.microsoft.com/office/drawing/2014/main" id="{1F580250-A41F-44B8-BAC4-3B572D05550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41" r="14846" b="48674"/>
          <a:stretch/>
        </p:blipFill>
        <p:spPr>
          <a:xfrm>
            <a:off x="2009775" y="1295400"/>
            <a:ext cx="6534150" cy="4930411"/>
          </a:xfrm>
        </p:spPr>
      </p:pic>
      <p:pic>
        <p:nvPicPr>
          <p:cNvPr id="11" name="Picture 10">
            <a:extLst>
              <a:ext uri="{FF2B5EF4-FFF2-40B4-BE49-F238E27FC236}">
                <a16:creationId xmlns:a16="http://schemas.microsoft.com/office/drawing/2014/main" id="{D0FE9DCA-CAC4-49AD-8612-F8F0535F1888}"/>
              </a:ext>
            </a:extLst>
          </p:cNvPr>
          <p:cNvPicPr>
            <a:picLocks noChangeAspect="1"/>
          </p:cNvPicPr>
          <p:nvPr/>
        </p:nvPicPr>
        <p:blipFill rotWithShape="1">
          <a:blip r:embed="rId2">
            <a:extLst>
              <a:ext uri="{28A0092B-C50C-407E-A947-70E740481C1C}">
                <a14:useLocalDpi xmlns:a14="http://schemas.microsoft.com/office/drawing/2010/main" val="0"/>
              </a:ext>
            </a:extLst>
          </a:blip>
          <a:srcRect t="51250" r="64336"/>
          <a:stretch/>
        </p:blipFill>
        <p:spPr>
          <a:xfrm>
            <a:off x="8946811" y="1345426"/>
            <a:ext cx="2870877" cy="4880385"/>
          </a:xfrm>
          <a:prstGeom prst="rect">
            <a:avLst/>
          </a:prstGeom>
        </p:spPr>
      </p:pic>
    </p:spTree>
    <p:extLst>
      <p:ext uri="{BB962C8B-B14F-4D97-AF65-F5344CB8AC3E}">
        <p14:creationId xmlns:p14="http://schemas.microsoft.com/office/powerpoint/2010/main" val="79091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8BDA-2686-44A6-BEE1-5866608FC8B6}"/>
              </a:ext>
            </a:extLst>
          </p:cNvPr>
          <p:cNvSpPr>
            <a:spLocks noGrp="1"/>
          </p:cNvSpPr>
          <p:nvPr>
            <p:ph type="title"/>
          </p:nvPr>
        </p:nvSpPr>
        <p:spPr>
          <a:xfrm>
            <a:off x="971551" y="685800"/>
            <a:ext cx="10531474" cy="4286250"/>
          </a:xfrm>
        </p:spPr>
        <p:txBody>
          <a:bodyPr>
            <a:normAutofit/>
          </a:bodyPr>
          <a:lstStyle/>
          <a:p>
            <a:r>
              <a:rPr lang="en-US" sz="6600" u="sng" dirty="0">
                <a:latin typeface="Bahnschrift Light Condensed" panose="020B0502040204020203" pitchFamily="34" charset="0"/>
              </a:rPr>
              <a:t>Thank You.</a:t>
            </a:r>
            <a:endParaRPr lang="en-IN" sz="6600" u="sng"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6AD1AD84-2B81-4E54-AEE8-983DB93BB5E6}"/>
              </a:ext>
            </a:extLst>
          </p:cNvPr>
          <p:cNvSpPr>
            <a:spLocks noGrp="1"/>
          </p:cNvSpPr>
          <p:nvPr>
            <p:ph idx="1"/>
          </p:nvPr>
        </p:nvSpPr>
        <p:spPr>
          <a:xfrm flipV="1">
            <a:off x="1484310" y="1552576"/>
            <a:ext cx="10018713" cy="1114424"/>
          </a:xfrm>
        </p:spPr>
        <p:txBody>
          <a:bodyPr/>
          <a:lstStyle/>
          <a:p>
            <a:endParaRPr lang="en-IN" b="1" dirty="0"/>
          </a:p>
        </p:txBody>
      </p:sp>
    </p:spTree>
    <p:extLst>
      <p:ext uri="{BB962C8B-B14F-4D97-AF65-F5344CB8AC3E}">
        <p14:creationId xmlns:p14="http://schemas.microsoft.com/office/powerpoint/2010/main" val="407768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155FD-9D5B-4AE5-836F-5BAC8F491CDA}"/>
              </a:ext>
            </a:extLst>
          </p:cNvPr>
          <p:cNvSpPr>
            <a:spLocks noGrp="1"/>
          </p:cNvSpPr>
          <p:nvPr>
            <p:ph type="title"/>
          </p:nvPr>
        </p:nvSpPr>
        <p:spPr>
          <a:xfrm>
            <a:off x="1484311" y="542924"/>
            <a:ext cx="10018713" cy="981075"/>
          </a:xfrm>
        </p:spPr>
        <p:txBody>
          <a:bodyPr>
            <a:normAutofit/>
          </a:bodyPr>
          <a:lstStyle/>
          <a:p>
            <a:r>
              <a:rPr lang="en-US" sz="4400" u="sng" dirty="0">
                <a:latin typeface="Bahnschrift Light Condensed" panose="020B0502040204020203" pitchFamily="34" charset="0"/>
              </a:rPr>
              <a:t>What Is Web Scraping</a:t>
            </a:r>
            <a:r>
              <a:rPr lang="en-US" sz="4400" u="sng" dirty="0"/>
              <a:t>?</a:t>
            </a:r>
            <a:endParaRPr lang="en-IN" sz="4400" u="sng" dirty="0"/>
          </a:p>
        </p:txBody>
      </p:sp>
      <p:sp>
        <p:nvSpPr>
          <p:cNvPr id="3" name="Content Placeholder 2">
            <a:extLst>
              <a:ext uri="{FF2B5EF4-FFF2-40B4-BE49-F238E27FC236}">
                <a16:creationId xmlns:a16="http://schemas.microsoft.com/office/drawing/2014/main" id="{4E09BCE7-6A87-428A-BD91-FB5160CFC47F}"/>
              </a:ext>
            </a:extLst>
          </p:cNvPr>
          <p:cNvSpPr>
            <a:spLocks noGrp="1"/>
          </p:cNvSpPr>
          <p:nvPr>
            <p:ph idx="1"/>
          </p:nvPr>
        </p:nvSpPr>
        <p:spPr>
          <a:xfrm>
            <a:off x="1484311" y="609600"/>
            <a:ext cx="10182225" cy="5800725"/>
          </a:xfrm>
        </p:spPr>
        <p:txBody>
          <a:bodyPr>
            <a:normAutofit/>
          </a:bodyPr>
          <a:lstStyle/>
          <a:p>
            <a:pPr algn="just"/>
            <a:r>
              <a:rPr lang="en-US" dirty="0">
                <a:effectLst/>
                <a:latin typeface="Baskerville Old Face" panose="02020602080505020303" pitchFamily="18" charset="0"/>
                <a:cs typeface="Arial" panose="020B0604020202020204" pitchFamily="34" charset="0"/>
              </a:rPr>
              <a:t>Web scraping  is a technique for extracting a large amount of data from websites saved to a local file in your computer or to a database in the form of a table. Web Scraping is not only used to extract information from dynamic websites but can also scrape web items. It can be done manually, but automated </a:t>
            </a:r>
            <a:r>
              <a:rPr lang="en-US" strike="noStrike" dirty="0">
                <a:effectLst/>
                <a:latin typeface="Baskerville Old Face" panose="02020602080505020303" pitchFamily="18" charset="0"/>
                <a:cs typeface="Arial" panose="020B0604020202020204" pitchFamily="34" charset="0"/>
                <a:hlinkClick r:id="rId2">
                  <a:extLst>
                    <a:ext uri="{A12FA001-AC4F-418D-AE19-62706E023703}">
                      <ahyp:hlinkClr xmlns:ahyp="http://schemas.microsoft.com/office/drawing/2018/hyperlinkcolor" val="tx"/>
                    </a:ext>
                  </a:extLst>
                </a:hlinkClick>
              </a:rPr>
              <a:t>data scraping tools</a:t>
            </a:r>
            <a:r>
              <a:rPr lang="en-US" dirty="0">
                <a:effectLst/>
                <a:latin typeface="Baskerville Old Face" panose="02020602080505020303" pitchFamily="18" charset="0"/>
                <a:cs typeface="Arial" panose="020B0604020202020204" pitchFamily="34" charset="0"/>
              </a:rPr>
              <a:t> are mostly preferred because of their efficiency and low cost of web scraping</a:t>
            </a:r>
          </a:p>
          <a:p>
            <a:pPr algn="just"/>
            <a:r>
              <a:rPr lang="en-US" dirty="0">
                <a:latin typeface="Baskerville Old Face" panose="02020602080505020303" pitchFamily="18" charset="0"/>
                <a:cs typeface="Arial" panose="020B0604020202020204" pitchFamily="34" charset="0"/>
              </a:rPr>
              <a:t>Our project uses </a:t>
            </a:r>
            <a:r>
              <a:rPr lang="en-US" dirty="0">
                <a:effectLst/>
                <a:latin typeface="Baskerville Old Face" panose="02020602080505020303" pitchFamily="18" charset="0"/>
                <a:cs typeface="Arial" panose="020B0604020202020204" pitchFamily="34" charset="0"/>
              </a:rPr>
              <a:t>Web scraping for web indexing, data and web mining, online price comparison with an </a:t>
            </a:r>
            <a:r>
              <a:rPr lang="en-US" u="none" strike="noStrike" dirty="0">
                <a:effectLst/>
                <a:latin typeface="Baskerville Old Face" panose="02020602080505020303" pitchFamily="18" charset="0"/>
                <a:cs typeface="Arial" panose="020B0604020202020204" pitchFamily="34" charset="0"/>
                <a:hlinkClick r:id="rId3">
                  <a:extLst>
                    <a:ext uri="{A12FA001-AC4F-418D-AE19-62706E023703}">
                      <ahyp:hlinkClr xmlns:ahyp="http://schemas.microsoft.com/office/drawing/2018/hyperlinkcolor" val="tx"/>
                    </a:ext>
                  </a:extLst>
                </a:hlinkClick>
              </a:rPr>
              <a:t>amazon price scraper</a:t>
            </a:r>
            <a:r>
              <a:rPr lang="en-US" dirty="0">
                <a:effectLst/>
                <a:latin typeface="Baskerville Old Face" panose="02020602080505020303" pitchFamily="18" charset="0"/>
                <a:cs typeface="Arial" panose="020B0604020202020204" pitchFamily="34" charset="0"/>
              </a:rPr>
              <a:t> and price monitoring, product review scraping and more.</a:t>
            </a:r>
            <a:endParaRPr lang="en-IN" dirty="0"/>
          </a:p>
        </p:txBody>
      </p:sp>
    </p:spTree>
    <p:extLst>
      <p:ext uri="{BB962C8B-B14F-4D97-AF65-F5344CB8AC3E}">
        <p14:creationId xmlns:p14="http://schemas.microsoft.com/office/powerpoint/2010/main" val="243543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AED8-22D0-4095-84BF-CAE2FCCB54F7}"/>
              </a:ext>
            </a:extLst>
          </p:cNvPr>
          <p:cNvSpPr>
            <a:spLocks noGrp="1"/>
          </p:cNvSpPr>
          <p:nvPr>
            <p:ph type="title"/>
          </p:nvPr>
        </p:nvSpPr>
        <p:spPr>
          <a:xfrm>
            <a:off x="1760537" y="571499"/>
            <a:ext cx="9020175" cy="2266951"/>
          </a:xfrm>
        </p:spPr>
        <p:txBody>
          <a:bodyPr>
            <a:noAutofit/>
          </a:bodyPr>
          <a:lstStyle/>
          <a:p>
            <a:r>
              <a:rPr lang="en-US" sz="5400" i="0" u="sng" dirty="0">
                <a:solidFill>
                  <a:srgbClr val="000000"/>
                </a:solidFill>
                <a:effectLst/>
                <a:latin typeface="Bahnschrift Light Condensed" panose="020B0502040204020203" pitchFamily="34" charset="0"/>
              </a:rPr>
              <a:t>Beautiful Soup</a:t>
            </a:r>
            <a:br>
              <a:rPr lang="en-US" i="0" dirty="0">
                <a:solidFill>
                  <a:srgbClr val="000000"/>
                </a:solidFill>
                <a:effectLst/>
                <a:latin typeface="Baskerville Old Face" panose="02020602080505020303" pitchFamily="18" charset="0"/>
              </a:rPr>
            </a:br>
            <a:endParaRPr lang="en-IN" dirty="0"/>
          </a:p>
        </p:txBody>
      </p:sp>
      <p:sp>
        <p:nvSpPr>
          <p:cNvPr id="3" name="Content Placeholder 2">
            <a:extLst>
              <a:ext uri="{FF2B5EF4-FFF2-40B4-BE49-F238E27FC236}">
                <a16:creationId xmlns:a16="http://schemas.microsoft.com/office/drawing/2014/main" id="{3BE144F9-C306-427B-9C1E-86CBEEFDDFD0}"/>
              </a:ext>
            </a:extLst>
          </p:cNvPr>
          <p:cNvSpPr>
            <a:spLocks noGrp="1"/>
          </p:cNvSpPr>
          <p:nvPr>
            <p:ph idx="1"/>
          </p:nvPr>
        </p:nvSpPr>
        <p:spPr>
          <a:xfrm>
            <a:off x="1760537" y="419101"/>
            <a:ext cx="10250488" cy="6362700"/>
          </a:xfrm>
        </p:spPr>
        <p:txBody>
          <a:bodyPr>
            <a:normAutofit/>
          </a:bodyPr>
          <a:lstStyle/>
          <a:p>
            <a:pPr>
              <a:buFont typeface="Arial" panose="020B0604020202020204" pitchFamily="34" charset="0"/>
              <a:buChar char="•"/>
            </a:pPr>
            <a:r>
              <a:rPr lang="en-US" b="0" i="0" dirty="0">
                <a:solidFill>
                  <a:srgbClr val="000000"/>
                </a:solidFill>
                <a:effectLst/>
                <a:latin typeface="Baskerville Old Face" panose="02020602080505020303" pitchFamily="18" charset="0"/>
              </a:rPr>
              <a:t>Beautiful Soup is a Python library for parsing HTML and XML documents. </a:t>
            </a:r>
          </a:p>
          <a:p>
            <a:pPr>
              <a:buFont typeface="Arial" panose="020B0604020202020204" pitchFamily="34" charset="0"/>
              <a:buChar char="•"/>
            </a:pPr>
            <a:r>
              <a:rPr lang="en-US" b="0" i="0" dirty="0">
                <a:solidFill>
                  <a:srgbClr val="000000"/>
                </a:solidFill>
                <a:effectLst/>
                <a:latin typeface="Baskerville Old Face" panose="02020602080505020303" pitchFamily="18" charset="0"/>
              </a:rPr>
              <a:t>It is often used for web scraping and to extract data from websites</a:t>
            </a:r>
          </a:p>
          <a:p>
            <a:pPr>
              <a:buFont typeface="Arial" panose="020B0604020202020204" pitchFamily="34" charset="0"/>
              <a:buChar char="•"/>
            </a:pPr>
            <a:r>
              <a:rPr lang="en-US" b="0" i="0" dirty="0">
                <a:solidFill>
                  <a:srgbClr val="000000"/>
                </a:solidFill>
                <a:effectLst/>
                <a:latin typeface="Baskerville Old Face" panose="02020602080505020303" pitchFamily="18" charset="0"/>
              </a:rPr>
              <a:t>Beautiful Soup transforms a complex HTML document into a complex tree of Python objects, such as tag, navigable string, or comment. </a:t>
            </a:r>
            <a:endParaRPr lang="en-US" dirty="0">
              <a:solidFill>
                <a:srgbClr val="222222"/>
              </a:solidFill>
              <a:latin typeface="Baskerville Old Face" panose="02020602080505020303" pitchFamily="18" charset="0"/>
            </a:endParaRPr>
          </a:p>
          <a:p>
            <a:pPr>
              <a:buFont typeface="Arial" panose="020B0604020202020204" pitchFamily="34" charset="0"/>
              <a:buChar char="•"/>
            </a:pPr>
            <a:r>
              <a:rPr lang="en-US" b="0" i="0" dirty="0">
                <a:solidFill>
                  <a:srgbClr val="000000"/>
                </a:solidFill>
                <a:effectLst/>
                <a:latin typeface="Baskerville Old Face" panose="02020602080505020303" pitchFamily="18" charset="0"/>
              </a:rPr>
              <a:t>Beautiful Soup is a Python library designed for quick turnaround projects like screen-scraping</a:t>
            </a:r>
            <a:r>
              <a:rPr lang="en-US" sz="2800" b="0" i="0" dirty="0">
                <a:solidFill>
                  <a:srgbClr val="000000"/>
                </a:solidFill>
                <a:effectLst/>
                <a:latin typeface="Baskerville Old Face" panose="02020602080505020303" pitchFamily="18" charset="0"/>
              </a:rPr>
              <a:t>.</a:t>
            </a:r>
            <a:endParaRPr lang="en-IN" dirty="0"/>
          </a:p>
        </p:txBody>
      </p:sp>
    </p:spTree>
    <p:extLst>
      <p:ext uri="{BB962C8B-B14F-4D97-AF65-F5344CB8AC3E}">
        <p14:creationId xmlns:p14="http://schemas.microsoft.com/office/powerpoint/2010/main" val="312907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D517-73E0-48B1-AC3D-2A2193E77E6D}"/>
              </a:ext>
            </a:extLst>
          </p:cNvPr>
          <p:cNvSpPr>
            <a:spLocks noGrp="1"/>
          </p:cNvSpPr>
          <p:nvPr>
            <p:ph type="title"/>
          </p:nvPr>
        </p:nvSpPr>
        <p:spPr>
          <a:xfrm>
            <a:off x="1484311" y="142876"/>
            <a:ext cx="10018713" cy="1343024"/>
          </a:xfrm>
        </p:spPr>
        <p:txBody>
          <a:bodyPr>
            <a:normAutofit/>
          </a:bodyPr>
          <a:lstStyle/>
          <a:p>
            <a:r>
              <a:rPr lang="en-US" sz="4800" u="sng" dirty="0">
                <a:latin typeface="Bahnschrift Light Condensed" panose="020B0502040204020203" pitchFamily="34" charset="0"/>
              </a:rPr>
              <a:t>Selenium</a:t>
            </a:r>
            <a:endParaRPr lang="en-IN" sz="4800" u="sng"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049A6778-0F5B-4101-AFB5-F9122EFE6701}"/>
              </a:ext>
            </a:extLst>
          </p:cNvPr>
          <p:cNvSpPr>
            <a:spLocks noGrp="1"/>
          </p:cNvSpPr>
          <p:nvPr>
            <p:ph idx="1"/>
          </p:nvPr>
        </p:nvSpPr>
        <p:spPr>
          <a:xfrm>
            <a:off x="2001837" y="685800"/>
            <a:ext cx="10018713" cy="5848350"/>
          </a:xfrm>
        </p:spPr>
        <p:txBody>
          <a:bodyPr>
            <a:normAutofit/>
          </a:bodyPr>
          <a:lstStyle/>
          <a:p>
            <a:pPr marL="0" indent="0" algn="just">
              <a:buNone/>
            </a:pPr>
            <a:r>
              <a:rPr lang="en-US" b="0" i="0" dirty="0">
                <a:effectLst/>
                <a:latin typeface="Baskerville Old Face" panose="02020602080505020303" pitchFamily="18" charset="0"/>
              </a:rPr>
              <a:t>Selenium is a powerful tool for controlling web browsers through programs and performing browser automation. It is functional for all browsers, works on all major OS and its scripts are written in various languages </a:t>
            </a:r>
            <a:r>
              <a:rPr lang="en-US" b="0" i="0" dirty="0" err="1">
                <a:effectLst/>
                <a:latin typeface="Baskerville Old Face" panose="02020602080505020303" pitchFamily="18" charset="0"/>
              </a:rPr>
              <a:t>i.e</a:t>
            </a:r>
            <a:r>
              <a:rPr lang="en-US" b="0" i="0" dirty="0">
                <a:effectLst/>
                <a:latin typeface="Baskerville Old Face" panose="02020602080505020303" pitchFamily="18" charset="0"/>
              </a:rPr>
              <a:t> </a:t>
            </a:r>
            <a:r>
              <a:rPr lang="en-US" b="0" i="0" u="sng" dirty="0">
                <a:effectLst/>
                <a:latin typeface="Baskerville Old Face" panose="02020602080505020303" pitchFamily="18" charset="0"/>
                <a:hlinkClick r:id="rId2">
                  <a:extLst>
                    <a:ext uri="{A12FA001-AC4F-418D-AE19-62706E023703}">
                      <ahyp:hlinkClr xmlns:ahyp="http://schemas.microsoft.com/office/drawing/2018/hyperlinkcolor" val="tx"/>
                    </a:ext>
                  </a:extLst>
                </a:hlinkClick>
              </a:rPr>
              <a:t>Python</a:t>
            </a:r>
            <a:r>
              <a:rPr lang="en-US" b="0" i="0" dirty="0">
                <a:effectLst/>
                <a:latin typeface="Baskerville Old Face" panose="02020602080505020303" pitchFamily="18" charset="0"/>
              </a:rPr>
              <a:t>, </a:t>
            </a:r>
            <a:r>
              <a:rPr lang="en-US" b="0" i="0" u="sng" dirty="0">
                <a:effectLst/>
                <a:latin typeface="Baskerville Old Face" panose="02020602080505020303" pitchFamily="18" charset="0"/>
                <a:hlinkClick r:id="rId3">
                  <a:extLst>
                    <a:ext uri="{A12FA001-AC4F-418D-AE19-62706E023703}">
                      <ahyp:hlinkClr xmlns:ahyp="http://schemas.microsoft.com/office/drawing/2018/hyperlinkcolor" val="tx"/>
                    </a:ext>
                  </a:extLst>
                </a:hlinkClick>
              </a:rPr>
              <a:t>Java</a:t>
            </a:r>
            <a:r>
              <a:rPr lang="en-US" b="0" i="0" dirty="0">
                <a:effectLst/>
                <a:latin typeface="Baskerville Old Face" panose="02020602080505020303" pitchFamily="18" charset="0"/>
              </a:rPr>
              <a:t>, </a:t>
            </a:r>
            <a:r>
              <a:rPr lang="en-US" b="0" i="0" u="sng" dirty="0">
                <a:effectLst/>
                <a:latin typeface="Baskerville Old Face" panose="02020602080505020303" pitchFamily="18" charset="0"/>
                <a:hlinkClick r:id="rId4">
                  <a:extLst>
                    <a:ext uri="{A12FA001-AC4F-418D-AE19-62706E023703}">
                      <ahyp:hlinkClr xmlns:ahyp="http://schemas.microsoft.com/office/drawing/2018/hyperlinkcolor" val="tx"/>
                    </a:ext>
                  </a:extLst>
                </a:hlinkClick>
              </a:rPr>
              <a:t>C#</a:t>
            </a:r>
            <a:r>
              <a:rPr lang="en-US" b="0" i="0" dirty="0">
                <a:effectLst/>
                <a:latin typeface="Baskerville Old Face" panose="02020602080505020303" pitchFamily="18" charset="0"/>
              </a:rPr>
              <a:t>, </a:t>
            </a:r>
            <a:r>
              <a:rPr lang="en-US" b="0" i="0" dirty="0" err="1">
                <a:effectLst/>
                <a:latin typeface="Baskerville Old Face" panose="02020602080505020303" pitchFamily="18" charset="0"/>
              </a:rPr>
              <a:t>etc</a:t>
            </a:r>
            <a:r>
              <a:rPr lang="en-US" b="0" i="0" dirty="0">
                <a:effectLst/>
                <a:latin typeface="Baskerville Old Face" panose="02020602080505020303" pitchFamily="18" charset="0"/>
              </a:rPr>
              <a:t>, we will be working with Python.  </a:t>
            </a:r>
          </a:p>
          <a:p>
            <a:pPr marL="0" indent="0" algn="just">
              <a:buNone/>
            </a:pPr>
            <a:r>
              <a:rPr lang="en-US" dirty="0">
                <a:solidFill>
                  <a:srgbClr val="273239"/>
                </a:solidFill>
                <a:latin typeface="Baskerville Old Face" panose="02020602080505020303" pitchFamily="18" charset="0"/>
              </a:rPr>
              <a:t>    </a:t>
            </a:r>
            <a:r>
              <a:rPr lang="en-US" b="1" i="0" dirty="0">
                <a:solidFill>
                  <a:srgbClr val="273239"/>
                </a:solidFill>
                <a:effectLst/>
                <a:latin typeface="Baskerville Old Face" panose="02020602080505020303" pitchFamily="18" charset="0"/>
              </a:rPr>
              <a:t>Why learn Selenium Python ?</a:t>
            </a:r>
          </a:p>
          <a:p>
            <a:pPr algn="just" fontAlgn="base">
              <a:buFont typeface="Arial" panose="020B0604020202020204" pitchFamily="34" charset="0"/>
              <a:buChar char="•"/>
            </a:pPr>
            <a:r>
              <a:rPr lang="en-US" b="1" i="0" dirty="0">
                <a:solidFill>
                  <a:srgbClr val="273239"/>
                </a:solidFill>
                <a:effectLst/>
                <a:latin typeface="Baskerville Old Face" panose="02020602080505020303" pitchFamily="18" charset="0"/>
              </a:rPr>
              <a:t>Open Source and Portable</a:t>
            </a:r>
            <a:r>
              <a:rPr lang="en-US" b="0" i="0" dirty="0">
                <a:solidFill>
                  <a:srgbClr val="273239"/>
                </a:solidFill>
                <a:effectLst/>
                <a:latin typeface="Baskerville Old Face" panose="02020602080505020303" pitchFamily="18" charset="0"/>
              </a:rPr>
              <a:t> –</a:t>
            </a:r>
          </a:p>
          <a:p>
            <a:pPr algn="just" fontAlgn="base">
              <a:buFont typeface="Arial" panose="020B0604020202020204" pitchFamily="34" charset="0"/>
              <a:buChar char="•"/>
            </a:pPr>
            <a:r>
              <a:rPr lang="en-US" b="1" i="0" dirty="0">
                <a:solidFill>
                  <a:srgbClr val="273239"/>
                </a:solidFill>
                <a:effectLst/>
                <a:latin typeface="Baskerville Old Face" panose="02020602080505020303" pitchFamily="18" charset="0"/>
              </a:rPr>
              <a:t>Combination of tool and DSL</a:t>
            </a:r>
            <a:r>
              <a:rPr lang="en-US" b="0" i="0" dirty="0">
                <a:solidFill>
                  <a:srgbClr val="273239"/>
                </a:solidFill>
                <a:effectLst/>
                <a:latin typeface="Baskerville Old Face" panose="02020602080505020303" pitchFamily="18" charset="0"/>
              </a:rPr>
              <a:t> </a:t>
            </a:r>
          </a:p>
          <a:p>
            <a:pPr algn="just" fontAlgn="base">
              <a:buFont typeface="Arial" panose="020B0604020202020204" pitchFamily="34" charset="0"/>
              <a:buChar char="•"/>
            </a:pPr>
            <a:r>
              <a:rPr lang="en-US" b="1" i="0" dirty="0">
                <a:solidFill>
                  <a:srgbClr val="273239"/>
                </a:solidFill>
                <a:effectLst/>
                <a:latin typeface="Baskerville Old Face" panose="02020602080505020303" pitchFamily="18" charset="0"/>
              </a:rPr>
              <a:t>Easier to understand and implement</a:t>
            </a:r>
            <a:r>
              <a:rPr lang="en-US" b="0" i="0" dirty="0">
                <a:solidFill>
                  <a:srgbClr val="273239"/>
                </a:solidFill>
                <a:effectLst/>
                <a:latin typeface="Baskerville Old Face" panose="02020602080505020303" pitchFamily="18" charset="0"/>
              </a:rPr>
              <a:t> </a:t>
            </a:r>
          </a:p>
          <a:p>
            <a:pPr algn="just" fontAlgn="base">
              <a:buFont typeface="Arial" panose="020B0604020202020204" pitchFamily="34" charset="0"/>
              <a:buChar char="•"/>
            </a:pPr>
            <a:r>
              <a:rPr lang="en-US" b="1" i="0" dirty="0">
                <a:solidFill>
                  <a:srgbClr val="273239"/>
                </a:solidFill>
                <a:effectLst/>
                <a:latin typeface="Baskerville Old Face" panose="02020602080505020303" pitchFamily="18" charset="0"/>
              </a:rPr>
              <a:t>Less burden and stress for testers</a:t>
            </a:r>
            <a:r>
              <a:rPr lang="en-US" b="0" i="0" dirty="0">
                <a:solidFill>
                  <a:srgbClr val="273239"/>
                </a:solidFill>
                <a:effectLst/>
                <a:latin typeface="Baskerville Old Face" panose="02020602080505020303" pitchFamily="18" charset="0"/>
              </a:rPr>
              <a:t> </a:t>
            </a:r>
            <a:endParaRPr lang="en-IN" dirty="0">
              <a:latin typeface="Baskerville Old Face" panose="02020602080505020303" pitchFamily="18" charset="0"/>
            </a:endParaRPr>
          </a:p>
        </p:txBody>
      </p:sp>
    </p:spTree>
    <p:extLst>
      <p:ext uri="{BB962C8B-B14F-4D97-AF65-F5344CB8AC3E}">
        <p14:creationId xmlns:p14="http://schemas.microsoft.com/office/powerpoint/2010/main" val="236219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3BD8-D0B3-431E-A606-CDE98293216F}"/>
              </a:ext>
            </a:extLst>
          </p:cNvPr>
          <p:cNvSpPr>
            <a:spLocks noGrp="1"/>
          </p:cNvSpPr>
          <p:nvPr>
            <p:ph type="title"/>
          </p:nvPr>
        </p:nvSpPr>
        <p:spPr>
          <a:xfrm>
            <a:off x="1484311" y="142876"/>
            <a:ext cx="10018713" cy="1076323"/>
          </a:xfrm>
        </p:spPr>
        <p:txBody>
          <a:bodyPr>
            <a:normAutofit/>
          </a:bodyPr>
          <a:lstStyle/>
          <a:p>
            <a:r>
              <a:rPr lang="en-US" sz="4800" u="sng" dirty="0">
                <a:latin typeface="Bahnschrift Light Condensed" panose="020B0502040204020203" pitchFamily="34" charset="0"/>
              </a:rPr>
              <a:t>Pandas </a:t>
            </a:r>
            <a:endParaRPr lang="en-IN" sz="4800" u="sng" dirty="0">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37B7D815-7214-4BFA-89A2-0451B81C0CAD}"/>
              </a:ext>
            </a:extLst>
          </p:cNvPr>
          <p:cNvSpPr>
            <a:spLocks noGrp="1"/>
          </p:cNvSpPr>
          <p:nvPr>
            <p:ph idx="1"/>
          </p:nvPr>
        </p:nvSpPr>
        <p:spPr>
          <a:xfrm>
            <a:off x="2114550" y="1543050"/>
            <a:ext cx="9388474" cy="4905374"/>
          </a:xfrm>
        </p:spPr>
        <p:txBody>
          <a:bodyPr>
            <a:noAutofit/>
          </a:bodyPr>
          <a:lstStyle/>
          <a:p>
            <a:pPr marL="0" indent="0" algn="just">
              <a:spcBef>
                <a:spcPts val="0"/>
              </a:spcBef>
              <a:spcAft>
                <a:spcPts val="0"/>
              </a:spcAft>
              <a:buNone/>
            </a:pPr>
            <a:r>
              <a:rPr lang="en-US" b="0" i="0" dirty="0">
                <a:solidFill>
                  <a:srgbClr val="000000"/>
                </a:solidFill>
                <a:effectLst/>
                <a:latin typeface="Baskerville Old Face" panose="02020602080505020303" pitchFamily="18" charset="0"/>
              </a:rPr>
              <a:t>Pandas is an open-source Python Library providing high-performance data manipulation and analysis tool using its powerful data structures.</a:t>
            </a:r>
          </a:p>
          <a:p>
            <a:pPr marL="0" indent="0">
              <a:spcBef>
                <a:spcPts val="600"/>
              </a:spcBef>
              <a:buNone/>
            </a:pPr>
            <a:r>
              <a:rPr lang="en-US" dirty="0">
                <a:solidFill>
                  <a:srgbClr val="000000"/>
                </a:solidFill>
                <a:latin typeface="Baskerville Old Face" panose="02020602080505020303" pitchFamily="18" charset="0"/>
              </a:rPr>
              <a:t>  </a:t>
            </a:r>
            <a:r>
              <a:rPr lang="en-US" b="0" i="0" dirty="0">
                <a:effectLst/>
                <a:latin typeface="Baskerville Old Face" panose="02020602080505020303" pitchFamily="18" charset="0"/>
              </a:rPr>
              <a:t>  </a:t>
            </a:r>
            <a:r>
              <a:rPr lang="en-US" b="1" i="0" dirty="0">
                <a:effectLst/>
                <a:latin typeface="Baskerville Old Face" panose="02020602080505020303" pitchFamily="18" charset="0"/>
              </a:rPr>
              <a:t>Key Features of Pandas</a:t>
            </a:r>
          </a:p>
          <a:p>
            <a:pPr>
              <a:spcBef>
                <a:spcPts val="600"/>
              </a:spcBef>
              <a:buFont typeface="Arial" panose="020B0604020202020204" pitchFamily="34" charset="0"/>
              <a:buChar char="•"/>
            </a:pPr>
            <a:r>
              <a:rPr lang="en-US" b="1" i="0" dirty="0">
                <a:effectLst/>
                <a:latin typeface="Baskerville Old Face" panose="02020602080505020303" pitchFamily="18" charset="0"/>
              </a:rPr>
              <a:t>Fast and efficient Data Frame object with default and customized indexing.</a:t>
            </a:r>
          </a:p>
          <a:p>
            <a:pPr>
              <a:spcBef>
                <a:spcPts val="600"/>
              </a:spcBef>
              <a:buFont typeface="Arial" panose="020B0604020202020204" pitchFamily="34" charset="0"/>
              <a:buChar char="•"/>
            </a:pPr>
            <a:r>
              <a:rPr lang="en-US" b="1" i="0" dirty="0">
                <a:effectLst/>
                <a:latin typeface="Baskerville Old Face" panose="02020602080505020303" pitchFamily="18" charset="0"/>
              </a:rPr>
              <a:t>Tools for loading data into in-memory data objects from different file formats.</a:t>
            </a:r>
          </a:p>
          <a:p>
            <a:pPr>
              <a:spcBef>
                <a:spcPts val="600"/>
              </a:spcBef>
              <a:buFont typeface="Arial" panose="020B0604020202020204" pitchFamily="34" charset="0"/>
              <a:buChar char="•"/>
            </a:pPr>
            <a:r>
              <a:rPr lang="en-US" b="1" i="0" dirty="0">
                <a:effectLst/>
                <a:latin typeface="Baskerville Old Face" panose="02020602080505020303" pitchFamily="18" charset="0"/>
              </a:rPr>
              <a:t>Data alignment and integrated handling of missing data.</a:t>
            </a:r>
          </a:p>
          <a:p>
            <a:pPr>
              <a:spcBef>
                <a:spcPts val="600"/>
              </a:spcBef>
              <a:buFont typeface="Arial" panose="020B0604020202020204" pitchFamily="34" charset="0"/>
              <a:buChar char="•"/>
            </a:pPr>
            <a:r>
              <a:rPr lang="en-US" b="1" i="0" dirty="0">
                <a:effectLst/>
                <a:latin typeface="Baskerville Old Face" panose="02020602080505020303" pitchFamily="18" charset="0"/>
              </a:rPr>
              <a:t>Label-based slicing, indexing and sub setting of large data sets.</a:t>
            </a:r>
          </a:p>
          <a:p>
            <a:pPr>
              <a:spcBef>
                <a:spcPts val="600"/>
              </a:spcBef>
              <a:buFont typeface="Arial" panose="020B0604020202020204" pitchFamily="34" charset="0"/>
              <a:buChar char="•"/>
            </a:pPr>
            <a:r>
              <a:rPr lang="en-US" b="1" i="0" dirty="0">
                <a:effectLst/>
                <a:latin typeface="Baskerville Old Face" panose="02020602080505020303" pitchFamily="18" charset="0"/>
              </a:rPr>
              <a:t>Group by data for aggregation and transformations.</a:t>
            </a:r>
          </a:p>
          <a:p>
            <a:pPr>
              <a:spcBef>
                <a:spcPts val="600"/>
              </a:spcBef>
              <a:buFont typeface="Arial" panose="020B0604020202020204" pitchFamily="34" charset="0"/>
              <a:buChar char="•"/>
            </a:pPr>
            <a:r>
              <a:rPr lang="en-US" b="1" i="0" dirty="0">
                <a:effectLst/>
                <a:latin typeface="Baskerville Old Face" panose="02020602080505020303" pitchFamily="18" charset="0"/>
              </a:rPr>
              <a:t>High performance merging and joining of data.</a:t>
            </a:r>
          </a:p>
          <a:p>
            <a:endParaRPr lang="en-IN" sz="2200" dirty="0"/>
          </a:p>
        </p:txBody>
      </p:sp>
    </p:spTree>
    <p:extLst>
      <p:ext uri="{BB962C8B-B14F-4D97-AF65-F5344CB8AC3E}">
        <p14:creationId xmlns:p14="http://schemas.microsoft.com/office/powerpoint/2010/main" val="353870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B310-3A93-4F9E-9F5D-93D5F1321E36}"/>
              </a:ext>
            </a:extLst>
          </p:cNvPr>
          <p:cNvSpPr>
            <a:spLocks noGrp="1"/>
          </p:cNvSpPr>
          <p:nvPr>
            <p:ph type="title"/>
          </p:nvPr>
        </p:nvSpPr>
        <p:spPr>
          <a:xfrm>
            <a:off x="1484312" y="85725"/>
            <a:ext cx="9097964" cy="876299"/>
          </a:xfrm>
        </p:spPr>
        <p:txBody>
          <a:bodyPr>
            <a:noAutofit/>
          </a:bodyPr>
          <a:lstStyle/>
          <a:p>
            <a:r>
              <a:rPr lang="en-US" sz="4400" u="sng" dirty="0">
                <a:latin typeface="Bahnschrift Light Condensed" panose="020B0502040204020203" pitchFamily="34" charset="0"/>
              </a:rPr>
              <a:t>Code:</a:t>
            </a:r>
            <a:endParaRPr lang="en-IN" sz="4400" u="sng" dirty="0">
              <a:latin typeface="Bahnschrift Light Condensed" panose="020B0502040204020203" pitchFamily="34" charset="0"/>
            </a:endParaRPr>
          </a:p>
        </p:txBody>
      </p:sp>
      <p:pic>
        <p:nvPicPr>
          <p:cNvPr id="5" name="Content Placeholder 4">
            <a:extLst>
              <a:ext uri="{FF2B5EF4-FFF2-40B4-BE49-F238E27FC236}">
                <a16:creationId xmlns:a16="http://schemas.microsoft.com/office/drawing/2014/main" id="{E3ECBE11-ABB8-49E6-9D81-079B79706C3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6737"/>
          <a:stretch/>
        </p:blipFill>
        <p:spPr>
          <a:xfrm>
            <a:off x="52387" y="1028699"/>
            <a:ext cx="12087225" cy="5601166"/>
          </a:xfrm>
        </p:spPr>
      </p:pic>
    </p:spTree>
    <p:extLst>
      <p:ext uri="{BB962C8B-B14F-4D97-AF65-F5344CB8AC3E}">
        <p14:creationId xmlns:p14="http://schemas.microsoft.com/office/powerpoint/2010/main" val="3368889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27199-C092-425E-BB68-256C70B2CDD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7568401-380A-413C-B8F7-4786C129B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62" y="131179"/>
            <a:ext cx="11801476" cy="6595641"/>
          </a:xfrm>
        </p:spPr>
      </p:pic>
    </p:spTree>
    <p:extLst>
      <p:ext uri="{BB962C8B-B14F-4D97-AF65-F5344CB8AC3E}">
        <p14:creationId xmlns:p14="http://schemas.microsoft.com/office/powerpoint/2010/main" val="335939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91C7-1CD7-45DE-B32E-F5B8083D79E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28D30F6-7B5B-4E02-BEF4-A48E0E28A7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25" y="76637"/>
            <a:ext cx="11887199" cy="6781363"/>
          </a:xfrm>
        </p:spPr>
      </p:pic>
    </p:spTree>
    <p:extLst>
      <p:ext uri="{BB962C8B-B14F-4D97-AF65-F5344CB8AC3E}">
        <p14:creationId xmlns:p14="http://schemas.microsoft.com/office/powerpoint/2010/main" val="417893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5B7A-78DB-4E0E-9D90-EC0F897307C8}"/>
              </a:ext>
            </a:extLst>
          </p:cNvPr>
          <p:cNvSpPr>
            <a:spLocks noGrp="1"/>
          </p:cNvSpPr>
          <p:nvPr>
            <p:ph type="title"/>
          </p:nvPr>
        </p:nvSpPr>
        <p:spPr>
          <a:xfrm>
            <a:off x="1484311" y="685801"/>
            <a:ext cx="9621839" cy="781050"/>
          </a:xfrm>
        </p:spPr>
        <p:txBody>
          <a:bodyPr>
            <a:normAutofit/>
          </a:bodyPr>
          <a:lstStyle/>
          <a:p>
            <a:r>
              <a:rPr lang="en-US" sz="4400" u="sng" dirty="0">
                <a:latin typeface="Bahnschrift Light Condensed" panose="020B0502040204020203" pitchFamily="34" charset="0"/>
              </a:rPr>
              <a:t>Output: Csv File</a:t>
            </a:r>
            <a:endParaRPr lang="en-IN" sz="4400" u="sng" dirty="0">
              <a:latin typeface="Bahnschrift Light Condensed" panose="020B0502040204020203" pitchFamily="34" charset="0"/>
            </a:endParaRPr>
          </a:p>
        </p:txBody>
      </p:sp>
      <p:pic>
        <p:nvPicPr>
          <p:cNvPr id="5" name="Content Placeholder 4">
            <a:extLst>
              <a:ext uri="{FF2B5EF4-FFF2-40B4-BE49-F238E27FC236}">
                <a16:creationId xmlns:a16="http://schemas.microsoft.com/office/drawing/2014/main" id="{7FB8AB82-FFD6-481F-9A71-5155CF786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0" y="2019300"/>
            <a:ext cx="12220890" cy="4029075"/>
          </a:xfrm>
        </p:spPr>
      </p:pic>
    </p:spTree>
    <p:extLst>
      <p:ext uri="{BB962C8B-B14F-4D97-AF65-F5344CB8AC3E}">
        <p14:creationId xmlns:p14="http://schemas.microsoft.com/office/powerpoint/2010/main" val="3478237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80</TotalTime>
  <Words>387</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Bahnschrift Light</vt:lpstr>
      <vt:lpstr>Bahnschrift Light Condensed</vt:lpstr>
      <vt:lpstr>Baskerville Old Face</vt:lpstr>
      <vt:lpstr>Corbel</vt:lpstr>
      <vt:lpstr>Parallax</vt:lpstr>
      <vt:lpstr>Python Mini Project  Topic –Web Scrapping </vt:lpstr>
      <vt:lpstr>What Is Web Scraping?</vt:lpstr>
      <vt:lpstr>Beautiful Soup </vt:lpstr>
      <vt:lpstr>Selenium</vt:lpstr>
      <vt:lpstr>Pandas </vt:lpstr>
      <vt:lpstr>Code:</vt:lpstr>
      <vt:lpstr>PowerPoint Presentation</vt:lpstr>
      <vt:lpstr>PowerPoint Presentation</vt:lpstr>
      <vt:lpstr>Output: Csv File</vt:lpstr>
      <vt:lpstr>Displaying the output using pandas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Mini Project </dc:title>
  <dc:creator>Gauri G</dc:creator>
  <cp:lastModifiedBy>Gauri G</cp:lastModifiedBy>
  <cp:revision>4</cp:revision>
  <dcterms:created xsi:type="dcterms:W3CDTF">2021-08-15T09:16:04Z</dcterms:created>
  <dcterms:modified xsi:type="dcterms:W3CDTF">2021-08-15T10:36:17Z</dcterms:modified>
</cp:coreProperties>
</file>