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33"/>
  </p:notesMasterIdLst>
  <p:handoutMasterIdLst>
    <p:handoutMasterId r:id="rId34"/>
  </p:handoutMasterIdLst>
  <p:sldIdLst>
    <p:sldId id="256" r:id="rId5"/>
    <p:sldId id="285" r:id="rId6"/>
    <p:sldId id="262" r:id="rId7"/>
    <p:sldId id="263" r:id="rId8"/>
    <p:sldId id="288" r:id="rId9"/>
    <p:sldId id="291" r:id="rId10"/>
    <p:sldId id="268" r:id="rId11"/>
    <p:sldId id="275" r:id="rId12"/>
    <p:sldId id="279" r:id="rId13"/>
    <p:sldId id="277" r:id="rId14"/>
    <p:sldId id="278" r:id="rId15"/>
    <p:sldId id="266" r:id="rId16"/>
    <p:sldId id="272" r:id="rId17"/>
    <p:sldId id="270" r:id="rId18"/>
    <p:sldId id="287" r:id="rId19"/>
    <p:sldId id="269" r:id="rId20"/>
    <p:sldId id="280" r:id="rId21"/>
    <p:sldId id="273" r:id="rId22"/>
    <p:sldId id="290" r:id="rId23"/>
    <p:sldId id="281" r:id="rId24"/>
    <p:sldId id="282" r:id="rId25"/>
    <p:sldId id="274" r:id="rId26"/>
    <p:sldId id="271" r:id="rId27"/>
    <p:sldId id="284" r:id="rId28"/>
    <p:sldId id="289" r:id="rId29"/>
    <p:sldId id="276" r:id="rId30"/>
    <p:sldId id="265" r:id="rId31"/>
    <p:sldId id="26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EE"/>
    <a:srgbClr val="1A3260"/>
    <a:srgbClr val="66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D079A0-CBD4-4CFC-B6F1-5D3D54A1F3E4}" v="6" dt="2022-04-07T16:21:36.075"/>
    <p1510:client id="{F5FB0568-F5E7-4A96-90ED-A07EDC0BED61}" v="89" dt="2022-04-07T17:29:55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845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Obesity rates are rising, its becoming a national health crisis that cannot be ignored</a:t>
            </a:r>
          </a:p>
          <a:p>
            <a:pPr marL="171450" indent="-171450">
              <a:buFontTx/>
              <a:buChar char="-"/>
            </a:pPr>
            <a:r>
              <a:rPr lang="en-GB" dirty="0"/>
              <a:t>COVID has made us realise how important our health is, with 73.2% of those becoming critically ill or dying being overweight or obese (WHO 2021)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7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9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GB" dirty="0"/>
              <a:t>Agile methodology is an incremental project management model, which means software is produced in incremental, rapid cycles. 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GB" dirty="0"/>
              <a:t>If the customer has any feedback or any change in the feature, then it can be accommodated in the current release of the product.</a:t>
            </a:r>
            <a:endParaRPr lang="en-GB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GB" dirty="0"/>
              <a:t>An Agile approach can improve organizational synergy by breaking down organizational barriers and developing a spirit of trust and partnership around organizational goals.</a:t>
            </a:r>
            <a:endParaRPr lang="en-GB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4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Use case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62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9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GB" dirty="0"/>
              <a:t>where we are aiming to target students struggling with their health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87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jlzolm5mSU?feature=oembed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articles/what-are-wireframes/" TargetMode="External"/><Relationship Id="rId2" Type="http://schemas.openxmlformats.org/officeDocument/2006/relationships/hyperlink" Target="https://www.cprime.com/resources/what-is-agile-what-is-scru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agile/project-management/gantt-chart#:~:text=A%20Gantt%20chart%20is%20a" TargetMode="External"/><Relationship Id="rId4" Type="http://schemas.openxmlformats.org/officeDocument/2006/relationships/hyperlink" Target="https://asana.com/resources/risk-registe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7958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cap="none" dirty="0">
                <a:solidFill>
                  <a:srgbClr val="66EBFF"/>
                </a:solidFill>
              </a:rPr>
              <a:t>B</a:t>
            </a:r>
            <a:r>
              <a:rPr lang="en-US" sz="6000" cap="none" dirty="0">
                <a:solidFill>
                  <a:schemeClr val="bg1"/>
                </a:solidFill>
              </a:rPr>
              <a:t>healthy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55000" lnSpcReduction="20000"/>
          </a:bodyPr>
          <a:lstStyle/>
          <a:p>
            <a:r>
              <a:rPr lang="en-US" sz="2500" cap="none" dirty="0">
                <a:solidFill>
                  <a:schemeClr val="bg1"/>
                </a:solidFill>
              </a:rPr>
              <a:t>Fitness starts with what you eat</a:t>
            </a:r>
          </a:p>
          <a:p>
            <a:r>
              <a:rPr lang="en-US" cap="none" dirty="0">
                <a:solidFill>
                  <a:schemeClr val="bg1"/>
                </a:solidFill>
              </a:rPr>
              <a:t>Joseph Green st20152142, Fahim Ahmed st20187784, </a:t>
            </a:r>
            <a:r>
              <a:rPr lang="en-US" cap="none" dirty="0" err="1">
                <a:solidFill>
                  <a:schemeClr val="bg1"/>
                </a:solidFill>
              </a:rPr>
              <a:t>Tausif</a:t>
            </a:r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cap="none" dirty="0" err="1">
                <a:solidFill>
                  <a:schemeClr val="bg1"/>
                </a:solidFill>
              </a:rPr>
              <a:t>Meah</a:t>
            </a:r>
            <a:r>
              <a:rPr lang="en-US" cap="none" dirty="0">
                <a:solidFill>
                  <a:schemeClr val="bg1"/>
                </a:solidFill>
              </a:rPr>
              <a:t> st20182639, </a:t>
            </a:r>
            <a:r>
              <a:rPr lang="en-US" cap="none" dirty="0" err="1">
                <a:solidFill>
                  <a:schemeClr val="bg1"/>
                </a:solidFill>
              </a:rPr>
              <a:t>Omaima</a:t>
            </a:r>
            <a:r>
              <a:rPr lang="en-US" cap="none" dirty="0">
                <a:solidFill>
                  <a:schemeClr val="bg1"/>
                </a:solidFill>
              </a:rPr>
              <a:t> Ben </a:t>
            </a:r>
            <a:r>
              <a:rPr lang="en-US" cap="none" dirty="0" err="1">
                <a:solidFill>
                  <a:schemeClr val="bg1"/>
                </a:solidFill>
              </a:rPr>
              <a:t>Ayzah</a:t>
            </a:r>
            <a:r>
              <a:rPr lang="en-US" cap="none" dirty="0">
                <a:solidFill>
                  <a:schemeClr val="bg1"/>
                </a:solidFill>
              </a:rPr>
              <a:t> st20158659, Ephraim Olajide Abimbola </a:t>
            </a:r>
            <a:r>
              <a:rPr lang="en-US" cap="none" dirty="0" err="1">
                <a:solidFill>
                  <a:schemeClr val="bg1"/>
                </a:solidFill>
              </a:rPr>
              <a:t>Omomowo</a:t>
            </a:r>
            <a:r>
              <a:rPr lang="en-US" cap="none" dirty="0">
                <a:solidFill>
                  <a:schemeClr val="bg1"/>
                </a:solidFill>
              </a:rPr>
              <a:t> st20171486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C37E-8886-4202-94FF-3E698D35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cap="none" dirty="0"/>
              <a:t>ireframes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03AFC-3FCE-4A69-8989-BC970F9D5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802" y="2181225"/>
            <a:ext cx="8816395" cy="3678238"/>
          </a:xfrm>
        </p:spPr>
      </p:pic>
    </p:spTree>
    <p:extLst>
      <p:ext uri="{BB962C8B-B14F-4D97-AF65-F5344CB8AC3E}">
        <p14:creationId xmlns:p14="http://schemas.microsoft.com/office/powerpoint/2010/main" val="298441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C37E-8886-4202-94FF-3E698D35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cap="none" dirty="0"/>
              <a:t>ireframes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33DB7-CA09-420E-8261-2C7B40C01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464" y="2171393"/>
            <a:ext cx="4121072" cy="3678238"/>
          </a:xfrm>
        </p:spPr>
      </p:pic>
    </p:spTree>
    <p:extLst>
      <p:ext uri="{BB962C8B-B14F-4D97-AF65-F5344CB8AC3E}">
        <p14:creationId xmlns:p14="http://schemas.microsoft.com/office/powerpoint/2010/main" val="369033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3527-CB36-4046-9E9A-7D3D1BAA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58531"/>
            <a:ext cx="11029616" cy="1013800"/>
          </a:xfrm>
        </p:spPr>
        <p:txBody>
          <a:bodyPr/>
          <a:lstStyle/>
          <a:p>
            <a:r>
              <a:rPr lang="en-GB" cap="none" dirty="0"/>
              <a:t>But what else is out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572B-BB64-444E-AAD4-1815826B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236" y="2180496"/>
            <a:ext cx="5227441" cy="3678303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en-GB" sz="4000" b="1" dirty="0">
                <a:solidFill>
                  <a:srgbClr val="0066EE"/>
                </a:solidFill>
              </a:rPr>
              <a:t>   MyFitnessPal</a:t>
            </a:r>
            <a:endParaRPr lang="en-US" sz="2400"/>
          </a:p>
          <a:p>
            <a:pPr marL="305435" indent="-305435">
              <a:buFont typeface="Wingdings 2"/>
              <a:buChar char=""/>
            </a:pPr>
            <a:r>
              <a:rPr lang="en-GB" sz="2400" dirty="0">
                <a:solidFill>
                  <a:schemeClr val="tx1"/>
                </a:solidFill>
              </a:rPr>
              <a:t>Massively popularity/brand recognition</a:t>
            </a:r>
          </a:p>
          <a:p>
            <a:pPr marL="305435" indent="-305435">
              <a:buFont typeface="Wingdings 2"/>
              <a:buChar char=""/>
            </a:pPr>
            <a:r>
              <a:rPr lang="en-GB" sz="2400" dirty="0">
                <a:solidFill>
                  <a:schemeClr val="tx1"/>
                </a:solidFill>
              </a:rPr>
              <a:t>Can track food with nutritional values, exercise and weight </a:t>
            </a:r>
          </a:p>
          <a:p>
            <a:pPr marL="305435" indent="-305435">
              <a:buFont typeface="Wingdings 2"/>
              <a:buChar char=""/>
            </a:pPr>
            <a:r>
              <a:rPr lang="en-GB" sz="2400" dirty="0">
                <a:solidFill>
                  <a:schemeClr val="tx1"/>
                </a:solidFill>
              </a:rPr>
              <a:t>Social media aspects where people can post and comment</a:t>
            </a:r>
          </a:p>
          <a:p>
            <a:pPr marL="2499995" lvl="7"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8E5148-0C30-4C04-964E-E0711ECB7C6A}"/>
              </a:ext>
            </a:extLst>
          </p:cNvPr>
          <p:cNvGrpSpPr/>
          <p:nvPr/>
        </p:nvGrpSpPr>
        <p:grpSpPr>
          <a:xfrm>
            <a:off x="306872" y="2393856"/>
            <a:ext cx="1713044" cy="1964494"/>
            <a:chOff x="489752" y="2190656"/>
            <a:chExt cx="1713044" cy="19644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569424-B1B2-4C2C-8693-D71E13EF6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752" y="2190656"/>
              <a:ext cx="1713044" cy="17130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7590BA-4CBA-49E3-890E-BB2E74D6B493}"/>
                </a:ext>
              </a:extLst>
            </p:cNvPr>
            <p:cNvSpPr txBox="1"/>
            <p:nvPr/>
          </p:nvSpPr>
          <p:spPr>
            <a:xfrm>
              <a:off x="778953" y="3893540"/>
              <a:ext cx="13175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dirty="0"/>
                <a:t>MyFitnessPal (2022)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A6E996-0AFC-4E5D-BBE0-AC2CF3156CF4}"/>
              </a:ext>
            </a:extLst>
          </p:cNvPr>
          <p:cNvSpPr txBox="1">
            <a:spLocks/>
          </p:cNvSpPr>
          <p:nvPr/>
        </p:nvSpPr>
        <p:spPr>
          <a:xfrm>
            <a:off x="5420350" y="2177903"/>
            <a:ext cx="6683160" cy="3678303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1395" lvl="7" indent="0">
              <a:buNone/>
            </a:pPr>
            <a:r>
              <a:rPr lang="en-GB" sz="3600" dirty="0">
                <a:solidFill>
                  <a:schemeClr val="tx1"/>
                </a:solidFill>
              </a:rPr>
              <a:t>Disadvantages</a:t>
            </a:r>
          </a:p>
          <a:p>
            <a:pPr marL="2499995" lvl="7"/>
            <a:r>
              <a:rPr lang="en-GB" sz="2400" dirty="0">
                <a:solidFill>
                  <a:schemeClr val="tx1"/>
                </a:solidFill>
              </a:rPr>
              <a:t>Not tailored to students</a:t>
            </a:r>
          </a:p>
          <a:p>
            <a:pPr marL="2499995" lvl="7"/>
            <a:r>
              <a:rPr lang="en-GB" sz="2400" dirty="0">
                <a:solidFill>
                  <a:schemeClr val="tx1"/>
                </a:solidFill>
              </a:rPr>
              <a:t>Doesn’t provide recipes</a:t>
            </a:r>
          </a:p>
          <a:p>
            <a:pPr marL="2499995" lvl="7"/>
            <a:r>
              <a:rPr lang="en-GB" sz="2400" dirty="0">
                <a:solidFill>
                  <a:schemeClr val="tx1"/>
                </a:solidFill>
              </a:rPr>
              <a:t>Doesn’t locate nearby gyms</a:t>
            </a:r>
          </a:p>
          <a:p>
            <a:pPr marL="2499995" lvl="7"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5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0A37-2011-41F2-8E2B-8F74468F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B</a:t>
            </a:r>
            <a:r>
              <a:rPr lang="en-GB" cap="none" dirty="0">
                <a:ea typeface="+mj-lt"/>
                <a:cs typeface="+mj-lt"/>
              </a:rPr>
              <a:t>ut what else is out there?</a:t>
            </a:r>
            <a:endParaRPr lang="en-US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6DE0C-AFE3-49E6-BFF5-9F83C410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202" y="2189057"/>
            <a:ext cx="4816475" cy="3678303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en-GB" sz="4000" b="1" dirty="0">
                <a:solidFill>
                  <a:srgbClr val="0066EE"/>
                </a:solidFill>
              </a:rPr>
              <a:t> Jefit</a:t>
            </a:r>
          </a:p>
          <a:p>
            <a:pPr marL="305435" indent="-305435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Can track workouts in depth</a:t>
            </a:r>
          </a:p>
          <a:p>
            <a:pPr marL="305435" indent="-305435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Can track weight, progress pictures etc</a:t>
            </a:r>
          </a:p>
          <a:p>
            <a:pPr marL="305435" indent="-305435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Social media aspects</a:t>
            </a:r>
          </a:p>
          <a:p>
            <a:pPr marL="305435" indent="-305435"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  <a:p>
            <a:pPr marL="2499995" lvl="7"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mages.g2crowd.com/uploads/product/image/large_detail/large_detail_992a53dc8c36f3a5966c4b6e273d3835/jefit-jefit.jpg">
            <a:extLst>
              <a:ext uri="{FF2B5EF4-FFF2-40B4-BE49-F238E27FC236}">
                <a16:creationId xmlns:a16="http://schemas.microsoft.com/office/drawing/2014/main" id="{70874CE9-FFB2-45F9-8415-ED8E87C4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180496"/>
            <a:ext cx="1733549" cy="173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8AE4C6-112F-483B-AAF8-F5BD8E9E711E}"/>
              </a:ext>
            </a:extLst>
          </p:cNvPr>
          <p:cNvSpPr txBox="1">
            <a:spLocks/>
          </p:cNvSpPr>
          <p:nvPr/>
        </p:nvSpPr>
        <p:spPr>
          <a:xfrm>
            <a:off x="5420350" y="2188063"/>
            <a:ext cx="6683160" cy="3678303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1395" lvl="7" indent="0">
              <a:buNone/>
            </a:pPr>
            <a:r>
              <a:rPr lang="en-GB" sz="4000" dirty="0">
                <a:solidFill>
                  <a:schemeClr val="tx1"/>
                </a:solidFill>
                <a:ea typeface="+mn-lt"/>
                <a:cs typeface="+mn-lt"/>
              </a:rPr>
              <a:t>Disadvantages</a:t>
            </a:r>
            <a:endParaRPr lang="en-US" sz="4000">
              <a:solidFill>
                <a:schemeClr val="tx1"/>
              </a:solidFill>
            </a:endParaRPr>
          </a:p>
          <a:p>
            <a:pPr marL="2442845" lvl="7" indent="-171450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No food tracking</a:t>
            </a:r>
          </a:p>
          <a:p>
            <a:pPr marL="2442845" lvl="7" indent="-171450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Annoying popup ads</a:t>
            </a:r>
          </a:p>
          <a:p>
            <a:pPr marL="2442845" lvl="7" indent="-171450">
              <a:buFontTx/>
              <a:buChar char="-"/>
            </a:pPr>
            <a:endParaRPr lang="en-GB" sz="1800" dirty="0">
              <a:solidFill>
                <a:schemeClr val="tx1"/>
              </a:solidFill>
            </a:endParaRPr>
          </a:p>
          <a:p>
            <a:pPr marL="2442845" lvl="7" indent="-171450"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A4EFE-74F4-4D9C-BEAF-537F70B79D4A}"/>
              </a:ext>
            </a:extLst>
          </p:cNvPr>
          <p:cNvSpPr txBox="1"/>
          <p:nvPr/>
        </p:nvSpPr>
        <p:spPr>
          <a:xfrm>
            <a:off x="778953" y="3893540"/>
            <a:ext cx="131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Jefit (2022)</a:t>
            </a:r>
          </a:p>
        </p:txBody>
      </p:sp>
    </p:spTree>
    <p:extLst>
      <p:ext uri="{BB962C8B-B14F-4D97-AF65-F5344CB8AC3E}">
        <p14:creationId xmlns:p14="http://schemas.microsoft.com/office/powerpoint/2010/main" val="1073117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D686-D52A-40AD-B5FD-62241A8C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Risk Register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1892-1864-4D25-9B0E-38F8D7F8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37456"/>
          </a:xfrm>
        </p:spPr>
        <p:txBody>
          <a:bodyPr>
            <a:normAutofit/>
          </a:bodyPr>
          <a:lstStyle/>
          <a:p>
            <a:pPr marL="305435"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ea typeface="+mn-lt"/>
                <a:cs typeface="+mn-lt"/>
              </a:rPr>
              <a:t>A risk register is described as</a:t>
            </a:r>
            <a:r>
              <a:rPr lang="en-US" sz="2400" dirty="0">
                <a:latin typeface="Calibri"/>
                <a:cs typeface="Calibri"/>
              </a:rPr>
              <a:t> a document that is used </a:t>
            </a:r>
            <a:r>
              <a:rPr lang="en-US" sz="2400" b="1" dirty="0">
                <a:latin typeface="Calibri"/>
                <a:cs typeface="Calibri"/>
              </a:rPr>
              <a:t>as a risk management tool to identify potential setbacks within a project</a:t>
            </a:r>
            <a:r>
              <a:rPr lang="en-US" sz="2400" dirty="0">
                <a:latin typeface="Calibri"/>
                <a:cs typeface="Calibri"/>
              </a:rPr>
              <a:t>. This process aims to collectively identify, analyze, and solve risks before they become problems (Asana, 2021).</a:t>
            </a:r>
            <a:endParaRPr lang="en-US" sz="2400" dirty="0">
              <a:ea typeface="+mn-lt"/>
              <a:cs typeface="+mn-lt"/>
            </a:endParaRPr>
          </a:p>
          <a:p>
            <a:pPr marL="305435"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400" dirty="0">
              <a:ea typeface="+mn-lt"/>
              <a:cs typeface="+mn-lt"/>
            </a:endParaRPr>
          </a:p>
          <a:p>
            <a:pPr marL="305435"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latin typeface="Calibri"/>
                <a:cs typeface="Calibri"/>
              </a:rPr>
              <a:t>Before we started our project, we created our own risk register shown in the next slide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293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D6A15C-5523-D8B2-2588-CCF9B7D37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68339"/>
              </p:ext>
            </p:extLst>
          </p:nvPr>
        </p:nvGraphicFramePr>
        <p:xfrm>
          <a:off x="446532" y="701198"/>
          <a:ext cx="11292145" cy="4997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3194">
                  <a:extLst>
                    <a:ext uri="{9D8B030D-6E8A-4147-A177-3AD203B41FA5}">
                      <a16:colId xmlns:a16="http://schemas.microsoft.com/office/drawing/2014/main" val="2690299845"/>
                    </a:ext>
                  </a:extLst>
                </a:gridCol>
                <a:gridCol w="947686">
                  <a:extLst>
                    <a:ext uri="{9D8B030D-6E8A-4147-A177-3AD203B41FA5}">
                      <a16:colId xmlns:a16="http://schemas.microsoft.com/office/drawing/2014/main" val="3254311351"/>
                    </a:ext>
                  </a:extLst>
                </a:gridCol>
                <a:gridCol w="1414855">
                  <a:extLst>
                    <a:ext uri="{9D8B030D-6E8A-4147-A177-3AD203B41FA5}">
                      <a16:colId xmlns:a16="http://schemas.microsoft.com/office/drawing/2014/main" val="1355811512"/>
                    </a:ext>
                  </a:extLst>
                </a:gridCol>
                <a:gridCol w="2482670">
                  <a:extLst>
                    <a:ext uri="{9D8B030D-6E8A-4147-A177-3AD203B41FA5}">
                      <a16:colId xmlns:a16="http://schemas.microsoft.com/office/drawing/2014/main" val="3773996116"/>
                    </a:ext>
                  </a:extLst>
                </a:gridCol>
                <a:gridCol w="2471547">
                  <a:extLst>
                    <a:ext uri="{9D8B030D-6E8A-4147-A177-3AD203B41FA5}">
                      <a16:colId xmlns:a16="http://schemas.microsoft.com/office/drawing/2014/main" val="2115874079"/>
                    </a:ext>
                  </a:extLst>
                </a:gridCol>
                <a:gridCol w="3072193">
                  <a:extLst>
                    <a:ext uri="{9D8B030D-6E8A-4147-A177-3AD203B41FA5}">
                      <a16:colId xmlns:a16="http://schemas.microsoft.com/office/drawing/2014/main" val="4111919674"/>
                    </a:ext>
                  </a:extLst>
                </a:gridCol>
              </a:tblGrid>
              <a:tr h="5125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Current Status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Risk Impact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Probability of occurrence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Risk description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Project impact </a:t>
                      </a:r>
                      <a:endParaRPr lang="en-US" sz="1600">
                        <a:effectLst/>
                      </a:endParaRP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Risk response</a:t>
                      </a:r>
                    </a:p>
                  </a:txBody>
                  <a:tcPr marL="60065" marR="60065" marT="0" marB="0"/>
                </a:tc>
                <a:extLst>
                  <a:ext uri="{0D108BD9-81ED-4DB2-BD59-A6C34878D82A}">
                    <a16:rowId xmlns:a16="http://schemas.microsoft.com/office/drawing/2014/main" val="500248092"/>
                  </a:ext>
                </a:extLst>
              </a:tr>
              <a:tr h="9930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open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 </a:t>
                      </a:r>
                      <a:endParaRPr lang="en-US" sz="1600">
                        <a:effectLst/>
                      </a:endParaRP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Not all group members available at the same time.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Some parts of the project may not be completed within the given time.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Before the project was started, we created a Gantt which shows the timeframe in which different objectives should be achieved.</a:t>
                      </a:r>
                    </a:p>
                  </a:txBody>
                  <a:tcPr marL="60065" marR="60065" marT="0" marB="0"/>
                </a:tc>
                <a:extLst>
                  <a:ext uri="{0D108BD9-81ED-4DB2-BD59-A6C34878D82A}">
                    <a16:rowId xmlns:a16="http://schemas.microsoft.com/office/drawing/2014/main" val="4123111020"/>
                  </a:ext>
                </a:extLst>
              </a:tr>
              <a:tr h="7528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open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Medium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Medium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Functions of the app may not work.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If the app does not work as it, should it would be a problem for the user.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Before we launch the app, we will ensure to use different methods of software testing.</a:t>
                      </a:r>
                    </a:p>
                  </a:txBody>
                  <a:tcPr marL="60065" marR="60065" marT="0" marB="0"/>
                </a:tc>
                <a:extLst>
                  <a:ext uri="{0D108BD9-81ED-4DB2-BD59-A6C34878D82A}">
                    <a16:rowId xmlns:a16="http://schemas.microsoft.com/office/drawing/2014/main" val="2770868446"/>
                  </a:ext>
                </a:extLst>
              </a:tr>
              <a:tr h="12333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open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Low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Low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Some members of the group may not have a particular skill set to complete different areas of the work.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Areas of the app maybe unfinished or not completed to high standards.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Delegate roles to team members who have experience in the area. They can also train group members so they can broaden their skillset.</a:t>
                      </a:r>
                    </a:p>
                  </a:txBody>
                  <a:tcPr marL="60065" marR="60065" marT="0" marB="0"/>
                </a:tc>
                <a:extLst>
                  <a:ext uri="{0D108BD9-81ED-4DB2-BD59-A6C34878D82A}">
                    <a16:rowId xmlns:a16="http://schemas.microsoft.com/office/drawing/2014/main" val="2597455104"/>
                  </a:ext>
                </a:extLst>
              </a:tr>
              <a:tr h="9930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open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Medium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Project budget maybe cut at any time if investors decide to pull out last minute.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App may have less features and take a longer time to complete.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Have weekly meeting meetings with stakeholders so they are informed on what the money is being spent on</a:t>
                      </a:r>
                    </a:p>
                  </a:txBody>
                  <a:tcPr marL="60065" marR="60065" marT="0" marB="0"/>
                </a:tc>
                <a:extLst>
                  <a:ext uri="{0D108BD9-81ED-4DB2-BD59-A6C34878D82A}">
                    <a16:rowId xmlns:a16="http://schemas.microsoft.com/office/drawing/2014/main" val="3964487691"/>
                  </a:ext>
                </a:extLst>
              </a:tr>
              <a:tr h="5125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open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</a:endParaRP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Medium/High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Project length maybe overrun </a:t>
                      </a:r>
                      <a:endParaRPr lang="en-US" sz="1600">
                        <a:effectLst/>
                      </a:endParaRP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Not completed within the time frame</a:t>
                      </a:r>
                    </a:p>
                  </a:txBody>
                  <a:tcPr marL="60065" marR="6006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Refer to Gantt chart to see if the objectives are being met.</a:t>
                      </a:r>
                    </a:p>
                  </a:txBody>
                  <a:tcPr marL="60065" marR="60065" marT="0" marB="0"/>
                </a:tc>
                <a:extLst>
                  <a:ext uri="{0D108BD9-81ED-4DB2-BD59-A6C34878D82A}">
                    <a16:rowId xmlns:a16="http://schemas.microsoft.com/office/drawing/2014/main" val="514593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31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E0A6-3FFC-4957-93D3-DC1872C7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Gantt Chart.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22F7-8E9D-48E7-BF05-290B72F69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latin typeface="Calibri"/>
                <a:cs typeface="Calibri"/>
              </a:rPr>
              <a:t>A Gantt chart is </a:t>
            </a:r>
            <a:r>
              <a:rPr lang="en-US" sz="2400" b="1" dirty="0">
                <a:latin typeface="Calibri"/>
                <a:cs typeface="Calibri"/>
              </a:rPr>
              <a:t>a project management tool that illustrates a project plan (Atlassian, 2022)</a:t>
            </a:r>
            <a:endParaRPr lang="en-US" sz="2400" dirty="0">
              <a:ea typeface="+mn-lt"/>
              <a:cs typeface="+mn-lt"/>
            </a:endParaRPr>
          </a:p>
          <a:p>
            <a:pPr marL="305435"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400" dirty="0">
              <a:ea typeface="+mn-lt"/>
              <a:cs typeface="+mn-lt"/>
            </a:endParaRPr>
          </a:p>
          <a:p>
            <a:pPr marL="305435"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b="1" dirty="0">
                <a:latin typeface="Calibri"/>
                <a:cs typeface="Calibri"/>
              </a:rPr>
              <a:t>This is vital we create a Gantt chart so that we know exactly what we are doing at each stage and how long it will take to achieve our goals and objectives when creating the app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534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55CFA-B09D-4462-A5BB-C4C9B8AB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Gantt Chart.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02E064F-0924-0348-0F82-F323F026183D}"/>
              </a:ext>
            </a:extLst>
          </p:cNvPr>
          <p:cNvSpPr txBox="1"/>
          <p:nvPr/>
        </p:nvSpPr>
        <p:spPr>
          <a:xfrm>
            <a:off x="764110" y="2052084"/>
            <a:ext cx="3033249" cy="38562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The color coding on the Gantt chart represent how long each section of the planning and execution would take. 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We delegated roles between our team members to complete each section. 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Note this is a rough estimation, some task would either overlap or finish quicker than anticipated. 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This is good as if some members of the team are behind they can get help.</a:t>
            </a:r>
            <a:endParaRPr lang="en-US" sz="16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07812E-B605-4843-92B5-C4055D331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8800" y="2535718"/>
            <a:ext cx="6866506" cy="178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91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7C37E-8886-4202-94FF-3E698D35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OUR Approach to the development </a:t>
            </a:r>
            <a:endParaRPr lang="en-US" sz="2400" cap="none" dirty="0">
              <a:solidFill>
                <a:srgbClr val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04C1BA-9A60-4E94-9C29-22F1667F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pPr marL="305435" indent="-305435"/>
            <a:endParaRPr lang="en-GB" sz="1600" dirty="0">
              <a:ea typeface="+mn-lt"/>
              <a:cs typeface="+mn-lt"/>
            </a:endParaRPr>
          </a:p>
          <a:p>
            <a:pPr marL="305435" indent="-305435"/>
            <a:r>
              <a:rPr lang="en-GB" sz="1600" dirty="0">
                <a:ea typeface="+mn-lt"/>
                <a:cs typeface="+mn-lt"/>
              </a:rPr>
              <a:t>Incremental model</a:t>
            </a:r>
          </a:p>
          <a:p>
            <a:pPr marL="305435" indent="-305435"/>
            <a:endParaRPr lang="en-GB" sz="1600" dirty="0"/>
          </a:p>
          <a:p>
            <a:pPr marL="305435" indent="-305435"/>
            <a:r>
              <a:rPr lang="en-GB" sz="1600" dirty="0"/>
              <a:t>Customer centric</a:t>
            </a:r>
          </a:p>
          <a:p>
            <a:pPr marL="305435" indent="-305435"/>
            <a:endParaRPr lang="en-GB" sz="1600" dirty="0"/>
          </a:p>
          <a:p>
            <a:pPr marL="305435" indent="-305435"/>
            <a:r>
              <a:rPr lang="en-GB" sz="1600" dirty="0">
                <a:ea typeface="+mn-lt"/>
                <a:cs typeface="+mn-lt"/>
              </a:rPr>
              <a:t>Improve organizational synergy </a:t>
            </a:r>
          </a:p>
          <a:p>
            <a:pPr marL="0" indent="0">
              <a:buNone/>
            </a:pPr>
            <a:endParaRPr lang="en-GB" sz="1600" dirty="0">
              <a:ea typeface="+mn-lt"/>
              <a:cs typeface="+mn-lt"/>
            </a:endParaRPr>
          </a:p>
          <a:p>
            <a:pPr marL="305435" indent="-305435"/>
            <a:r>
              <a:rPr lang="en-GB" sz="1600" dirty="0">
                <a:ea typeface="+mn-lt"/>
                <a:cs typeface="+mn-lt"/>
              </a:rPr>
              <a:t>Scrum framework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995A2F-2908-471F-A6A5-062AE0E13E0C}"/>
              </a:ext>
            </a:extLst>
          </p:cNvPr>
          <p:cNvGrpSpPr/>
          <p:nvPr/>
        </p:nvGrpSpPr>
        <p:grpSpPr>
          <a:xfrm>
            <a:off x="4560238" y="1660409"/>
            <a:ext cx="6866506" cy="3554648"/>
            <a:chOff x="4560238" y="1660409"/>
            <a:chExt cx="6866506" cy="3554648"/>
          </a:xfrm>
        </p:grpSpPr>
        <p:pic>
          <p:nvPicPr>
            <p:cNvPr id="4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8242074C-8477-46E4-8E7C-B3A8DF7AF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0238" y="1660409"/>
              <a:ext cx="6866506" cy="339891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57847B-1F46-49F5-893C-42FD96362226}"/>
                </a:ext>
              </a:extLst>
            </p:cNvPr>
            <p:cNvSpPr txBox="1"/>
            <p:nvPr/>
          </p:nvSpPr>
          <p:spPr>
            <a:xfrm>
              <a:off x="7213600" y="4907280"/>
              <a:ext cx="258064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Global pricing (2021)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6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C7E4-321D-D8DF-31A6-645B7B36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AGILE SCRUM METHODOLOGY?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DC33-CF64-8420-841D-E8DA9E29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GB" sz="2400" dirty="0">
                <a:ea typeface="+mn-lt"/>
                <a:cs typeface="+mn-lt"/>
              </a:rPr>
              <a:t>A "process framework": a set of small development cycles (sprints) that must be completed on time</a:t>
            </a:r>
            <a:endParaRPr lang="en-US" dirty="0"/>
          </a:p>
          <a:p>
            <a:pPr marL="305435" indent="-305435"/>
            <a:r>
              <a:rPr lang="en-GB" sz="2400" dirty="0"/>
              <a:t>Iterative and incremental practices to increase productivity, quality and reduce time</a:t>
            </a:r>
          </a:p>
          <a:p>
            <a:pPr marL="305435" indent="-305435"/>
            <a:r>
              <a:rPr lang="en-GB" sz="2400" dirty="0"/>
              <a:t>Continuous and regular collaboration with the client and stakeholders</a:t>
            </a:r>
          </a:p>
          <a:p>
            <a:pPr marL="305435" indent="-305435"/>
            <a:r>
              <a:rPr lang="en-GB" sz="2400" dirty="0"/>
              <a:t>Allow changes throughout the process</a:t>
            </a:r>
          </a:p>
          <a:p>
            <a:pPr marL="305435" indent="-305435"/>
            <a:r>
              <a:rPr lang="en-GB" sz="2400" dirty="0"/>
              <a:t>Presence of a "scrum master" who is responsible for making the process run smoothly</a:t>
            </a:r>
          </a:p>
        </p:txBody>
      </p:sp>
    </p:spTree>
    <p:extLst>
      <p:ext uri="{BB962C8B-B14F-4D97-AF65-F5344CB8AC3E}">
        <p14:creationId xmlns:p14="http://schemas.microsoft.com/office/powerpoint/2010/main" val="112257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C4AB-CDA1-11AA-3F60-38333A4D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cap="none" dirty="0"/>
              <a:t>ims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481D-301A-775E-9C1D-9F630ADC3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42" y="2076587"/>
            <a:ext cx="4708479" cy="3678303"/>
          </a:xfrm>
        </p:spPr>
        <p:txBody>
          <a:bodyPr/>
          <a:lstStyle/>
          <a:p>
            <a:pPr marL="305435" indent="-305435"/>
            <a:endParaRPr lang="en-GB" sz="2400" dirty="0"/>
          </a:p>
          <a:p>
            <a:pPr marL="305435" indent="-305435"/>
            <a:r>
              <a:rPr lang="en-GB" sz="2400" dirty="0">
                <a:ea typeface="+mn-lt"/>
                <a:cs typeface="+mn-lt"/>
              </a:rPr>
              <a:t>Use research to compare against competitors </a:t>
            </a:r>
          </a:p>
          <a:p>
            <a:pPr marL="305435" indent="-305435"/>
            <a:r>
              <a:rPr lang="en-GB" sz="2400" dirty="0"/>
              <a:t>Create an app to promote healthy lifestyles among university students</a:t>
            </a:r>
          </a:p>
          <a:p>
            <a:pPr marL="305435" indent="-305435"/>
            <a:r>
              <a:rPr lang="en-GB" sz="2400" dirty="0"/>
              <a:t>Create strategies to ensure the longevity of the app 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222826-2BD0-98CC-46AA-FB5ABD4056DC}"/>
              </a:ext>
            </a:extLst>
          </p:cNvPr>
          <p:cNvSpPr txBox="1">
            <a:spLocks/>
          </p:cNvSpPr>
          <p:nvPr/>
        </p:nvSpPr>
        <p:spPr>
          <a:xfrm>
            <a:off x="6201981" y="2481833"/>
            <a:ext cx="489032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485" lvl="1" indent="0">
              <a:buNone/>
            </a:pPr>
            <a:endParaRPr lang="en-GB" sz="2000" dirty="0"/>
          </a:p>
          <a:p>
            <a:pPr marL="324485" lvl="1" indent="0">
              <a:buNone/>
            </a:pPr>
            <a:endParaRPr lang="en-GB" sz="1800" dirty="0"/>
          </a:p>
          <a:p>
            <a:pPr marL="324485" lvl="1" indent="0">
              <a:buNone/>
            </a:pPr>
            <a:endParaRPr lang="en-GB" sz="2000" dirty="0"/>
          </a:p>
          <a:p>
            <a:pPr marL="305435" indent="-305435"/>
            <a:r>
              <a:rPr lang="en-GB" sz="2400" dirty="0"/>
              <a:t> Use mobile/web applications such as mobile app stores to gain an understanding </a:t>
            </a:r>
          </a:p>
          <a:p>
            <a:pPr marL="305435" indent="-305435"/>
            <a:r>
              <a:rPr lang="en-GB" sz="2400" dirty="0">
                <a:ea typeface="+mn-lt"/>
                <a:cs typeface="+mn-lt"/>
              </a:rPr>
              <a:t>Use Bubble.io to create an interactive interface to show the functionality and design of the app</a:t>
            </a:r>
          </a:p>
          <a:p>
            <a:pPr marL="305435" indent="-305435"/>
            <a:r>
              <a:rPr lang="en-GB" sz="2400" dirty="0"/>
              <a:t>Contact fitness influencers and create ads to increase users for the app</a:t>
            </a:r>
          </a:p>
          <a:p>
            <a:pPr marL="305435" indent="-305435"/>
            <a:endParaRPr lang="en-GB" dirty="0"/>
          </a:p>
          <a:p>
            <a:pPr marL="305435" indent="-305435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B3B2E-A371-10B0-7B15-4E2DD26BBE1C}"/>
              </a:ext>
            </a:extLst>
          </p:cNvPr>
          <p:cNvSpPr txBox="1"/>
          <p:nvPr/>
        </p:nvSpPr>
        <p:spPr>
          <a:xfrm>
            <a:off x="2529148" y="2078181"/>
            <a:ext cx="7775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Aims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EACEC-6358-9E43-5208-6B3D1CFF9D67}"/>
              </a:ext>
            </a:extLst>
          </p:cNvPr>
          <p:cNvSpPr txBox="1"/>
          <p:nvPr/>
        </p:nvSpPr>
        <p:spPr>
          <a:xfrm>
            <a:off x="8147512" y="2116280"/>
            <a:ext cx="1201881" cy="3692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1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3E89CFF-49C5-4B26-AEFC-3D540DCB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01" y="630796"/>
            <a:ext cx="6360020" cy="623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30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C5B36AD-62DB-4A3F-BC2C-BC5D4099738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475155" y="706071"/>
            <a:ext cx="9901855" cy="5888919"/>
          </a:xfrm>
        </p:spPr>
      </p:pic>
    </p:spTree>
    <p:extLst>
      <p:ext uri="{BB962C8B-B14F-4D97-AF65-F5344CB8AC3E}">
        <p14:creationId xmlns:p14="http://schemas.microsoft.com/office/powerpoint/2010/main" val="3197133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Timeline&#10;&#10;Description automatically generated">
            <a:extLst>
              <a:ext uri="{FF2B5EF4-FFF2-40B4-BE49-F238E27FC236}">
                <a16:creationId xmlns:a16="http://schemas.microsoft.com/office/drawing/2014/main" id="{09BC9D9F-9868-4B5E-AA31-138AFABC5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711" y="712535"/>
            <a:ext cx="4181717" cy="607671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7C37E-8886-4202-94FF-3E698D35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Product roadmap</a:t>
            </a:r>
          </a:p>
        </p:txBody>
      </p:sp>
    </p:spTree>
    <p:extLst>
      <p:ext uri="{BB962C8B-B14F-4D97-AF65-F5344CB8AC3E}">
        <p14:creationId xmlns:p14="http://schemas.microsoft.com/office/powerpoint/2010/main" val="350229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382E-3F80-42C5-B7DE-41059D2A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Why we chose to develop in Bubble.io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A671FA-A45C-4F06-B435-6E35E1B71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236" y="2180496"/>
            <a:ext cx="5227441" cy="3678303"/>
          </a:xfrm>
        </p:spPr>
        <p:txBody>
          <a:bodyPr vert="horz" lIns="91440" tIns="45720" rIns="91440" bIns="45720" numCol="1" rtlCol="0" anchor="t">
            <a:noAutofit/>
          </a:bodyPr>
          <a:lstStyle/>
          <a:p>
            <a:pPr marL="0" indent="0">
              <a:buNone/>
            </a:pPr>
            <a:r>
              <a:rPr lang="en-GB" sz="4000" b="1" dirty="0">
                <a:solidFill>
                  <a:srgbClr val="0066EE"/>
                </a:solidFill>
              </a:rPr>
              <a:t>Bubble.io</a:t>
            </a:r>
          </a:p>
          <a:p>
            <a:pPr marL="305435" indent="-305435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Free to use </a:t>
            </a:r>
          </a:p>
          <a:p>
            <a:pPr marL="305435" indent="-305435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Ease of use due to no coding</a:t>
            </a:r>
          </a:p>
          <a:p>
            <a:pPr marL="305435" indent="-305435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Quick prototyping</a:t>
            </a:r>
          </a:p>
          <a:p>
            <a:pPr marL="305435" indent="-305435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Lots of support documentation</a:t>
            </a:r>
          </a:p>
          <a:p>
            <a:pPr marL="305435" indent="-305435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Support of multiple platforms</a:t>
            </a:r>
          </a:p>
          <a:p>
            <a:pPr marL="305435" indent="-305435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Large library of APIs</a:t>
            </a:r>
          </a:p>
          <a:p>
            <a:pPr marL="305435" indent="-305435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Scalability</a:t>
            </a:r>
          </a:p>
          <a:p>
            <a:pPr marL="305435" indent="-305435"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  <a:p>
            <a:pPr marL="305435" indent="-305435"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  <a:p>
            <a:pPr marL="2499995" lvl="7"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CAE56933-1945-4397-9155-4CEB619C2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061961"/>
            <a:ext cx="1957686" cy="19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298412-6C68-4620-A571-5231B793F68E}"/>
              </a:ext>
            </a:extLst>
          </p:cNvPr>
          <p:cNvSpPr txBox="1"/>
          <p:nvPr/>
        </p:nvSpPr>
        <p:spPr>
          <a:xfrm>
            <a:off x="778953" y="3893540"/>
            <a:ext cx="1317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Bubble.io (2022)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41A396-C564-4444-A733-A2705D06973A}"/>
              </a:ext>
            </a:extLst>
          </p:cNvPr>
          <p:cNvSpPr txBox="1">
            <a:spLocks/>
          </p:cNvSpPr>
          <p:nvPr/>
        </p:nvSpPr>
        <p:spPr>
          <a:xfrm>
            <a:off x="5420350" y="2188063"/>
            <a:ext cx="6683160" cy="3678303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1395" lvl="7" indent="0">
              <a:buNone/>
            </a:pPr>
            <a:r>
              <a:rPr lang="en-GB" sz="4000" dirty="0">
                <a:solidFill>
                  <a:schemeClr val="tx1"/>
                </a:solidFill>
              </a:rPr>
              <a:t>Vs Traditional app coding</a:t>
            </a:r>
          </a:p>
          <a:p>
            <a:pPr marL="2442845" lvl="7" indent="-171450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More access </a:t>
            </a:r>
          </a:p>
          <a:p>
            <a:pPr marL="2442845" lvl="7" indent="-171450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Longer time to develop therefore costlier</a:t>
            </a:r>
          </a:p>
          <a:p>
            <a:pPr marL="2442845" lvl="7" indent="-171450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No preview UI</a:t>
            </a:r>
          </a:p>
          <a:p>
            <a:pPr marL="2442845" lvl="7" indent="-171450">
              <a:buFontTx/>
              <a:buChar char="-"/>
            </a:pPr>
            <a:endParaRPr lang="en-GB" sz="1800" dirty="0">
              <a:solidFill>
                <a:schemeClr val="tx1"/>
              </a:solidFill>
            </a:endParaRPr>
          </a:p>
          <a:p>
            <a:pPr marL="2442845" lvl="7" indent="-171450"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51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BHealthy App Demo">
            <a:hlinkClick r:id="" action="ppaction://media"/>
            <a:extLst>
              <a:ext uri="{FF2B5EF4-FFF2-40B4-BE49-F238E27FC236}">
                <a16:creationId xmlns:a16="http://schemas.microsoft.com/office/drawing/2014/main" id="{D55F636E-8FEB-4190-9910-FF8D99ECA157}"/>
              </a:ext>
            </a:extLst>
          </p:cNvPr>
          <p:cNvPicPr preferRelativeResize="0"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74" y="-48846"/>
            <a:ext cx="1213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4B82B198-73C1-B02E-C398-6FE174EC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0" y="2059266"/>
            <a:ext cx="6834511" cy="3007184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011BF-D8CC-0784-EE20-A21BE029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4061948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C37E-8886-4202-94FF-3E698D35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704A8-5715-4113-8395-C0E06D91E780}"/>
              </a:ext>
            </a:extLst>
          </p:cNvPr>
          <p:cNvSpPr txBox="1"/>
          <p:nvPr/>
        </p:nvSpPr>
        <p:spPr>
          <a:xfrm>
            <a:off x="579120" y="2153920"/>
            <a:ext cx="11033760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/>
              <a:t>Health has become a big concern for some people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Students will always exist so there will be a constant demand for our product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Clear niche in the market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Room for growth in the long term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Our app is easy and reasonably quick to develop and change</a:t>
            </a:r>
          </a:p>
          <a:p>
            <a:pPr marL="285750" indent="-285750">
              <a:buFont typeface="Arial"/>
              <a:buChar char="•"/>
            </a:pPr>
            <a:endParaRPr lang="en-GB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Using bubble.io our app will be completed within the given deadline</a:t>
            </a:r>
          </a:p>
          <a:p>
            <a:pPr marL="285750" indent="-285750">
              <a:buFont typeface="Arial"/>
              <a:buChar char="•"/>
            </a:pPr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038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56CD-62F9-465F-96D2-99411780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F8F98-7F2D-454B-B631-9B3BC884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87" y="2451207"/>
            <a:ext cx="11029615" cy="3708381"/>
          </a:xfrm>
        </p:spPr>
        <p:txBody>
          <a:bodyPr>
            <a:normAutofit fontScale="70000" lnSpcReduction="20000"/>
          </a:bodyPr>
          <a:lstStyle/>
          <a:p>
            <a:pPr marL="305435" indent="-305435"/>
            <a:r>
              <a:rPr lang="en-GB" dirty="0"/>
              <a:t>NHS Wales. (2018). </a:t>
            </a:r>
            <a:r>
              <a:rPr lang="en-GB" i="1" dirty="0"/>
              <a:t>The case for action on obesity in Wales. </a:t>
            </a:r>
            <a:r>
              <a:rPr lang="en-GB" dirty="0"/>
              <a:t>Available at: http://www.wales.nhs.uk/sitesplus/documents/888/150119%20The%20case%20for%20action%20on%20obesity%20in%20Wales%200ae%20FINAL1.pdf [Accessed: 24/02/2022]</a:t>
            </a:r>
            <a:endParaRPr lang="en-US" dirty="0"/>
          </a:p>
          <a:p>
            <a:pPr marL="305435" indent="-305435"/>
            <a:r>
              <a:rPr lang="en-GB" dirty="0">
                <a:ea typeface="+mn-lt"/>
                <a:cs typeface="+mn-lt"/>
              </a:rPr>
              <a:t>The National Survey for Wales.</a:t>
            </a:r>
            <a:r>
              <a:rPr lang="en-GB" dirty="0"/>
              <a:t> (2020). </a:t>
            </a:r>
            <a:r>
              <a:rPr lang="en-GB" i="1" dirty="0">
                <a:ea typeface="+mn-lt"/>
                <a:cs typeface="+mn-lt"/>
              </a:rPr>
              <a:t>National Survey for Wales 2019-20:  Adult lifestyle</a:t>
            </a:r>
            <a:r>
              <a:rPr lang="en-GB" i="1" dirty="0"/>
              <a:t>. </a:t>
            </a:r>
            <a:r>
              <a:rPr lang="en-GB" dirty="0"/>
              <a:t>Available at: </a:t>
            </a:r>
            <a:r>
              <a:rPr lang="en-GB" dirty="0">
                <a:ea typeface="+mn-lt"/>
                <a:cs typeface="+mn-lt"/>
              </a:rPr>
              <a:t>https://gov.wales/sites/default/files/statistics-and-research/2020-07/adult-lifestyle-national-survey-wales-april-2019-march-2020-390.pdf</a:t>
            </a:r>
            <a:r>
              <a:rPr lang="en-GB" dirty="0"/>
              <a:t> [Accessed: 24/02/2022]</a:t>
            </a:r>
          </a:p>
          <a:p>
            <a:pPr marL="305435" indent="-305435"/>
            <a:r>
              <a:rPr lang="en-GB" dirty="0"/>
              <a:t>MyFitnessPal. (2022). </a:t>
            </a:r>
            <a:r>
              <a:rPr lang="en-GB" i="1" dirty="0"/>
              <a:t>MyFitnessPal. </a:t>
            </a:r>
            <a:r>
              <a:rPr lang="en-GB" dirty="0"/>
              <a:t>Available at: https://www.myfitnesspal.com/ [Accessed: 24/02/2022]</a:t>
            </a:r>
          </a:p>
          <a:p>
            <a:pPr marL="305435" indent="-305435"/>
            <a:r>
              <a:rPr lang="en-GB" dirty="0" err="1"/>
              <a:t>Jefit</a:t>
            </a:r>
            <a:r>
              <a:rPr lang="en-GB" dirty="0"/>
              <a:t>. (2022). </a:t>
            </a:r>
            <a:r>
              <a:rPr lang="en-GB" i="1" dirty="0" err="1"/>
              <a:t>Jefit</a:t>
            </a:r>
            <a:r>
              <a:rPr lang="en-GB" i="1" dirty="0"/>
              <a:t>. </a:t>
            </a:r>
            <a:r>
              <a:rPr lang="en-GB" dirty="0"/>
              <a:t>Available at: https://www.jefit.com/ [Accessed: 24/02/2022]</a:t>
            </a:r>
          </a:p>
          <a:p>
            <a:pPr marL="305435" indent="-305435"/>
            <a:r>
              <a:rPr lang="en-GB" dirty="0"/>
              <a:t>Bubble.io. (2022). </a:t>
            </a:r>
            <a:r>
              <a:rPr lang="en-GB" i="1" dirty="0"/>
              <a:t>Bubble.io. </a:t>
            </a:r>
            <a:r>
              <a:rPr lang="en-GB" dirty="0"/>
              <a:t>Available at: https://bubble.io/home (Accessed: 24/02/2022)</a:t>
            </a:r>
          </a:p>
          <a:p>
            <a:pPr marL="305435" indent="-305435"/>
            <a:r>
              <a:rPr lang="en-GB" dirty="0" err="1"/>
              <a:t>TestingXperts</a:t>
            </a:r>
            <a:r>
              <a:rPr lang="en-GB" dirty="0"/>
              <a:t>. (2021). </a:t>
            </a:r>
            <a:r>
              <a:rPr lang="en-GB" i="1" dirty="0"/>
              <a:t>Types of Software Testing You Should Know. </a:t>
            </a:r>
            <a:r>
              <a:rPr lang="en-GB" dirty="0"/>
              <a:t>Available at: https://www.testingxperts.com/blog/types-of-software-testing [Accessed on 17/2/2022]</a:t>
            </a:r>
          </a:p>
          <a:p>
            <a:pPr marL="305435" indent="-305435"/>
            <a:r>
              <a:rPr lang="en-GB" dirty="0" err="1">
                <a:ea typeface="+mn-lt"/>
                <a:cs typeface="+mn-lt"/>
              </a:rPr>
              <a:t>Cprime</a:t>
            </a:r>
            <a:r>
              <a:rPr lang="en-GB" dirty="0">
                <a:ea typeface="+mn-lt"/>
                <a:cs typeface="+mn-lt"/>
              </a:rPr>
              <a:t>. (2022). </a:t>
            </a:r>
            <a:r>
              <a:rPr lang="en-GB" i="1" dirty="0">
                <a:ea typeface="+mn-lt"/>
                <a:cs typeface="+mn-lt"/>
              </a:rPr>
              <a:t>What is Agile? What is Scrum?</a:t>
            </a:r>
            <a:r>
              <a:rPr lang="en-GB" dirty="0">
                <a:ea typeface="+mn-lt"/>
                <a:cs typeface="+mn-lt"/>
              </a:rPr>
              <a:t> Available at: </a:t>
            </a:r>
            <a:r>
              <a:rPr lang="en-GB" dirty="0">
                <a:ea typeface="+mn-lt"/>
                <a:cs typeface="+mn-lt"/>
                <a:hlinkClick r:id="rId2"/>
              </a:rPr>
              <a:t>https://www.cprime.com/resources/what-is-agile-what-is-scrum/</a:t>
            </a:r>
            <a:r>
              <a:rPr lang="en-GB" dirty="0">
                <a:ea typeface="+mn-lt"/>
                <a:cs typeface="+mn-lt"/>
              </a:rPr>
              <a:t> [Accessed on 15/3/2022]</a:t>
            </a:r>
            <a:endParaRPr lang="en-GB" dirty="0"/>
          </a:p>
          <a:p>
            <a:pPr marL="305435" indent="-305435"/>
            <a:r>
              <a:rPr lang="en-GB" dirty="0">
                <a:ea typeface="+mn-lt"/>
                <a:cs typeface="+mn-lt"/>
              </a:rPr>
              <a:t>balsamiq.com. (n.d.). </a:t>
            </a:r>
            <a:r>
              <a:rPr lang="en-GB" i="1" dirty="0">
                <a:ea typeface="+mn-lt"/>
                <a:cs typeface="+mn-lt"/>
              </a:rPr>
              <a:t>What Are Wireframes? | Wireframing Academy | Balsamiq</a:t>
            </a:r>
            <a:r>
              <a:rPr lang="en-GB" dirty="0">
                <a:ea typeface="+mn-lt"/>
                <a:cs typeface="+mn-lt"/>
              </a:rPr>
              <a:t>. [online] Available at: </a:t>
            </a:r>
            <a:r>
              <a:rPr lang="en-GB" dirty="0">
                <a:ea typeface="+mn-lt"/>
                <a:cs typeface="+mn-lt"/>
                <a:hlinkClick r:id="rId3"/>
              </a:rPr>
              <a:t>https://balsamiq.com/learn/articles/what-are-wireframes/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/>
          </a:p>
          <a:p>
            <a:pPr marL="305435" indent="-305435"/>
            <a:r>
              <a:rPr lang="en-GB" dirty="0">
                <a:ea typeface="+mn-lt"/>
                <a:cs typeface="+mn-lt"/>
              </a:rPr>
              <a:t>‌Asana (2021). </a:t>
            </a:r>
            <a:r>
              <a:rPr lang="en-GB" i="1" dirty="0">
                <a:ea typeface="+mn-lt"/>
                <a:cs typeface="+mn-lt"/>
              </a:rPr>
              <a:t>What Is a Risk Register: A Project Manager’s Guide with Examples • Asana</a:t>
            </a:r>
            <a:r>
              <a:rPr lang="en-GB" dirty="0">
                <a:ea typeface="+mn-lt"/>
                <a:cs typeface="+mn-lt"/>
              </a:rPr>
              <a:t>. [online] Asana. Available at: </a:t>
            </a:r>
            <a:r>
              <a:rPr lang="en-GB" dirty="0">
                <a:ea typeface="+mn-lt"/>
                <a:cs typeface="+mn-lt"/>
                <a:hlinkClick r:id="rId4"/>
              </a:rPr>
              <a:t>https://asana.com/resources/risk-register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GB" dirty="0">
                <a:ea typeface="+mn-lt"/>
                <a:cs typeface="+mn-lt"/>
              </a:rPr>
              <a:t>‌Atlassian (n.d.). </a:t>
            </a:r>
            <a:r>
              <a:rPr lang="en-GB" i="1" dirty="0">
                <a:ea typeface="+mn-lt"/>
                <a:cs typeface="+mn-lt"/>
              </a:rPr>
              <a:t>What is a Gantt chart?</a:t>
            </a:r>
            <a:r>
              <a:rPr lang="en-GB" dirty="0">
                <a:ea typeface="+mn-lt"/>
                <a:cs typeface="+mn-lt"/>
              </a:rPr>
              <a:t> [online] Atlassian. Available at: </a:t>
            </a:r>
            <a:r>
              <a:rPr lang="en-GB" dirty="0">
                <a:ea typeface="+mn-lt"/>
                <a:cs typeface="+mn-lt"/>
                <a:hlinkClick r:id="rId5"/>
              </a:rPr>
              <a:t>https://www.atlassian.com/agile/project-management/gantt-chart#:~:text=A%20Gantt%20chart%20is%20a</a:t>
            </a:r>
            <a:r>
              <a:rPr lang="en-GB" dirty="0">
                <a:ea typeface="+mn-lt"/>
                <a:cs typeface="+mn-lt"/>
              </a:rPr>
              <a:t>.</a:t>
            </a:r>
          </a:p>
          <a:p>
            <a:pPr marL="305435" indent="-305435"/>
            <a:endParaRPr lang="en-GB" dirty="0">
              <a:ea typeface="+mn-lt"/>
              <a:cs typeface="+mn-lt"/>
            </a:endParaRPr>
          </a:p>
          <a:p>
            <a:pPr marL="305435" indent="-305435"/>
            <a:endParaRPr lang="en-GB" dirty="0">
              <a:ea typeface="+mn-lt"/>
              <a:cs typeface="+mn-lt"/>
            </a:endParaRPr>
          </a:p>
          <a:p>
            <a:pPr marL="305435" indent="-305435"/>
            <a:endParaRPr lang="en-GB" dirty="0"/>
          </a:p>
          <a:p>
            <a:pPr marL="305435" indent="-305435"/>
            <a:endParaRPr lang="en-GB" dirty="0"/>
          </a:p>
          <a:p>
            <a:pPr marL="305435" indent="-30543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304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Any questions?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E81E-640D-4C5C-AE4C-A842DDB5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GB" cap="none" dirty="0"/>
              <a:t>hy is this needed</a:t>
            </a:r>
            <a:r>
              <a:rPr lang="en-GB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456986-C845-457D-A4BA-CB57DD32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GB" sz="2400" dirty="0"/>
              <a:t>Obesity rates are rising </a:t>
            </a:r>
            <a:endParaRPr lang="en-US" sz="2400"/>
          </a:p>
          <a:p>
            <a:pPr marL="305435" indent="-305435"/>
            <a:r>
              <a:rPr lang="en-GB" sz="2400" dirty="0"/>
              <a:t>Since Covid people are becoming more health conscious</a:t>
            </a:r>
          </a:p>
          <a:p>
            <a:pPr marL="305435" indent="-305435"/>
            <a:r>
              <a:rPr lang="en-GB" sz="2400" dirty="0"/>
              <a:t>It is estimated that illnesses associated with obesity cost the Welsh NHS more than £73m a year (NHS wales 2018)</a:t>
            </a:r>
          </a:p>
          <a:p>
            <a:pPr marL="305435" indent="-305435"/>
            <a:r>
              <a:rPr lang="en-GB" sz="2400" dirty="0"/>
              <a:t>While there are fitness apps available, none from our research focus on students</a:t>
            </a:r>
          </a:p>
          <a:p>
            <a:pPr marL="305435" indent="-305435"/>
            <a:r>
              <a:rPr lang="en-GB" sz="2400" dirty="0"/>
              <a:t>Therefore, we have identified a niche in the market</a:t>
            </a:r>
          </a:p>
          <a:p>
            <a:pPr marL="305435" indent="-30543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58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47D81F-FE3A-4EFD-98BA-7965BB28250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829048" y="619125"/>
            <a:ext cx="4533900" cy="5895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7F74D-C890-4D01-9BF2-592DECCAAE08}"/>
              </a:ext>
            </a:extLst>
          </p:cNvPr>
          <p:cNvSpPr txBox="1"/>
          <p:nvPr/>
        </p:nvSpPr>
        <p:spPr>
          <a:xfrm>
            <a:off x="5542802" y="6515100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NHS Wales (2018) </a:t>
            </a:r>
          </a:p>
        </p:txBody>
      </p:sp>
    </p:spTree>
    <p:extLst>
      <p:ext uri="{BB962C8B-B14F-4D97-AF65-F5344CB8AC3E}">
        <p14:creationId xmlns:p14="http://schemas.microsoft.com/office/powerpoint/2010/main" val="328007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22">
            <a:extLst>
              <a:ext uri="{FF2B5EF4-FFF2-40B4-BE49-F238E27FC236}">
                <a16:creationId xmlns:a16="http://schemas.microsoft.com/office/drawing/2014/main" id="{8C266B9D-DC87-430A-8D3A-2E83639A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4">
            <a:extLst>
              <a:ext uri="{FF2B5EF4-FFF2-40B4-BE49-F238E27FC236}">
                <a16:creationId xmlns:a16="http://schemas.microsoft.com/office/drawing/2014/main" id="{69282F36-261B-49B3-8CA9-FB857C47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B87215C3-3B83-4BE7-9213-26E084BD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13A105D4-2907-419E-8223-4C266BA1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84FF75A-97AE-0CF0-866F-E1B9F0E0F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26" y="599724"/>
            <a:ext cx="5213355" cy="5200321"/>
          </a:xfrm>
          <a:prstGeom prst="rect">
            <a:avLst/>
          </a:prstGeom>
        </p:spPr>
      </p:pic>
      <p:sp>
        <p:nvSpPr>
          <p:cNvPr id="55" name="Rectangle 30">
            <a:extLst>
              <a:ext uri="{FF2B5EF4-FFF2-40B4-BE49-F238E27FC236}">
                <a16:creationId xmlns:a16="http://schemas.microsoft.com/office/drawing/2014/main" id="{1EEE7F17-8E08-4C69-8E22-661908E6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873675"/>
            <a:ext cx="11296733" cy="5168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FC917-0561-390F-EA60-C3EDEEF2AF52}"/>
              </a:ext>
            </a:extLst>
          </p:cNvPr>
          <p:cNvSpPr txBox="1"/>
          <p:nvPr/>
        </p:nvSpPr>
        <p:spPr>
          <a:xfrm>
            <a:off x="7958015" y="5515708"/>
            <a:ext cx="3798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The National Survey for Wales</a:t>
            </a:r>
            <a:r>
              <a:rPr lang="en-GB" dirty="0"/>
              <a:t> (2020)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6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9B15A77-A5E2-335F-1DDC-C9A8A5E6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634253"/>
            <a:ext cx="6093759" cy="609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3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9795-D086-4B30-8597-112F32F1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6D53-7ABE-44ED-912E-DE2324DF6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2356"/>
            <a:ext cx="11029615" cy="4996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latin typeface="Calibri"/>
                <a:cs typeface="Calibri"/>
              </a:rPr>
              <a:t>A wireframe is a schematic or blueprint that is useful for </a:t>
            </a:r>
            <a:r>
              <a:rPr lang="en-US" sz="2000" b="1" dirty="0">
                <a:latin typeface="Calibri"/>
                <a:cs typeface="Calibri"/>
              </a:rPr>
              <a:t>helping you, your programmers and designers think and communicate about the structure of the software or website you're building (balsamiq.com, 2020).</a:t>
            </a:r>
            <a:endParaRPr lang="en-US" sz="2000" dirty="0">
              <a:ea typeface="+mn-lt"/>
              <a:cs typeface="+mn-lt"/>
            </a:endParaRPr>
          </a:p>
          <a:p>
            <a:pPr marL="305435"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dirty="0">
              <a:ea typeface="+mn-lt"/>
              <a:cs typeface="+mn-lt"/>
            </a:endParaRPr>
          </a:p>
          <a:p>
            <a:pPr marL="305435"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dirty="0">
                <a:ea typeface="+mn-lt"/>
                <a:cs typeface="+mn-lt"/>
              </a:rPr>
              <a:t>A wireframe was created for our Bhealthy app.</a:t>
            </a:r>
            <a:endParaRPr lang="en-US" sz="2000" dirty="0">
              <a:ea typeface="+mn-lt"/>
              <a:cs typeface="+mn-lt"/>
            </a:endParaRPr>
          </a:p>
          <a:p>
            <a:pPr marL="305435"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US" sz="2000" dirty="0">
              <a:ea typeface="+mn-lt"/>
              <a:cs typeface="+mn-lt"/>
            </a:endParaRPr>
          </a:p>
          <a:p>
            <a:pPr marL="305435"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dirty="0">
                <a:ea typeface="+mn-lt"/>
                <a:cs typeface="+mn-lt"/>
              </a:rPr>
              <a:t>Recipes Tab – when clicked a list of cuisines will be displayed. User chooses and a list of recipes will be shown with the nutritional information</a:t>
            </a:r>
            <a:endParaRPr lang="en-US" sz="2000" dirty="0">
              <a:ea typeface="+mn-lt"/>
              <a:cs typeface="+mn-lt"/>
            </a:endParaRPr>
          </a:p>
          <a:p>
            <a:pPr marL="305435"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dirty="0">
                <a:ea typeface="+mn-lt"/>
                <a:cs typeface="+mn-lt"/>
              </a:rPr>
              <a:t>Journal tab – user keeps a record of weight and water intake in a bar chart</a:t>
            </a:r>
            <a:endParaRPr lang="en-US" sz="2000" dirty="0">
              <a:ea typeface="+mn-lt"/>
              <a:cs typeface="+mn-lt"/>
            </a:endParaRPr>
          </a:p>
          <a:p>
            <a:pPr marL="305435"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dirty="0">
                <a:ea typeface="+mn-lt"/>
                <a:cs typeface="+mn-lt"/>
              </a:rPr>
              <a:t>Exercise tab – links of exercises user can do targeting the specific area they want to train.</a:t>
            </a:r>
            <a:endParaRPr lang="en-US" sz="2000" dirty="0">
              <a:ea typeface="+mn-lt"/>
              <a:cs typeface="+mn-lt"/>
            </a:endParaRPr>
          </a:p>
          <a:p>
            <a:pPr marL="305435" indent="-30543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dirty="0">
                <a:ea typeface="+mn-lt"/>
                <a:cs typeface="+mn-lt"/>
              </a:rPr>
              <a:t>Gyms tab – map imported , displays list of gyms in their area.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2803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C37E-8886-4202-94FF-3E698D35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cap="none" dirty="0"/>
              <a:t>ireframes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C6CB86-98D2-4015-A8A6-DB18D047F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325" y="2182249"/>
            <a:ext cx="8819048" cy="3676190"/>
          </a:xfrm>
        </p:spPr>
      </p:pic>
    </p:spTree>
    <p:extLst>
      <p:ext uri="{BB962C8B-B14F-4D97-AF65-F5344CB8AC3E}">
        <p14:creationId xmlns:p14="http://schemas.microsoft.com/office/powerpoint/2010/main" val="413487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C37E-8886-4202-94FF-3E698D35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cap="none" dirty="0"/>
              <a:t>ireframes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2E3BFD-27B5-40E0-86CF-A34887B1D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238" y="2191772"/>
            <a:ext cx="6809524" cy="3657143"/>
          </a:xfrm>
        </p:spPr>
      </p:pic>
    </p:spTree>
    <p:extLst>
      <p:ext uri="{BB962C8B-B14F-4D97-AF65-F5344CB8AC3E}">
        <p14:creationId xmlns:p14="http://schemas.microsoft.com/office/powerpoint/2010/main" val="25938508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a76c8dc-1784-4f6c-9e0b-8824e64e9fc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F57C51802A7A44B367AAA157CE3203" ma:contentTypeVersion="12" ma:contentTypeDescription="Create a new document." ma:contentTypeScope="" ma:versionID="b7a9c74fa9bdf7d373cbd5fe9ae6e66f">
  <xsd:schema xmlns:xsd="http://www.w3.org/2001/XMLSchema" xmlns:xs="http://www.w3.org/2001/XMLSchema" xmlns:p="http://schemas.microsoft.com/office/2006/metadata/properties" xmlns:ns3="3a76c8dc-1784-4f6c-9e0b-8824e64e9fc4" xmlns:ns4="1edabc1b-f4e9-4390-b25e-7cbeb3255d8d" targetNamespace="http://schemas.microsoft.com/office/2006/metadata/properties" ma:root="true" ma:fieldsID="d84a4175f18705d7a672afb8d909edea" ns3:_="" ns4:_="">
    <xsd:import namespace="3a76c8dc-1784-4f6c-9e0b-8824e64e9fc4"/>
    <xsd:import namespace="1edabc1b-f4e9-4390-b25e-7cbeb3255d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6c8dc-1784-4f6c-9e0b-8824e64e9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abc1b-f4e9-4390-b25e-7cbeb3255d8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schemas.microsoft.com/office/infopath/2007/PartnerControls"/>
    <ds:schemaRef ds:uri="1edabc1b-f4e9-4390-b25e-7cbeb3255d8d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3a76c8dc-1784-4f6c-9e0b-8824e64e9fc4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6034539-F5F8-4CD6-85DC-CEF356847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76c8dc-1784-4f6c-9e0b-8824e64e9fc4"/>
    <ds:schemaRef ds:uri="1edabc1b-f4e9-4390-b25e-7cbeb3255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1624</Words>
  <Application>Microsoft Office PowerPoint</Application>
  <PresentationFormat>Widescreen</PresentationFormat>
  <Paragraphs>182</Paragraphs>
  <Slides>28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Wingdings 2</vt:lpstr>
      <vt:lpstr>Dividend</vt:lpstr>
      <vt:lpstr>Bhealthy</vt:lpstr>
      <vt:lpstr>Aims &amp; Objectives</vt:lpstr>
      <vt:lpstr>Why is this needed?</vt:lpstr>
      <vt:lpstr>PowerPoint Presentation</vt:lpstr>
      <vt:lpstr>PowerPoint Presentation</vt:lpstr>
      <vt:lpstr>PowerPoint Presentation</vt:lpstr>
      <vt:lpstr>System Design</vt:lpstr>
      <vt:lpstr>Wireframes</vt:lpstr>
      <vt:lpstr>Wireframes</vt:lpstr>
      <vt:lpstr>Wireframes</vt:lpstr>
      <vt:lpstr>Wireframes</vt:lpstr>
      <vt:lpstr>But what else is out there?</vt:lpstr>
      <vt:lpstr>But what else is out there?</vt:lpstr>
      <vt:lpstr>Risk Register</vt:lpstr>
      <vt:lpstr>PowerPoint Presentation</vt:lpstr>
      <vt:lpstr>Gantt Chart.</vt:lpstr>
      <vt:lpstr>Gantt Chart.</vt:lpstr>
      <vt:lpstr>OUR Approach to the development </vt:lpstr>
      <vt:lpstr>WHY AGILE SCRUM METHODOLOGY?</vt:lpstr>
      <vt:lpstr>PowerPoint Presentation</vt:lpstr>
      <vt:lpstr>PowerPoint Presentation</vt:lpstr>
      <vt:lpstr>Product roadmap</vt:lpstr>
      <vt:lpstr>Why we chose to develop in Bubble.io</vt:lpstr>
      <vt:lpstr>PowerPoint Presentation</vt:lpstr>
      <vt:lpstr>Software testing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Bhealthy</dc:title>
  <dc:creator/>
  <cp:lastModifiedBy/>
  <cp:revision>586</cp:revision>
  <dcterms:created xsi:type="dcterms:W3CDTF">2022-02-24T09:41:54Z</dcterms:created>
  <dcterms:modified xsi:type="dcterms:W3CDTF">2022-04-07T17:32:49Z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0x010100F7F57C51802A7A44B367AAA157CE3203</vt:lpwstr>
  </property>
</Properties>
</file>