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5" name="Google Shape;17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8" name="Google Shape;19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3" name="Google Shape;213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3" name="Google Shape;223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8" name="Google Shape;238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8" name="Google Shape;248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9" name="Google Shape;259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9" name="Google Shape;269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9" name="Google Shape;279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9" name="Google Shape;289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9" name="Google Shape;299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9" name="Google Shape;309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9" name="Google Shape;319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9" name="Google Shape;329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9" name="Google Shape;339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9" name="Google Shape;349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9" name="Google Shape;359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9" name="Google Shape;369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9" name="Google Shape;379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9" name="Google Shape;389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" name="Google Shape;11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5" name="Google Shape;15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2" name="Google Shape;16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1E1E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 txBox="1"/>
          <p:nvPr>
            <p:ph type="ctrTitle"/>
          </p:nvPr>
        </p:nvSpPr>
        <p:spPr>
          <a:xfrm>
            <a:off x="1804988" y="1442172"/>
            <a:ext cx="8582025" cy="2177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1" lang="pt-BR" sz="6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METODOLOGIAS ÁGEIS 2</a:t>
            </a:r>
            <a:endParaRPr b="1" sz="6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2487872" y="3912322"/>
            <a:ext cx="7225780" cy="6858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2566988" y="3962400"/>
            <a:ext cx="7058025" cy="581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pt-BR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Victor Santos Rohod</a:t>
            </a:r>
            <a:endParaRPr b="0" i="0" sz="2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/>
          <p:nvPr>
            <p:ph type="title"/>
          </p:nvPr>
        </p:nvSpPr>
        <p:spPr>
          <a:xfrm>
            <a:off x="577425" y="278775"/>
            <a:ext cx="7904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 sz="4000">
                <a:solidFill>
                  <a:schemeClr val="accent2"/>
                </a:solidFill>
              </a:rPr>
              <a:t>PDCA (Plan – Do – Check – Act )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78" name="Google Shape;178;p22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Google Shape;17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4118" y="1711653"/>
            <a:ext cx="6586817" cy="4087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3"/>
          <p:cNvSpPr txBox="1"/>
          <p:nvPr>
            <p:ph type="title"/>
          </p:nvPr>
        </p:nvSpPr>
        <p:spPr>
          <a:xfrm>
            <a:off x="838200" y="365125"/>
            <a:ext cx="555848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Introdução ao Scrum</a:t>
            </a:r>
            <a:endParaRPr/>
          </a:p>
        </p:txBody>
      </p:sp>
      <p:sp>
        <p:nvSpPr>
          <p:cNvPr id="186" name="Google Shape;186;p23"/>
          <p:cNvSpPr/>
          <p:nvPr/>
        </p:nvSpPr>
        <p:spPr>
          <a:xfrm>
            <a:off x="10208695" y="1"/>
            <a:ext cx="1135066" cy="477997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3"/>
          <p:cNvSpPr txBox="1"/>
          <p:nvPr>
            <p:ph idx="1" type="body"/>
          </p:nvPr>
        </p:nvSpPr>
        <p:spPr>
          <a:xfrm>
            <a:off x="838200" y="1825625"/>
            <a:ext cx="555848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200"/>
              <a:t>• Desenvolvido por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200"/>
              <a:t>o Ken Schwaber e Jeff Sutherland (co-autores do manifesto ágil)</a:t>
            </a:r>
            <a:endParaRPr sz="12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200"/>
              <a:t>• É um framework </a:t>
            </a:r>
            <a:endParaRPr sz="12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200"/>
              <a:t>o Para desenvolver e manter produtos complexos e adaptativos.</a:t>
            </a:r>
            <a:endParaRPr sz="12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200"/>
              <a:t>• Scrum é:</a:t>
            </a:r>
            <a:endParaRPr sz="12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200"/>
              <a:t>o Leve;</a:t>
            </a:r>
            <a:endParaRPr sz="12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200"/>
              <a:t>o Simples de entender; e</a:t>
            </a:r>
            <a:endParaRPr sz="12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200"/>
              <a:t>o Difícil de dominar.</a:t>
            </a:r>
            <a:endParaRPr sz="12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200"/>
              <a:t>• Fonte de informação:</a:t>
            </a:r>
            <a:endParaRPr sz="12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200"/>
              <a:t>o https://www.scrumguides.org/docs/scrumguide/v1/Scrum-GuidePortuguese-BR.pdf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/>
          </a:p>
        </p:txBody>
      </p:sp>
      <p:sp>
        <p:nvSpPr>
          <p:cNvPr id="188" name="Google Shape;188;p23"/>
          <p:cNvSpPr/>
          <p:nvPr/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cap="flat" cmpd="sng" w="1270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3"/>
          <p:cNvSpPr/>
          <p:nvPr/>
        </p:nvSpPr>
        <p:spPr>
          <a:xfrm rot="-5400000">
            <a:off x="8912417" y="1218531"/>
            <a:ext cx="2387600" cy="23876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3"/>
          <p:cNvSpPr/>
          <p:nvPr/>
        </p:nvSpPr>
        <p:spPr>
          <a:xfrm>
            <a:off x="6821310" y="0"/>
            <a:ext cx="2315251" cy="1550992"/>
          </a:xfrm>
          <a:custGeom>
            <a:rect b="b" l="l" r="r" t="t"/>
            <a:pathLst>
              <a:path extrusionOk="0" h="1550992" w="2315251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1" name="Google Shape;191;p23"/>
          <p:cNvCxnSpPr/>
          <p:nvPr/>
        </p:nvCxnSpPr>
        <p:spPr>
          <a:xfrm>
            <a:off x="11724638" y="1331572"/>
            <a:ext cx="0" cy="1597708"/>
          </a:xfrm>
          <a:prstGeom prst="straightConnector1">
            <a:avLst/>
          </a:prstGeom>
          <a:noFill/>
          <a:ln cap="rnd" cmpd="sng" w="12700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92" name="Google Shape;192;p23"/>
          <p:cNvSpPr/>
          <p:nvPr/>
        </p:nvSpPr>
        <p:spPr>
          <a:xfrm>
            <a:off x="11005550" y="4112081"/>
            <a:ext cx="1186451" cy="1771650"/>
          </a:xfrm>
          <a:custGeom>
            <a:rect b="b" l="l" r="r" t="t"/>
            <a:pathLst>
              <a:path extrusionOk="0" h="1771650" w="1186451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3"/>
          <p:cNvSpPr/>
          <p:nvPr/>
        </p:nvSpPr>
        <p:spPr>
          <a:xfrm rot="-607105">
            <a:off x="6086940" y="4145122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3"/>
          <p:cNvSpPr/>
          <p:nvPr/>
        </p:nvSpPr>
        <p:spPr>
          <a:xfrm>
            <a:off x="6821310" y="4962670"/>
            <a:ext cx="2643352" cy="1895331"/>
          </a:xfrm>
          <a:custGeom>
            <a:rect b="b" l="l" r="r" t="t"/>
            <a:pathLst>
              <a:path extrusionOk="0" h="1895331" w="2643352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3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4"/>
          <p:cNvSpPr/>
          <p:nvPr/>
        </p:nvSpPr>
        <p:spPr>
          <a:xfrm>
            <a:off x="740546" y="1011045"/>
            <a:ext cx="4369859" cy="4369859"/>
          </a:xfrm>
          <a:prstGeom prst="roundRect">
            <a:avLst>
              <a:gd fmla="val 275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4"/>
          <p:cNvSpPr txBox="1"/>
          <p:nvPr>
            <p:ph type="title"/>
          </p:nvPr>
        </p:nvSpPr>
        <p:spPr>
          <a:xfrm>
            <a:off x="956826" y="1112969"/>
            <a:ext cx="3937298" cy="41660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>
                <a:solidFill>
                  <a:srgbClr val="FFFFFF"/>
                </a:solidFill>
              </a:rPr>
              <a:t>Introdução ao Scrum</a:t>
            </a:r>
            <a:endParaRPr/>
          </a:p>
        </p:txBody>
      </p:sp>
      <p:sp>
        <p:nvSpPr>
          <p:cNvPr id="203" name="Google Shape;203;p24"/>
          <p:cNvSpPr/>
          <p:nvPr/>
        </p:nvSpPr>
        <p:spPr>
          <a:xfrm flipH="1">
            <a:off x="530529" y="0"/>
            <a:ext cx="1155142" cy="591009"/>
          </a:xfrm>
          <a:custGeom>
            <a:rect b="b" l="l" r="r" t="t"/>
            <a:pathLst>
              <a:path extrusionOk="0" h="591009" w="1155142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4"/>
          <p:cNvSpPr/>
          <p:nvPr/>
        </p:nvSpPr>
        <p:spPr>
          <a:xfrm flipH="1">
            <a:off x="3961511" y="-1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4"/>
          <p:cNvSpPr/>
          <p:nvPr/>
        </p:nvSpPr>
        <p:spPr>
          <a:xfrm flipH="1">
            <a:off x="0" y="2936831"/>
            <a:ext cx="159741" cy="552996"/>
          </a:xfrm>
          <a:custGeom>
            <a:rect b="b" l="l" r="r" t="t"/>
            <a:pathLst>
              <a:path extrusionOk="0" h="552996" w="159741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4"/>
          <p:cNvSpPr txBox="1"/>
          <p:nvPr>
            <p:ph idx="1" type="body"/>
          </p:nvPr>
        </p:nvSpPr>
        <p:spPr>
          <a:xfrm>
            <a:off x="6096000" y="820880"/>
            <a:ext cx="5257799" cy="4889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300"/>
              <a:t>Baseado no empirismo/experimentação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300"/>
              <a:t>o Teorias empíricas de controle de processo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300"/>
              <a:t>• Empirismo: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300"/>
              <a:t>o o conhecimento vem da experiência e de tomada de decisões baseadas no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300"/>
              <a:t>que é conhecido.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300"/>
              <a:t>• Emprega uma abordagem iterativa e incremental para aperfeiçoar a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300"/>
              <a:t>previsibilidade e o controle de riscos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300"/>
              <a:t>• Três pilares apoiam a implementação de controle de processo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300"/>
              <a:t>empírico: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300"/>
              <a:t>o Transparência (explícito),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300"/>
              <a:t>✓ Burndown chart, Definição de “Pronto”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300"/>
              <a:t>o Inspeção e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300"/>
              <a:t>✓ Burndown chart, daily scrum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300"/>
              <a:t>o Adaptação.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300"/>
              <a:t>✓ Reuniões, iterações/sprints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00"/>
          </a:p>
        </p:txBody>
      </p:sp>
      <p:sp>
        <p:nvSpPr>
          <p:cNvPr id="207" name="Google Shape;207;p24"/>
          <p:cNvSpPr/>
          <p:nvPr/>
        </p:nvSpPr>
        <p:spPr>
          <a:xfrm flipH="1">
            <a:off x="0" y="5835649"/>
            <a:ext cx="1548180" cy="1022351"/>
          </a:xfrm>
          <a:custGeom>
            <a:rect b="b" l="l" r="r" t="t"/>
            <a:pathLst>
              <a:path extrusionOk="0" h="1022351" w="1548180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4"/>
          <p:cNvSpPr/>
          <p:nvPr/>
        </p:nvSpPr>
        <p:spPr>
          <a:xfrm flipH="1">
            <a:off x="3418308" y="5717905"/>
            <a:ext cx="1771609" cy="1140095"/>
          </a:xfrm>
          <a:custGeom>
            <a:rect b="b" l="l" r="r" t="t"/>
            <a:pathLst>
              <a:path extrusionOk="0" h="1140095" w="1771609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4"/>
          <p:cNvSpPr/>
          <p:nvPr/>
        </p:nvSpPr>
        <p:spPr>
          <a:xfrm flipH="1">
            <a:off x="4132972" y="6258755"/>
            <a:ext cx="1565940" cy="599245"/>
          </a:xfrm>
          <a:custGeom>
            <a:rect b="b" l="l" r="r" t="t"/>
            <a:pathLst>
              <a:path extrusionOk="0" h="599245" w="1565940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4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5"/>
          <p:cNvSpPr/>
          <p:nvPr/>
        </p:nvSpPr>
        <p:spPr>
          <a:xfrm>
            <a:off x="1" y="0"/>
            <a:ext cx="4167271" cy="6858000"/>
          </a:xfrm>
          <a:custGeom>
            <a:rect b="b" l="l" r="r" t="t"/>
            <a:pathLst>
              <a:path extrusionOk="0" h="6858000" w="4167271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5"/>
          <p:cNvSpPr txBox="1"/>
          <p:nvPr>
            <p:ph type="title"/>
          </p:nvPr>
        </p:nvSpPr>
        <p:spPr>
          <a:xfrm>
            <a:off x="686834" y="1153572"/>
            <a:ext cx="3200400" cy="4461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>
                <a:solidFill>
                  <a:srgbClr val="FFFFFF"/>
                </a:solidFill>
              </a:rPr>
              <a:t>Alguns dos termos do Scrum</a:t>
            </a:r>
            <a:endParaRPr/>
          </a:p>
        </p:txBody>
      </p:sp>
      <p:sp>
        <p:nvSpPr>
          <p:cNvPr id="218" name="Google Shape;218;p25"/>
          <p:cNvSpPr/>
          <p:nvPr/>
        </p:nvSpPr>
        <p:spPr>
          <a:xfrm flipH="1" rot="10800000">
            <a:off x="7550402" y="245547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5"/>
          <p:cNvSpPr txBox="1"/>
          <p:nvPr>
            <p:ph idx="1" type="body"/>
          </p:nvPr>
        </p:nvSpPr>
        <p:spPr>
          <a:xfrm>
            <a:off x="4447308" y="591344"/>
            <a:ext cx="6906491" cy="55856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• Product Backlog (backlog do produto) - Lista de histórias que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compõem o produto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• Product Owner - PO (dono do produto) - é a pessoa responsável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pelo backlog do produto. Ele também define e prioriza as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funcionalidades.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• Scrum Master – É um facilitador da equipe de desenvolvimento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que remove obstáculos que possam interferir no desenvolvimento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do produto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• Sprint – É uma iteração do desenvolvimento (2 a 4 semanas)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• Sprint Backlog – lista de histórias selecionadas para uma sprint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• Daily Scrum (Reunião diária) – Reunião diária, curta (15 min) e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em pé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• Burndown Chart (gráfico burndown) – Gráfico de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acompanhamento</a:t>
            </a:r>
            <a:endParaRPr/>
          </a:p>
        </p:txBody>
      </p:sp>
      <p:sp>
        <p:nvSpPr>
          <p:cNvPr id="220" name="Google Shape;220;p25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6"/>
          <p:cNvSpPr/>
          <p:nvPr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6"/>
          <p:cNvSpPr txBox="1"/>
          <p:nvPr>
            <p:ph type="title"/>
          </p:nvPr>
        </p:nvSpPr>
        <p:spPr>
          <a:xfrm>
            <a:off x="1389278" y="1233241"/>
            <a:ext cx="3240506" cy="40646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>
                <a:solidFill>
                  <a:srgbClr val="FFFFFF"/>
                </a:solidFill>
              </a:rPr>
              <a:t>Time Scrum</a:t>
            </a:r>
            <a:endParaRPr/>
          </a:p>
        </p:txBody>
      </p:sp>
      <p:sp>
        <p:nvSpPr>
          <p:cNvPr id="228" name="Google Shape;228;p26"/>
          <p:cNvSpPr/>
          <p:nvPr/>
        </p:nvSpPr>
        <p:spPr>
          <a:xfrm flipH="1">
            <a:off x="530529" y="0"/>
            <a:ext cx="1155142" cy="591009"/>
          </a:xfrm>
          <a:custGeom>
            <a:rect b="b" l="l" r="r" t="t"/>
            <a:pathLst>
              <a:path extrusionOk="0" h="591009" w="1155142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6"/>
          <p:cNvSpPr/>
          <p:nvPr/>
        </p:nvSpPr>
        <p:spPr>
          <a:xfrm flipH="1">
            <a:off x="3961511" y="-1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6"/>
          <p:cNvSpPr/>
          <p:nvPr/>
        </p:nvSpPr>
        <p:spPr>
          <a:xfrm flipH="1">
            <a:off x="0" y="2936831"/>
            <a:ext cx="159741" cy="552996"/>
          </a:xfrm>
          <a:custGeom>
            <a:rect b="b" l="l" r="r" t="t"/>
            <a:pathLst>
              <a:path extrusionOk="0" h="552996" w="159741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6"/>
          <p:cNvSpPr txBox="1"/>
          <p:nvPr>
            <p:ph idx="1" type="body"/>
          </p:nvPr>
        </p:nvSpPr>
        <p:spPr>
          <a:xfrm>
            <a:off x="6096000" y="820880"/>
            <a:ext cx="5257799" cy="4889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500"/>
              <a:t>• Product Owner (Dono do Produto)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500"/>
              <a:t>o É um representante do contratante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500"/>
              <a:t>o Responsável por: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500"/>
              <a:t>✓ Maximizar o valor do produto e do trabalho do Time de Desenvolvimento;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500"/>
              <a:t>✓ Expressar claramente os itens do Backlog do Produto; e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500"/>
              <a:t>✓ Ordenar os itens do Backlog do Produto.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500"/>
              <a:t>o Ninguém mais tem permissão para falar com o Time de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500"/>
              <a:t>Desenvolvimento sobre diferentes configurações de prioridade, e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500"/>
              <a:t>✓ O Time de Desenvolvimento não tem permissão para agir sobre o que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500"/>
              <a:t>outras pessoas disserem.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/>
          </a:p>
        </p:txBody>
      </p:sp>
      <p:sp>
        <p:nvSpPr>
          <p:cNvPr id="232" name="Google Shape;232;p26"/>
          <p:cNvSpPr/>
          <p:nvPr/>
        </p:nvSpPr>
        <p:spPr>
          <a:xfrm flipH="1">
            <a:off x="0" y="5835649"/>
            <a:ext cx="1548180" cy="1022351"/>
          </a:xfrm>
          <a:custGeom>
            <a:rect b="b" l="l" r="r" t="t"/>
            <a:pathLst>
              <a:path extrusionOk="0" h="1022351" w="1548180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6"/>
          <p:cNvSpPr/>
          <p:nvPr/>
        </p:nvSpPr>
        <p:spPr>
          <a:xfrm flipH="1">
            <a:off x="3405056" y="5717905"/>
            <a:ext cx="1771609" cy="1140095"/>
          </a:xfrm>
          <a:custGeom>
            <a:rect b="b" l="l" r="r" t="t"/>
            <a:pathLst>
              <a:path extrusionOk="0" h="1140095" w="1771609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6"/>
          <p:cNvSpPr/>
          <p:nvPr/>
        </p:nvSpPr>
        <p:spPr>
          <a:xfrm flipH="1">
            <a:off x="4132972" y="6258755"/>
            <a:ext cx="1565940" cy="599245"/>
          </a:xfrm>
          <a:custGeom>
            <a:rect b="b" l="l" r="r" t="t"/>
            <a:pathLst>
              <a:path extrusionOk="0" h="599245" w="1565940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6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7"/>
          <p:cNvSpPr/>
          <p:nvPr/>
        </p:nvSpPr>
        <p:spPr>
          <a:xfrm>
            <a:off x="1" y="0"/>
            <a:ext cx="4167271" cy="6858000"/>
          </a:xfrm>
          <a:custGeom>
            <a:rect b="b" l="l" r="r" t="t"/>
            <a:pathLst>
              <a:path extrusionOk="0" h="6858000" w="4167271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7"/>
          <p:cNvSpPr txBox="1"/>
          <p:nvPr>
            <p:ph type="title"/>
          </p:nvPr>
        </p:nvSpPr>
        <p:spPr>
          <a:xfrm>
            <a:off x="686834" y="1153572"/>
            <a:ext cx="3200400" cy="4461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>
                <a:solidFill>
                  <a:srgbClr val="FFFFFF"/>
                </a:solidFill>
              </a:rPr>
              <a:t>Time Scrum</a:t>
            </a:r>
            <a:endParaRPr/>
          </a:p>
        </p:txBody>
      </p:sp>
      <p:sp>
        <p:nvSpPr>
          <p:cNvPr id="243" name="Google Shape;243;p27"/>
          <p:cNvSpPr/>
          <p:nvPr/>
        </p:nvSpPr>
        <p:spPr>
          <a:xfrm flipH="1" rot="10800000">
            <a:off x="7550402" y="245547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7"/>
          <p:cNvSpPr txBox="1"/>
          <p:nvPr>
            <p:ph idx="1" type="body"/>
          </p:nvPr>
        </p:nvSpPr>
        <p:spPr>
          <a:xfrm>
            <a:off x="4447308" y="591344"/>
            <a:ext cx="6906491" cy="55856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/>
              <a:t>• Time de Desenvolvimento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/>
              <a:t>o consiste de profissionais que realizam o trabalho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/>
              <a:t>✓ de entregar uma versão usável que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/>
              <a:t>✓ potencialmente incrementa o produto “Pronto”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/>
              <a:t>• ao final de cada Sprint.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/>
              <a:t>o Eles são auto-organizados e multi-funcionais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/>
              <a:t>✓ Não contém sub-times, e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/>
              <a:t>✓ Times de 3 a 9 pessoas.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45" name="Google Shape;245;p27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8"/>
          <p:cNvSpPr/>
          <p:nvPr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8"/>
          <p:cNvSpPr txBox="1"/>
          <p:nvPr>
            <p:ph type="title"/>
          </p:nvPr>
        </p:nvSpPr>
        <p:spPr>
          <a:xfrm>
            <a:off x="1171074" y="1396686"/>
            <a:ext cx="3240506" cy="40646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>
                <a:solidFill>
                  <a:srgbClr val="FFFFFF"/>
                </a:solidFill>
              </a:rPr>
              <a:t>Time Scrum</a:t>
            </a:r>
            <a:endParaRPr/>
          </a:p>
        </p:txBody>
      </p:sp>
      <p:sp>
        <p:nvSpPr>
          <p:cNvPr id="253" name="Google Shape;253;p28"/>
          <p:cNvSpPr/>
          <p:nvPr/>
        </p:nvSpPr>
        <p:spPr>
          <a:xfrm rot="-1790889">
            <a:off x="8683720" y="941148"/>
            <a:ext cx="2987899" cy="2987899"/>
          </a:xfrm>
          <a:prstGeom prst="arc">
            <a:avLst>
              <a:gd fmla="val 15817365" name="adj1"/>
              <a:gd fmla="val 178138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8"/>
          <p:cNvSpPr/>
          <p:nvPr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28"/>
          <p:cNvSpPr txBox="1"/>
          <p:nvPr>
            <p:ph idx="1" type="body"/>
          </p:nvPr>
        </p:nvSpPr>
        <p:spPr>
          <a:xfrm>
            <a:off x="5370153" y="1526033"/>
            <a:ext cx="5536397" cy="39352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500"/>
              <a:t>• Scrum Master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500"/>
              <a:t>o É responsável por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500"/>
              <a:t>✓ Garantir que o Scrum seja entendido e aplicado;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500"/>
              <a:t>✓ Facilitar os eventos Scrum (Ex. reuniões);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500"/>
              <a:t>✓ Encontrar técnicas para o gerenciamento efetivo do Backlog do Produto;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500"/>
              <a:t>✓ Comunicar a visão, objetivo e itens do Backlog do Produto para o Time de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500"/>
              <a:t>Desenvolvimento; e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500"/>
              <a:t>✓ Compreender e praticar a agilidade.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500"/>
              <a:t>o É um facilitador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500"/>
              <a:t>✓ Remove barreiras que impedem ou dificultam os trabalhos.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/>
          </a:p>
        </p:txBody>
      </p:sp>
      <p:sp>
        <p:nvSpPr>
          <p:cNvPr id="256" name="Google Shape;256;p28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9"/>
          <p:cNvSpPr/>
          <p:nvPr/>
        </p:nvSpPr>
        <p:spPr>
          <a:xfrm>
            <a:off x="3048" y="4293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9"/>
          <p:cNvSpPr/>
          <p:nvPr/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9"/>
          <p:cNvSpPr txBox="1"/>
          <p:nvPr>
            <p:ph type="title"/>
          </p:nvPr>
        </p:nvSpPr>
        <p:spPr>
          <a:xfrm>
            <a:off x="686834" y="591344"/>
            <a:ext cx="3200400" cy="55856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>
                <a:solidFill>
                  <a:srgbClr val="FFFFFF"/>
                </a:solidFill>
              </a:rPr>
              <a:t>Sprint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4" name="Google Shape;264;p29"/>
          <p:cNvSpPr/>
          <p:nvPr/>
        </p:nvSpPr>
        <p:spPr>
          <a:xfrm flipH="1" rot="10800000">
            <a:off x="7550402" y="245547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9"/>
          <p:cNvSpPr txBox="1"/>
          <p:nvPr>
            <p:ph idx="1" type="body"/>
          </p:nvPr>
        </p:nvSpPr>
        <p:spPr>
          <a:xfrm>
            <a:off x="4447308" y="591344"/>
            <a:ext cx="6906491" cy="55856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2000"/>
              <a:t>• Um evento de um mês ou menos (time-boxed: início e fim)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2000"/>
              <a:t>• Durante a sprint é criado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2000"/>
              <a:t>o um incremento (“Pronto”),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2000"/>
              <a:t>✓ versão incremental potencialmente utilizável do produto.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2000"/>
              <a:t>• Uma nova Sprint inicia imediatamente após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2000"/>
              <a:t>o a conclusão da Sprint anterior.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2000"/>
              <a:t>• São compostas por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2000"/>
              <a:t>o uma reunião de planejamento da Sprint,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2000"/>
              <a:t>o reuniões diárias,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2000"/>
              <a:t>o o trabalho de desenvolvimento,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2000"/>
              <a:t>o uma revisão da Sprint e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2000"/>
              <a:t>o A retrospectiva da Sprint.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</p:txBody>
      </p:sp>
      <p:sp>
        <p:nvSpPr>
          <p:cNvPr id="266" name="Google Shape;266;p29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0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0"/>
          <p:cNvSpPr/>
          <p:nvPr/>
        </p:nvSpPr>
        <p:spPr>
          <a:xfrm>
            <a:off x="1" y="0"/>
            <a:ext cx="4167271" cy="6858000"/>
          </a:xfrm>
          <a:custGeom>
            <a:rect b="b" l="l" r="r" t="t"/>
            <a:pathLst>
              <a:path extrusionOk="0" h="6858000" w="4167271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0"/>
          <p:cNvSpPr txBox="1"/>
          <p:nvPr>
            <p:ph type="title"/>
          </p:nvPr>
        </p:nvSpPr>
        <p:spPr>
          <a:xfrm>
            <a:off x="686834" y="1153572"/>
            <a:ext cx="3200400" cy="4461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>
                <a:solidFill>
                  <a:srgbClr val="FFFFFF"/>
                </a:solidFill>
              </a:rPr>
              <a:t>Sprint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4" name="Google Shape;274;p30"/>
          <p:cNvSpPr/>
          <p:nvPr/>
        </p:nvSpPr>
        <p:spPr>
          <a:xfrm flipH="1" rot="10800000">
            <a:off x="7550402" y="245547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0"/>
          <p:cNvSpPr txBox="1"/>
          <p:nvPr>
            <p:ph idx="1" type="body"/>
          </p:nvPr>
        </p:nvSpPr>
        <p:spPr>
          <a:xfrm>
            <a:off x="4447308" y="591344"/>
            <a:ext cx="6906491" cy="55856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• Toda Sprint tem um objetivo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o Que deve ser atingido por meio da entrega do incremento planejado.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• Durante a Sprint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o Não são feitas mudanças que possam por em perigo o objetivo da Sprint;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o As metas de qualidade não diminuem; e,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o O escopo pode ser clarificado e renegociado entre o Product Owner e o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Time de Desenvolvimento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✓ Conforme eles vão aprendendo durante a sprint.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• A Sprint poderá ser cancelada se o objetivo da Sprint se tornar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obsoleto.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o Somente o Product Owner pode cancelar a sprint.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276" name="Google Shape;276;p30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1"/>
          <p:cNvSpPr/>
          <p:nvPr/>
        </p:nvSpPr>
        <p:spPr>
          <a:xfrm>
            <a:off x="3048" y="4293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31"/>
          <p:cNvSpPr/>
          <p:nvPr/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31"/>
          <p:cNvSpPr txBox="1"/>
          <p:nvPr>
            <p:ph type="title"/>
          </p:nvPr>
        </p:nvSpPr>
        <p:spPr>
          <a:xfrm>
            <a:off x="686834" y="591344"/>
            <a:ext cx="3200400" cy="55856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>
                <a:solidFill>
                  <a:srgbClr val="FFFFFF"/>
                </a:solidFill>
              </a:rPr>
              <a:t>Sprint</a:t>
            </a:r>
            <a:br>
              <a:rPr lang="pt-BR">
                <a:solidFill>
                  <a:srgbClr val="FFFFFF"/>
                </a:solidFill>
              </a:rPr>
            </a:br>
            <a:r>
              <a:rPr lang="pt-BR">
                <a:solidFill>
                  <a:srgbClr val="FFFFFF"/>
                </a:solidFill>
              </a:rPr>
              <a:t>Reunião Diária</a:t>
            </a:r>
            <a:endParaRPr/>
          </a:p>
        </p:txBody>
      </p:sp>
      <p:sp>
        <p:nvSpPr>
          <p:cNvPr id="284" name="Google Shape;284;p31"/>
          <p:cNvSpPr/>
          <p:nvPr/>
        </p:nvSpPr>
        <p:spPr>
          <a:xfrm flipH="1" rot="10800000">
            <a:off x="7550402" y="245547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1"/>
          <p:cNvSpPr txBox="1"/>
          <p:nvPr>
            <p:ph idx="1" type="body"/>
          </p:nvPr>
        </p:nvSpPr>
        <p:spPr>
          <a:xfrm>
            <a:off x="4447308" y="591344"/>
            <a:ext cx="6906491" cy="55856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97297"/>
              <a:buNone/>
            </a:pPr>
            <a:r>
              <a:rPr lang="pt-BR" sz="2000"/>
              <a:t>• Reunião de 15 minutos para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97297"/>
              <a:buNone/>
            </a:pPr>
            <a:r>
              <a:rPr lang="pt-BR" sz="2000"/>
              <a:t>o sincronizar as atividades e criar um plano para as próximas 24 horas, e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97297"/>
              <a:buNone/>
            </a:pPr>
            <a:r>
              <a:rPr lang="pt-BR" sz="2000"/>
              <a:t>o inspecionar se o progresso tende para completar o trabalho do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97297"/>
              <a:buNone/>
            </a:pPr>
            <a:r>
              <a:rPr lang="pt-BR" sz="2000"/>
              <a:t>Backlog da Sprint.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97297"/>
              <a:buNone/>
            </a:pPr>
            <a:r>
              <a:rPr lang="pt-BR" sz="2000"/>
              <a:t>• Respondem: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97297"/>
              <a:buNone/>
            </a:pPr>
            <a:r>
              <a:rPr lang="pt-BR" sz="2000"/>
              <a:t>o O que eu fiz ontem que ajudou o Time de Desenvolvimento a atender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97297"/>
              <a:buNone/>
            </a:pPr>
            <a:r>
              <a:rPr lang="pt-BR" sz="2000"/>
              <a:t>a meta da Sprint?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97297"/>
              <a:buNone/>
            </a:pPr>
            <a:r>
              <a:rPr lang="pt-BR" sz="2000"/>
              <a:t>o O que eu farei hoje para ajudar o Time de Desenvolvimento atender a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97297"/>
              <a:buNone/>
            </a:pPr>
            <a:r>
              <a:rPr lang="pt-BR" sz="2000"/>
              <a:t>meta da Sprint?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97297"/>
              <a:buNone/>
            </a:pPr>
            <a:r>
              <a:rPr lang="pt-BR" sz="2000"/>
              <a:t>o Eu vejo algum obstáculo que impeça a mim ou o Time de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97297"/>
              <a:buNone/>
            </a:pPr>
            <a:r>
              <a:rPr lang="pt-BR" sz="2000"/>
              <a:t>Desenvolvimento no atendimento da meta da Sprint?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97297"/>
              <a:buNone/>
            </a:pPr>
            <a:r>
              <a:rPr lang="pt-BR" sz="2000"/>
              <a:t>• Discussão: adequabilidade e viabilidade no contexto da Adm. Pub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97297"/>
              <a:buNone/>
            </a:pPr>
            <a:r>
              <a:t/>
            </a:r>
            <a:endParaRPr sz="2000"/>
          </a:p>
        </p:txBody>
      </p:sp>
      <p:sp>
        <p:nvSpPr>
          <p:cNvPr id="286" name="Google Shape;286;p31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4000500" y="1087403"/>
            <a:ext cx="8191500" cy="5770597"/>
          </a:xfrm>
          <a:custGeom>
            <a:rect b="b" l="l" r="r" t="t"/>
            <a:pathLst>
              <a:path extrusionOk="0" h="5770597" w="8191500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 txBox="1"/>
          <p:nvPr>
            <p:ph type="ctrTitle"/>
          </p:nvPr>
        </p:nvSpPr>
        <p:spPr>
          <a:xfrm>
            <a:off x="5093520" y="3427493"/>
            <a:ext cx="658970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1" lang="pt-BR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METODOLOGIAS TRADICIONAIS</a:t>
            </a:r>
            <a:endParaRPr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" name="Google Shape;96;p14"/>
          <p:cNvCxnSpPr/>
          <p:nvPr/>
        </p:nvCxnSpPr>
        <p:spPr>
          <a:xfrm>
            <a:off x="406241" y="183933"/>
            <a:ext cx="0" cy="1597708"/>
          </a:xfrm>
          <a:prstGeom prst="straightConnector1">
            <a:avLst/>
          </a:prstGeom>
          <a:noFill/>
          <a:ln cap="rnd" cmpd="sng" w="12700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97" name="Google Shape;97;p14"/>
          <p:cNvSpPr/>
          <p:nvPr/>
        </p:nvSpPr>
        <p:spPr>
          <a:xfrm>
            <a:off x="5292348" y="1"/>
            <a:ext cx="2279742" cy="1267785"/>
          </a:xfrm>
          <a:custGeom>
            <a:rect b="b" l="l" r="r" t="t"/>
            <a:pathLst>
              <a:path extrusionOk="0" h="1267785" w="2279742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10208695" y="1"/>
            <a:ext cx="1135066" cy="477997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/>
          <p:nvPr/>
        </p:nvSpPr>
        <p:spPr>
          <a:xfrm flipH="1">
            <a:off x="0" y="2949740"/>
            <a:ext cx="1186451" cy="1771650"/>
          </a:xfrm>
          <a:custGeom>
            <a:rect b="b" l="l" r="r" t="t"/>
            <a:pathLst>
              <a:path extrusionOk="0" h="1771650" w="1186451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/>
          <p:nvPr/>
        </p:nvSpPr>
        <p:spPr>
          <a:xfrm rot="-5400000">
            <a:off x="1539683" y="4203427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2"/>
          <p:cNvSpPr/>
          <p:nvPr/>
        </p:nvSpPr>
        <p:spPr>
          <a:xfrm>
            <a:off x="3048" y="4293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2"/>
          <p:cNvSpPr/>
          <p:nvPr/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2"/>
          <p:cNvSpPr txBox="1"/>
          <p:nvPr>
            <p:ph type="title"/>
          </p:nvPr>
        </p:nvSpPr>
        <p:spPr>
          <a:xfrm>
            <a:off x="686834" y="591344"/>
            <a:ext cx="3200400" cy="55856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>
                <a:solidFill>
                  <a:srgbClr val="FFFFFF"/>
                </a:solidFill>
              </a:rPr>
              <a:t>Artefatos Scrum</a:t>
            </a:r>
            <a:endParaRPr/>
          </a:p>
        </p:txBody>
      </p:sp>
      <p:sp>
        <p:nvSpPr>
          <p:cNvPr id="294" name="Google Shape;294;p32"/>
          <p:cNvSpPr/>
          <p:nvPr/>
        </p:nvSpPr>
        <p:spPr>
          <a:xfrm flipH="1" rot="10800000">
            <a:off x="7550402" y="245547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2"/>
          <p:cNvSpPr txBox="1"/>
          <p:nvPr>
            <p:ph idx="1" type="body"/>
          </p:nvPr>
        </p:nvSpPr>
        <p:spPr>
          <a:xfrm>
            <a:off x="4447308" y="591344"/>
            <a:ext cx="6906491" cy="55856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2000"/>
              <a:t>• Backlog do Produto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2000"/>
              <a:t>• Backlog da Sprint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2000"/>
              <a:t>• Incremento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</p:txBody>
      </p:sp>
      <p:sp>
        <p:nvSpPr>
          <p:cNvPr id="296" name="Google Shape;296;p32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"/>
          <p:cNvSpPr/>
          <p:nvPr/>
        </p:nvSpPr>
        <p:spPr>
          <a:xfrm>
            <a:off x="3048" y="4293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33"/>
          <p:cNvSpPr/>
          <p:nvPr/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3"/>
          <p:cNvSpPr txBox="1"/>
          <p:nvPr>
            <p:ph type="title"/>
          </p:nvPr>
        </p:nvSpPr>
        <p:spPr>
          <a:xfrm>
            <a:off x="686834" y="591344"/>
            <a:ext cx="3200400" cy="55856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>
                <a:solidFill>
                  <a:srgbClr val="FFFFFF"/>
                </a:solidFill>
              </a:rPr>
              <a:t>Backlog do Produto</a:t>
            </a:r>
            <a:endParaRPr/>
          </a:p>
        </p:txBody>
      </p:sp>
      <p:sp>
        <p:nvSpPr>
          <p:cNvPr id="304" name="Google Shape;304;p33"/>
          <p:cNvSpPr/>
          <p:nvPr/>
        </p:nvSpPr>
        <p:spPr>
          <a:xfrm flipH="1" rot="10800000">
            <a:off x="7550402" y="245547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3"/>
          <p:cNvSpPr txBox="1"/>
          <p:nvPr>
            <p:ph idx="1" type="body"/>
          </p:nvPr>
        </p:nvSpPr>
        <p:spPr>
          <a:xfrm>
            <a:off x="4447308" y="591344"/>
            <a:ext cx="6906491" cy="55856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2000"/>
              <a:t>• É uma lista ordenada de tudo que deve ser necessário no produto,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2000"/>
              <a:t>o e é a única origem dos requisitos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2000"/>
              <a:t>✓ para qualquer mudança no produto.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2000"/>
              <a:t>• O Product Owner é responsável pelo Backlog do Produto,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2000"/>
              <a:t>o incluindo seu conteúdo, disponibilidade e ordenação.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2000"/>
              <a:t>• Nunca está completo, pois é dinâmico.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2000"/>
              <a:t>o Os primeiros desenvolvimentos apenas estabelecem os requisitos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2000"/>
              <a:t>inicialmente conhecidos e melhor entendidos.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2000"/>
              <a:t>o Muda para dar mais utilidade e competitividade ao produto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</p:txBody>
      </p:sp>
      <p:sp>
        <p:nvSpPr>
          <p:cNvPr id="306" name="Google Shape;306;p33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4"/>
          <p:cNvSpPr/>
          <p:nvPr/>
        </p:nvSpPr>
        <p:spPr>
          <a:xfrm>
            <a:off x="3048" y="4293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4"/>
          <p:cNvSpPr/>
          <p:nvPr/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34"/>
          <p:cNvSpPr txBox="1"/>
          <p:nvPr>
            <p:ph type="title"/>
          </p:nvPr>
        </p:nvSpPr>
        <p:spPr>
          <a:xfrm>
            <a:off x="686834" y="591344"/>
            <a:ext cx="3200400" cy="55856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>
                <a:solidFill>
                  <a:srgbClr val="FFFFFF"/>
                </a:solidFill>
              </a:rPr>
              <a:t>Backlog do Produto</a:t>
            </a:r>
            <a:endParaRPr/>
          </a:p>
        </p:txBody>
      </p:sp>
      <p:sp>
        <p:nvSpPr>
          <p:cNvPr id="314" name="Google Shape;314;p34"/>
          <p:cNvSpPr/>
          <p:nvPr/>
        </p:nvSpPr>
        <p:spPr>
          <a:xfrm flipH="1" rot="10800000">
            <a:off x="7550402" y="245547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34"/>
          <p:cNvSpPr txBox="1"/>
          <p:nvPr>
            <p:ph idx="1" type="body"/>
          </p:nvPr>
        </p:nvSpPr>
        <p:spPr>
          <a:xfrm>
            <a:off x="4447308" y="591344"/>
            <a:ext cx="6906491" cy="55856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2000"/>
              <a:t>• Influenciado por mudanças no mercado e nas tecnologias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2000"/>
              <a:t>• Lista todas as características, funções, requisitos, melhorias e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2000"/>
              <a:t>correções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2000"/>
              <a:t>o que formam as mudanças que devem ser feitas no produto nas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2000"/>
              <a:t>futuras versões.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2000"/>
              <a:t>• Os itens possuem os atributos de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2000"/>
              <a:t>o descrição, ordem, estimativa e valor.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2000"/>
              <a:t>• O refinamento do Backlog do Produto é a ação de adicionar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2000"/>
              <a:t>o detalhes, estimativas e ordem aos itens no Backlog do Produto.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2000"/>
              <a:t>• Os itens do Backlog do Produto de ordem mais alta (topo da lista)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2000"/>
              <a:t>o devem ser mais claros e mais detalhados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</p:txBody>
      </p:sp>
      <p:sp>
        <p:nvSpPr>
          <p:cNvPr id="316" name="Google Shape;316;p34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5"/>
          <p:cNvSpPr/>
          <p:nvPr/>
        </p:nvSpPr>
        <p:spPr>
          <a:xfrm>
            <a:off x="3048" y="4293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35"/>
          <p:cNvSpPr/>
          <p:nvPr/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5"/>
          <p:cNvSpPr txBox="1"/>
          <p:nvPr>
            <p:ph type="title"/>
          </p:nvPr>
        </p:nvSpPr>
        <p:spPr>
          <a:xfrm>
            <a:off x="686834" y="591344"/>
            <a:ext cx="3200400" cy="55856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>
                <a:solidFill>
                  <a:srgbClr val="FFFFFF"/>
                </a:solidFill>
              </a:rPr>
              <a:t>Kanban</a:t>
            </a:r>
            <a:endParaRPr/>
          </a:p>
        </p:txBody>
      </p:sp>
      <p:sp>
        <p:nvSpPr>
          <p:cNvPr id="324" name="Google Shape;324;p35"/>
          <p:cNvSpPr/>
          <p:nvPr/>
        </p:nvSpPr>
        <p:spPr>
          <a:xfrm flipH="1" rot="10800000">
            <a:off x="7550402" y="245547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35"/>
          <p:cNvSpPr txBox="1"/>
          <p:nvPr>
            <p:ph idx="1" type="body"/>
          </p:nvPr>
        </p:nvSpPr>
        <p:spPr>
          <a:xfrm>
            <a:off x="4447308" y="591344"/>
            <a:ext cx="6906491" cy="55856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2000"/>
              <a:t>“Make work visible and don’t do more work than you can handle.” Jim Benson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2000"/>
              <a:t>Deixe o trabalho visível e não inicie mais trabalho do que você pode lidar.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</p:txBody>
      </p:sp>
      <p:sp>
        <p:nvSpPr>
          <p:cNvPr id="326" name="Google Shape;326;p35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6"/>
          <p:cNvSpPr/>
          <p:nvPr/>
        </p:nvSpPr>
        <p:spPr>
          <a:xfrm>
            <a:off x="3048" y="4293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36"/>
          <p:cNvSpPr/>
          <p:nvPr/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6"/>
          <p:cNvSpPr txBox="1"/>
          <p:nvPr>
            <p:ph type="title"/>
          </p:nvPr>
        </p:nvSpPr>
        <p:spPr>
          <a:xfrm>
            <a:off x="686834" y="591344"/>
            <a:ext cx="3200400" cy="55856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>
                <a:solidFill>
                  <a:srgbClr val="FFFFFF"/>
                </a:solidFill>
              </a:rPr>
              <a:t>Histórico do Sistema Kanban</a:t>
            </a:r>
            <a:endParaRPr/>
          </a:p>
        </p:txBody>
      </p:sp>
      <p:sp>
        <p:nvSpPr>
          <p:cNvPr id="334" name="Google Shape;334;p36"/>
          <p:cNvSpPr/>
          <p:nvPr/>
        </p:nvSpPr>
        <p:spPr>
          <a:xfrm flipH="1" rot="10800000">
            <a:off x="7550402" y="245547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6"/>
          <p:cNvSpPr txBox="1"/>
          <p:nvPr>
            <p:ph idx="1" type="body"/>
          </p:nvPr>
        </p:nvSpPr>
        <p:spPr>
          <a:xfrm>
            <a:off x="4447308" y="591344"/>
            <a:ext cx="6906491" cy="55856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5882"/>
              <a:buNone/>
            </a:pPr>
            <a:r>
              <a:rPr lang="pt-BR" sz="2000"/>
              <a:t>• Originado na Toyota (a partir das contribuições de W. Deming[1])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5882"/>
              <a:buNone/>
            </a:pPr>
            <a:r>
              <a:rPr lang="pt-BR" sz="2000"/>
              <a:t>o 1940s - Criado Taiichi Ohno e Shigeo Shingo.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5882"/>
              <a:buNone/>
            </a:pPr>
            <a:r>
              <a:rPr lang="pt-BR" sz="2000"/>
              <a:t>o Sistema de agendamento/cadenciamento para Just-in-time e lean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5882"/>
              <a:buNone/>
            </a:pPr>
            <a:r>
              <a:rPr lang="pt-BR" sz="2000"/>
              <a:t>manufacturing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5882"/>
              <a:buNone/>
            </a:pPr>
            <a:r>
              <a:rPr lang="pt-BR" sz="2000"/>
              <a:t>• Desenvolveu maneiras de identificar os “Sete tipos de desperdício”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5882"/>
              <a:buNone/>
            </a:pPr>
            <a:r>
              <a:rPr lang="pt-BR" sz="2000"/>
              <a:t>o Atraso, espera ou tempo gasto em uma fila sem valor agregado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5882"/>
              <a:buNone/>
            </a:pPr>
            <a:r>
              <a:rPr lang="pt-BR" sz="2000"/>
              <a:t>o Produzindo mais do que você precisa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5882"/>
              <a:buNone/>
            </a:pPr>
            <a:r>
              <a:rPr lang="pt-BR" sz="2000"/>
              <a:t>o Processamento excessivo ou realização de atividades sem valor agregado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5882"/>
              <a:buNone/>
            </a:pPr>
            <a:r>
              <a:rPr lang="pt-BR" sz="2000"/>
              <a:t>o Transporte (movimento de produtos desnecessariamente)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5882"/>
              <a:buNone/>
            </a:pPr>
            <a:r>
              <a:rPr lang="pt-BR" sz="2000"/>
              <a:t>o Movimento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5882"/>
              <a:buNone/>
            </a:pPr>
            <a:r>
              <a:rPr lang="pt-BR" sz="2000"/>
              <a:t>✓ pessoas ou equipamentos se movendo ou andando mais do que o necessário para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5882"/>
              <a:buNone/>
            </a:pPr>
            <a:r>
              <a:rPr lang="pt-BR" sz="2000"/>
              <a:t>executar o processamento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5882"/>
              <a:buNone/>
            </a:pPr>
            <a:r>
              <a:rPr lang="pt-BR" sz="2000"/>
              <a:t>o Inventário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5882"/>
              <a:buNone/>
            </a:pPr>
            <a:r>
              <a:rPr lang="pt-BR" sz="2000"/>
              <a:t>✓ todos os componentes, trabalho em processo e produto acabado não sendo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5882"/>
              <a:buNone/>
            </a:pPr>
            <a:r>
              <a:rPr lang="pt-BR" sz="2000"/>
              <a:t>processados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5882"/>
              <a:buNone/>
            </a:pPr>
            <a:r>
              <a:rPr lang="pt-BR" sz="2000"/>
              <a:t>o Defeitos no produto.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5882"/>
              <a:buNone/>
            </a:pPr>
            <a:r>
              <a:t/>
            </a:r>
            <a:endParaRPr sz="2000"/>
          </a:p>
        </p:txBody>
      </p:sp>
      <p:sp>
        <p:nvSpPr>
          <p:cNvPr id="336" name="Google Shape;336;p36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7"/>
          <p:cNvSpPr/>
          <p:nvPr/>
        </p:nvSpPr>
        <p:spPr>
          <a:xfrm>
            <a:off x="3048" y="4293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37"/>
          <p:cNvSpPr/>
          <p:nvPr/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37"/>
          <p:cNvSpPr txBox="1"/>
          <p:nvPr>
            <p:ph type="title"/>
          </p:nvPr>
        </p:nvSpPr>
        <p:spPr>
          <a:xfrm>
            <a:off x="686834" y="591344"/>
            <a:ext cx="3200400" cy="55856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>
                <a:solidFill>
                  <a:srgbClr val="FFFFFF"/>
                </a:solidFill>
              </a:rPr>
              <a:t>O que é um Sistema Kanban</a:t>
            </a:r>
            <a:endParaRPr/>
          </a:p>
        </p:txBody>
      </p:sp>
      <p:sp>
        <p:nvSpPr>
          <p:cNvPr id="344" name="Google Shape;344;p37"/>
          <p:cNvSpPr/>
          <p:nvPr/>
        </p:nvSpPr>
        <p:spPr>
          <a:xfrm flipH="1" rot="10800000">
            <a:off x="7550402" y="245547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37"/>
          <p:cNvSpPr txBox="1"/>
          <p:nvPr>
            <p:ph idx="1" type="body"/>
          </p:nvPr>
        </p:nvSpPr>
        <p:spPr>
          <a:xfrm>
            <a:off x="4447308" y="591344"/>
            <a:ext cx="6906491" cy="55856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10000"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5882"/>
              <a:buNone/>
            </a:pPr>
            <a:r>
              <a:rPr lang="pt-BR" sz="2000"/>
              <a:t>• Certo número de kanbans (ou cartões) equivalente à capacidade de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5882"/>
              <a:buNone/>
            </a:pPr>
            <a:r>
              <a:rPr lang="pt-BR" sz="2000"/>
              <a:t>um sistema é colocado em circulação.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5882"/>
              <a:buNone/>
            </a:pPr>
            <a:r>
              <a:rPr lang="pt-BR" sz="2000"/>
              <a:t>o Um cartão é anexado a um trabalho.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5882"/>
              <a:buNone/>
            </a:pPr>
            <a:r>
              <a:rPr lang="pt-BR" sz="2000"/>
              <a:t>o Cada cartão age como um mecanismo de sinalização.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5882"/>
              <a:buNone/>
            </a:pPr>
            <a:r>
              <a:rPr lang="pt-BR" sz="2000"/>
              <a:t>o Um novo trabalho pode ser iniciado apenas quando um cartão está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5882"/>
              <a:buNone/>
            </a:pPr>
            <a:r>
              <a:rPr lang="pt-BR" sz="2000"/>
              <a:t>disponível.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5882"/>
              <a:buNone/>
            </a:pPr>
            <a:r>
              <a:rPr lang="pt-BR" sz="2000"/>
              <a:t>o Este cartão livre é anexado a um trabalho e o segue à medida que ele flui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5882"/>
              <a:buNone/>
            </a:pPr>
            <a:r>
              <a:rPr lang="pt-BR" sz="2000"/>
              <a:t>através do sistema.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5882"/>
              <a:buNone/>
            </a:pPr>
            <a:r>
              <a:rPr lang="pt-BR" sz="2000"/>
              <a:t>o Quando não há mais cartões livres, nenhum trabalho adicional pode ser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5882"/>
              <a:buNone/>
            </a:pPr>
            <a:r>
              <a:rPr lang="pt-BR" sz="2000"/>
              <a:t>iniciado.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5882"/>
              <a:buNone/>
            </a:pPr>
            <a:r>
              <a:rPr lang="pt-BR" sz="2000"/>
              <a:t>o Qualquer novo trabalho deve esperar em uma fila até que um cartão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5882"/>
              <a:buNone/>
            </a:pPr>
            <a:r>
              <a:rPr lang="pt-BR" sz="2000"/>
              <a:t>esteja disponível.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5882"/>
              <a:buNone/>
            </a:pPr>
            <a:r>
              <a:rPr lang="pt-BR" sz="2000"/>
              <a:t>o Quando algum trabalho for concluído, seu cartão é liberado.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5882"/>
              <a:buNone/>
            </a:pPr>
            <a:r>
              <a:rPr lang="pt-BR" sz="2000"/>
              <a:t>o Com um cartão agora livre, um novo trabalho da fila pode ser iniciado.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5882"/>
              <a:buNone/>
            </a:pPr>
            <a:r>
              <a:t/>
            </a:r>
            <a:endParaRPr sz="2000"/>
          </a:p>
        </p:txBody>
      </p:sp>
      <p:sp>
        <p:nvSpPr>
          <p:cNvPr id="346" name="Google Shape;346;p37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8"/>
          <p:cNvSpPr/>
          <p:nvPr/>
        </p:nvSpPr>
        <p:spPr>
          <a:xfrm>
            <a:off x="3048" y="4293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38"/>
          <p:cNvSpPr/>
          <p:nvPr/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38"/>
          <p:cNvSpPr txBox="1"/>
          <p:nvPr>
            <p:ph type="title"/>
          </p:nvPr>
        </p:nvSpPr>
        <p:spPr>
          <a:xfrm>
            <a:off x="686834" y="591344"/>
            <a:ext cx="3200400" cy="55856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>
                <a:solidFill>
                  <a:srgbClr val="FFFFFF"/>
                </a:solidFill>
              </a:rPr>
              <a:t>O que é um Sistema Kanban</a:t>
            </a:r>
            <a:endParaRPr/>
          </a:p>
        </p:txBody>
      </p:sp>
      <p:sp>
        <p:nvSpPr>
          <p:cNvPr id="354" name="Google Shape;354;p38"/>
          <p:cNvSpPr/>
          <p:nvPr/>
        </p:nvSpPr>
        <p:spPr>
          <a:xfrm flipH="1" rot="10800000">
            <a:off x="7550402" y="245547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38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orma, Quadrado&#10;&#10;Descrição gerada automaticamente" id="356" name="Google Shape;35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66147" y="2206206"/>
            <a:ext cx="6096000" cy="2611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9"/>
          <p:cNvSpPr/>
          <p:nvPr/>
        </p:nvSpPr>
        <p:spPr>
          <a:xfrm>
            <a:off x="3048" y="4293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39"/>
          <p:cNvSpPr/>
          <p:nvPr/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39"/>
          <p:cNvSpPr txBox="1"/>
          <p:nvPr>
            <p:ph type="title"/>
          </p:nvPr>
        </p:nvSpPr>
        <p:spPr>
          <a:xfrm>
            <a:off x="686834" y="591344"/>
            <a:ext cx="3200400" cy="55856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>
                <a:solidFill>
                  <a:srgbClr val="FFFFFF"/>
                </a:solidFill>
              </a:rPr>
              <a:t>Regras de uso do Quadro Kanban</a:t>
            </a:r>
            <a:endParaRPr/>
          </a:p>
        </p:txBody>
      </p:sp>
      <p:sp>
        <p:nvSpPr>
          <p:cNvPr id="364" name="Google Shape;364;p39"/>
          <p:cNvSpPr/>
          <p:nvPr/>
        </p:nvSpPr>
        <p:spPr>
          <a:xfrm flipH="1" rot="10800000">
            <a:off x="7550402" y="245547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9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39"/>
          <p:cNvSpPr txBox="1"/>
          <p:nvPr/>
        </p:nvSpPr>
        <p:spPr>
          <a:xfrm>
            <a:off x="4734169" y="1598246"/>
            <a:ext cx="6025661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Não exceder o limite de WIP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A coluna “Pronto” faz parte da contagem para atingir o limite de WIP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A coluna “Pronto” da validação não tem limite.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Um cartão só é movimentado para “Fazendo” quando realmente se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inicia a tarefa.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Os itens subdivididos não contam para atingir o limite na etapa de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especificação.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Porém, é contabilizado nas próximas etapas.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Cartões no backlog são ordenados por prioridade.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Qualquer membro pode reordenar os cartões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✓ Desde que em acordo com o restante da equipe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Avança-se os cartões a qualquer tempo que terminem uma etapa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Uma boa prática é conferir as regras de “Pronto” com um colega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Atribuição de novos itens a pessoas é realizada “just in time”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0"/>
          <p:cNvSpPr/>
          <p:nvPr/>
        </p:nvSpPr>
        <p:spPr>
          <a:xfrm>
            <a:off x="3048" y="4293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40"/>
          <p:cNvSpPr/>
          <p:nvPr/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40"/>
          <p:cNvSpPr txBox="1"/>
          <p:nvPr>
            <p:ph type="title"/>
          </p:nvPr>
        </p:nvSpPr>
        <p:spPr>
          <a:xfrm>
            <a:off x="686834" y="591344"/>
            <a:ext cx="3200400" cy="55856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>
                <a:solidFill>
                  <a:srgbClr val="FFFFFF"/>
                </a:solidFill>
              </a:rPr>
              <a:t>Benefícios do uso do Kanban</a:t>
            </a:r>
            <a:endParaRPr/>
          </a:p>
        </p:txBody>
      </p:sp>
      <p:sp>
        <p:nvSpPr>
          <p:cNvPr id="374" name="Google Shape;374;p40"/>
          <p:cNvSpPr/>
          <p:nvPr/>
        </p:nvSpPr>
        <p:spPr>
          <a:xfrm flipH="1" rot="10800000">
            <a:off x="7550402" y="245547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40"/>
          <p:cNvSpPr txBox="1"/>
          <p:nvPr>
            <p:ph idx="1" type="body"/>
          </p:nvPr>
        </p:nvSpPr>
        <p:spPr>
          <a:xfrm>
            <a:off x="4447308" y="591344"/>
            <a:ext cx="6906491" cy="55856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2000"/>
              <a:t>• O simples ato de limitar o trabalho-em-progresso com o kanban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2000"/>
              <a:t>o incentiva maior qualidade e maior desempenho.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2000"/>
              <a:t>• Reduzir o limite WIP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2000"/>
              <a:t>o Diminui o lead time (tempo entre o início e o fim da produção) e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2000"/>
              <a:t>✓ Melhora a qualidade de vida dos trabalhadores.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2000"/>
              <a:t>• Cadência regular de liberação e entregas consistentes,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2000"/>
              <a:t>o ajudam a construir a confiança dos clientes e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2000"/>
              <a:t>o confiança ao longo da cadeia de valor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2000"/>
              <a:t>✓ departamentos, fornecedores e parceiros.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2000"/>
              <a:t>• Cria uma tensão positiva no ambiente de trabalho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2000"/>
              <a:t>o que força a discussão sobre os problemas.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</p:txBody>
      </p:sp>
      <p:sp>
        <p:nvSpPr>
          <p:cNvPr id="376" name="Google Shape;376;p40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1"/>
          <p:cNvSpPr/>
          <p:nvPr/>
        </p:nvSpPr>
        <p:spPr>
          <a:xfrm>
            <a:off x="3048" y="4293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41"/>
          <p:cNvSpPr/>
          <p:nvPr/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41"/>
          <p:cNvSpPr txBox="1"/>
          <p:nvPr>
            <p:ph type="title"/>
          </p:nvPr>
        </p:nvSpPr>
        <p:spPr>
          <a:xfrm>
            <a:off x="686834" y="591344"/>
            <a:ext cx="3200400" cy="55856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>
                <a:solidFill>
                  <a:srgbClr val="FFFFFF"/>
                </a:solidFill>
              </a:rPr>
              <a:t>XP – eXtreme Programming</a:t>
            </a:r>
            <a:endParaRPr/>
          </a:p>
        </p:txBody>
      </p:sp>
      <p:sp>
        <p:nvSpPr>
          <p:cNvPr id="384" name="Google Shape;384;p41"/>
          <p:cNvSpPr/>
          <p:nvPr/>
        </p:nvSpPr>
        <p:spPr>
          <a:xfrm flipH="1" rot="10800000">
            <a:off x="7550402" y="245547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41"/>
          <p:cNvSpPr txBox="1"/>
          <p:nvPr>
            <p:ph idx="1" type="body"/>
          </p:nvPr>
        </p:nvSpPr>
        <p:spPr>
          <a:xfrm>
            <a:off x="4447308" y="591344"/>
            <a:ext cx="6906491" cy="55856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3200">
                <a:latin typeface="Comic Sans MS"/>
                <a:ea typeface="Comic Sans MS"/>
                <a:cs typeface="Comic Sans MS"/>
                <a:sym typeface="Comic Sans MS"/>
              </a:rPr>
              <a:t>“Trata-se de uma metodologia ágil para equipes pequenas e médias desenvolvendo software com </a:t>
            </a:r>
            <a:r>
              <a:rPr lang="pt-BR" sz="3200" u="sng">
                <a:latin typeface="Comic Sans MS"/>
                <a:ea typeface="Comic Sans MS"/>
                <a:cs typeface="Comic Sans MS"/>
                <a:sym typeface="Comic Sans MS"/>
              </a:rPr>
              <a:t>requisitos vagos</a:t>
            </a:r>
            <a:r>
              <a:rPr lang="pt-BR" sz="3200">
                <a:latin typeface="Comic Sans MS"/>
                <a:ea typeface="Comic Sans MS"/>
                <a:cs typeface="Comic Sans MS"/>
                <a:sym typeface="Comic Sans MS"/>
              </a:rPr>
              <a:t> e em constante mudança”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</p:txBody>
      </p:sp>
      <p:sp>
        <p:nvSpPr>
          <p:cNvPr id="386" name="Google Shape;386;p41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 txBox="1"/>
          <p:nvPr>
            <p:ph type="title"/>
          </p:nvPr>
        </p:nvSpPr>
        <p:spPr>
          <a:xfrm>
            <a:off x="1171074" y="1396686"/>
            <a:ext cx="3240506" cy="40646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>
                <a:solidFill>
                  <a:srgbClr val="FFFFFF"/>
                </a:solidFill>
              </a:rPr>
              <a:t>Modelo Cascata</a:t>
            </a:r>
            <a:endParaRPr/>
          </a:p>
        </p:txBody>
      </p:sp>
      <p:sp>
        <p:nvSpPr>
          <p:cNvPr id="109" name="Google Shape;109;p15"/>
          <p:cNvSpPr/>
          <p:nvPr/>
        </p:nvSpPr>
        <p:spPr>
          <a:xfrm rot="-1790889">
            <a:off x="8683720" y="941148"/>
            <a:ext cx="2987899" cy="2987899"/>
          </a:xfrm>
          <a:prstGeom prst="arc">
            <a:avLst>
              <a:gd fmla="val 15817365" name="adj1"/>
              <a:gd fmla="val 178138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5"/>
          <p:cNvSpPr txBox="1"/>
          <p:nvPr>
            <p:ph idx="1" type="body"/>
          </p:nvPr>
        </p:nvSpPr>
        <p:spPr>
          <a:xfrm>
            <a:off x="5370153" y="1526033"/>
            <a:ext cx="5536397" cy="39352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pt-BR" sz="2600"/>
              <a:t>Apropriado quando os requisitos estão bem definidos e estáveis.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pt-BR" sz="2600"/>
              <a:t>Modelo sequencial.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pPr>
            <a:r>
              <a:t/>
            </a:r>
            <a:endParaRPr sz="2600"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2600"/>
              <a:t>Nesse tipo de modelo,Projetos reais raramente seguem um fluxo sequencial.É difícil para o cliente estabelecer (de início) explicitamente todas as suas necessidades</a:t>
            </a:r>
            <a:endParaRPr/>
          </a:p>
        </p:txBody>
      </p:sp>
      <p:sp>
        <p:nvSpPr>
          <p:cNvPr id="112" name="Google Shape;112;p15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2"/>
          <p:cNvSpPr/>
          <p:nvPr/>
        </p:nvSpPr>
        <p:spPr>
          <a:xfrm>
            <a:off x="3048" y="4293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42"/>
          <p:cNvSpPr/>
          <p:nvPr/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42"/>
          <p:cNvSpPr txBox="1"/>
          <p:nvPr>
            <p:ph type="title"/>
          </p:nvPr>
        </p:nvSpPr>
        <p:spPr>
          <a:xfrm>
            <a:off x="686834" y="591344"/>
            <a:ext cx="3200400" cy="55856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>
                <a:solidFill>
                  <a:srgbClr val="FFFFFF"/>
                </a:solidFill>
              </a:rPr>
              <a:t>XP – eXtreme Programming</a:t>
            </a:r>
            <a:endParaRPr/>
          </a:p>
        </p:txBody>
      </p:sp>
      <p:sp>
        <p:nvSpPr>
          <p:cNvPr id="394" name="Google Shape;394;p42"/>
          <p:cNvSpPr/>
          <p:nvPr/>
        </p:nvSpPr>
        <p:spPr>
          <a:xfrm flipH="1" rot="10800000">
            <a:off x="7550402" y="245547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42"/>
          <p:cNvSpPr txBox="1"/>
          <p:nvPr>
            <p:ph idx="1" type="body"/>
          </p:nvPr>
        </p:nvSpPr>
        <p:spPr>
          <a:xfrm>
            <a:off x="4447308" y="591344"/>
            <a:ext cx="6906491" cy="55856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Char char="•"/>
            </a:pPr>
            <a:r>
              <a:rPr lang="pt-BR">
                <a:latin typeface="Comic Sans MS"/>
                <a:ea typeface="Comic Sans MS"/>
                <a:cs typeface="Comic Sans MS"/>
                <a:sym typeface="Comic Sans MS"/>
              </a:rPr>
              <a:t>Levar todas as boas práticas ao Extremo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85750" lvl="1" marL="12001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pt-BR">
                <a:latin typeface="Comic Sans MS"/>
                <a:ea typeface="Comic Sans MS"/>
                <a:cs typeface="Comic Sans MS"/>
                <a:sym typeface="Comic Sans MS"/>
              </a:rPr>
              <a:t>Se testar é bom, vamos testar toda hora!!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85750" lvl="1" marL="12001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pt-BR">
                <a:latin typeface="Comic Sans MS"/>
                <a:ea typeface="Comic Sans MS"/>
                <a:cs typeface="Comic Sans MS"/>
                <a:sym typeface="Comic Sans MS"/>
              </a:rPr>
              <a:t>Se projetar é bom, vamos fazer disso parte do trabalho diário de cada pessoa!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85750" lvl="1" marL="12001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pt-BR">
                <a:latin typeface="Comic Sans MS"/>
                <a:ea typeface="Comic Sans MS"/>
                <a:cs typeface="Comic Sans MS"/>
                <a:sym typeface="Comic Sans MS"/>
              </a:rPr>
              <a:t>Se integrar é bom, vamos integrar a maior quantidade de vezes possível!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85750" lvl="1" marL="12001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pt-BR">
                <a:latin typeface="Comic Sans MS"/>
                <a:ea typeface="Comic Sans MS"/>
                <a:cs typeface="Comic Sans MS"/>
                <a:sym typeface="Comic Sans MS"/>
              </a:rPr>
              <a:t>Se iterações curtas é bom, vamos deixar as iterações realmente curtas!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</p:txBody>
      </p:sp>
      <p:sp>
        <p:nvSpPr>
          <p:cNvPr id="396" name="Google Shape;396;p42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577426" y="278765"/>
            <a:ext cx="638042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 sz="4000">
                <a:solidFill>
                  <a:schemeClr val="accent2"/>
                </a:solidFill>
              </a:rPr>
              <a:t>Modelo Cascata</a:t>
            </a:r>
            <a:endParaRPr/>
          </a:p>
        </p:txBody>
      </p:sp>
      <p:sp>
        <p:nvSpPr>
          <p:cNvPr id="118" name="Google Shape;118;p16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iagrama&#10;&#10;Descrição gerada automaticamente" id="119" name="Google Shape;11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2650" y="1715409"/>
            <a:ext cx="8876805" cy="4347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7"/>
          <p:cNvSpPr txBox="1"/>
          <p:nvPr>
            <p:ph type="title"/>
          </p:nvPr>
        </p:nvSpPr>
        <p:spPr>
          <a:xfrm>
            <a:off x="838200" y="365125"/>
            <a:ext cx="555848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PDCA (Plan – Do – Check – Act )</a:t>
            </a:r>
            <a:endParaRPr/>
          </a:p>
        </p:txBody>
      </p:sp>
      <p:sp>
        <p:nvSpPr>
          <p:cNvPr id="126" name="Google Shape;126;p17"/>
          <p:cNvSpPr/>
          <p:nvPr/>
        </p:nvSpPr>
        <p:spPr>
          <a:xfrm>
            <a:off x="10208695" y="1"/>
            <a:ext cx="1135066" cy="477997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7"/>
          <p:cNvSpPr txBox="1"/>
          <p:nvPr>
            <p:ph idx="1" type="body"/>
          </p:nvPr>
        </p:nvSpPr>
        <p:spPr>
          <a:xfrm>
            <a:off x="838200" y="1825625"/>
            <a:ext cx="555848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100"/>
              <a:t>• William Deming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100"/>
              <a:t>o Nos EUA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100"/>
              <a:t>✓ Professor e consultor de negócios;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100"/>
              <a:t>✓ Adaptou o trabalho de Water Shewhart para criar o PDCA; e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100"/>
              <a:t>✓ Ensinou as técnicas de controle estatístico de processo (CEP) para trabalhadores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100"/>
              <a:t>da indústria bélica durante os tempos da 2ª Guerra.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100"/>
              <a:t>o No Japão (enviado para ajudar a reconstruir o país)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100"/>
              <a:t>✓ Foi solicitado pelos EUA a ajudar no Censo do Japão;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100"/>
              <a:t>✓ Treinou centenas de engenheiros, gestores e acadêmicos em CEP e controle de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100"/>
              <a:t>qualidade; e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100"/>
              <a:t>✓ “Melhorar a qualidade vai reduzir despesas, enquanto aumenta a produtividade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100"/>
              <a:t>e o marketshare”</a:t>
            </a:r>
            <a:endParaRPr/>
          </a:p>
        </p:txBody>
      </p:sp>
      <p:sp>
        <p:nvSpPr>
          <p:cNvPr id="128" name="Google Shape;128;p17"/>
          <p:cNvSpPr/>
          <p:nvPr/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cap="flat" cmpd="sng" w="1270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7"/>
          <p:cNvSpPr/>
          <p:nvPr/>
        </p:nvSpPr>
        <p:spPr>
          <a:xfrm rot="-5400000">
            <a:off x="8912417" y="1218531"/>
            <a:ext cx="2387600" cy="23876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7"/>
          <p:cNvSpPr/>
          <p:nvPr/>
        </p:nvSpPr>
        <p:spPr>
          <a:xfrm>
            <a:off x="6821310" y="0"/>
            <a:ext cx="2315251" cy="1550992"/>
          </a:xfrm>
          <a:custGeom>
            <a:rect b="b" l="l" r="r" t="t"/>
            <a:pathLst>
              <a:path extrusionOk="0" h="1550992" w="2315251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1" name="Google Shape;131;p17"/>
          <p:cNvCxnSpPr/>
          <p:nvPr/>
        </p:nvCxnSpPr>
        <p:spPr>
          <a:xfrm>
            <a:off x="11724638" y="1331572"/>
            <a:ext cx="0" cy="1597708"/>
          </a:xfrm>
          <a:prstGeom prst="straightConnector1">
            <a:avLst/>
          </a:prstGeom>
          <a:noFill/>
          <a:ln cap="rnd" cmpd="sng" w="12700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32" name="Google Shape;132;p17"/>
          <p:cNvSpPr/>
          <p:nvPr/>
        </p:nvSpPr>
        <p:spPr>
          <a:xfrm>
            <a:off x="11005550" y="4112081"/>
            <a:ext cx="1186451" cy="1771650"/>
          </a:xfrm>
          <a:custGeom>
            <a:rect b="b" l="l" r="r" t="t"/>
            <a:pathLst>
              <a:path extrusionOk="0" h="1771650" w="1186451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7"/>
          <p:cNvSpPr/>
          <p:nvPr/>
        </p:nvSpPr>
        <p:spPr>
          <a:xfrm rot="-607105">
            <a:off x="6086940" y="4145122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7"/>
          <p:cNvSpPr/>
          <p:nvPr/>
        </p:nvSpPr>
        <p:spPr>
          <a:xfrm>
            <a:off x="6821310" y="4962670"/>
            <a:ext cx="2643352" cy="1895331"/>
          </a:xfrm>
          <a:custGeom>
            <a:rect b="b" l="l" r="r" t="t"/>
            <a:pathLst>
              <a:path extrusionOk="0" h="1895331" w="2643352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7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8"/>
          <p:cNvSpPr/>
          <p:nvPr/>
        </p:nvSpPr>
        <p:spPr>
          <a:xfrm>
            <a:off x="1" y="0"/>
            <a:ext cx="4167271" cy="6858000"/>
          </a:xfrm>
          <a:custGeom>
            <a:rect b="b" l="l" r="r" t="t"/>
            <a:pathLst>
              <a:path extrusionOk="0" h="6858000" w="4167271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8"/>
          <p:cNvSpPr txBox="1"/>
          <p:nvPr>
            <p:ph type="title"/>
          </p:nvPr>
        </p:nvSpPr>
        <p:spPr>
          <a:xfrm>
            <a:off x="686834" y="1153572"/>
            <a:ext cx="3200400" cy="4461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>
                <a:solidFill>
                  <a:srgbClr val="FFFFFF"/>
                </a:solidFill>
              </a:rPr>
              <a:t>PDCA (Plan – Do – Check – Act )</a:t>
            </a:r>
            <a:endParaRPr/>
          </a:p>
        </p:txBody>
      </p:sp>
      <p:sp>
        <p:nvSpPr>
          <p:cNvPr id="143" name="Google Shape;143;p18"/>
          <p:cNvSpPr/>
          <p:nvPr/>
        </p:nvSpPr>
        <p:spPr>
          <a:xfrm flipH="1" rot="10800000">
            <a:off x="7550402" y="245547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8"/>
          <p:cNvSpPr txBox="1"/>
          <p:nvPr>
            <p:ph idx="1" type="body"/>
          </p:nvPr>
        </p:nvSpPr>
        <p:spPr>
          <a:xfrm>
            <a:off x="4447308" y="591344"/>
            <a:ext cx="6906491" cy="55856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/>
              <a:t>Processo de Melhoria contínua (iterativo)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/>
              <a:t>o Difundido por William Deming;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/>
              <a:t>o Usado para se atingir excelência em algum processo/atividade;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/>
              <a:t>o O Check (checar) deve ser uma medição quantitativa; e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/>
              <a:t>o A cada ciclo, aproxima-se incrementalmente da excelência.</a:t>
            </a: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>
            <p:ph type="title"/>
          </p:nvPr>
        </p:nvSpPr>
        <p:spPr>
          <a:xfrm>
            <a:off x="577425" y="278775"/>
            <a:ext cx="7904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 sz="4000">
                <a:solidFill>
                  <a:schemeClr val="accent2"/>
                </a:solidFill>
              </a:rPr>
              <a:t>PDCA (Plan – Do – Check – Act )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iagrama&#10;&#10;Descrição gerada automaticamente" id="152" name="Google Shape;15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711" y="2348791"/>
            <a:ext cx="9628909" cy="2859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>
            <p:ph type="title"/>
          </p:nvPr>
        </p:nvSpPr>
        <p:spPr>
          <a:xfrm>
            <a:off x="577426" y="278765"/>
            <a:ext cx="1026959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 sz="4000">
                <a:solidFill>
                  <a:schemeClr val="accent2"/>
                </a:solidFill>
              </a:rPr>
              <a:t>Ciclo de Vida de um Projeto segundo o PMBOK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58" name="Google Shape;158;p20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iagrama&#10;&#10;Descrição gerada automaticamente" id="159" name="Google Shape;15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9506" y="1715331"/>
            <a:ext cx="9193480" cy="4407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1"/>
          <p:cNvSpPr/>
          <p:nvPr/>
        </p:nvSpPr>
        <p:spPr>
          <a:xfrm>
            <a:off x="4000500" y="1087403"/>
            <a:ext cx="8191500" cy="5770597"/>
          </a:xfrm>
          <a:custGeom>
            <a:rect b="b" l="l" r="r" t="t"/>
            <a:pathLst>
              <a:path extrusionOk="0" h="5770597" w="8191500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1"/>
          <p:cNvSpPr txBox="1"/>
          <p:nvPr>
            <p:ph type="ctrTitle"/>
          </p:nvPr>
        </p:nvSpPr>
        <p:spPr>
          <a:xfrm>
            <a:off x="5093520" y="3427493"/>
            <a:ext cx="658970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1" lang="pt-BR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METODOLOGIAS AGEIS</a:t>
            </a:r>
            <a:endParaRPr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7" name="Google Shape;167;p21"/>
          <p:cNvCxnSpPr/>
          <p:nvPr/>
        </p:nvCxnSpPr>
        <p:spPr>
          <a:xfrm>
            <a:off x="406241" y="183933"/>
            <a:ext cx="0" cy="1597708"/>
          </a:xfrm>
          <a:prstGeom prst="straightConnector1">
            <a:avLst/>
          </a:prstGeom>
          <a:noFill/>
          <a:ln cap="rnd" cmpd="sng" w="12700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68" name="Google Shape;168;p21"/>
          <p:cNvSpPr/>
          <p:nvPr/>
        </p:nvSpPr>
        <p:spPr>
          <a:xfrm>
            <a:off x="5292348" y="1"/>
            <a:ext cx="2279742" cy="1267785"/>
          </a:xfrm>
          <a:custGeom>
            <a:rect b="b" l="l" r="r" t="t"/>
            <a:pathLst>
              <a:path extrusionOk="0" h="1267785" w="2279742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1"/>
          <p:cNvSpPr/>
          <p:nvPr/>
        </p:nvSpPr>
        <p:spPr>
          <a:xfrm>
            <a:off x="10208695" y="1"/>
            <a:ext cx="1135066" cy="477997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1"/>
          <p:cNvSpPr/>
          <p:nvPr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1"/>
          <p:cNvSpPr/>
          <p:nvPr/>
        </p:nvSpPr>
        <p:spPr>
          <a:xfrm flipH="1">
            <a:off x="0" y="2949740"/>
            <a:ext cx="1186451" cy="1771650"/>
          </a:xfrm>
          <a:custGeom>
            <a:rect b="b" l="l" r="r" t="t"/>
            <a:pathLst>
              <a:path extrusionOk="0" h="1771650" w="1186451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1"/>
          <p:cNvSpPr/>
          <p:nvPr/>
        </p:nvSpPr>
        <p:spPr>
          <a:xfrm rot="-5400000">
            <a:off x="1539683" y="4203427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