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Inter"/>
      <p:regular r:id="rId14"/>
      <p:bold r:id="rId15"/>
      <p:italic r:id="rId16"/>
      <p:boldItalic r:id="rId17"/>
    </p:embeddedFont>
    <p:embeddedFont>
      <p:font typeface="Petrona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Inter-boldItalic.fntdata"/><Relationship Id="rId16" Type="http://schemas.openxmlformats.org/officeDocument/2006/relationships/font" Target="fonts/Inter-italic.fntdata"/><Relationship Id="rId5" Type="http://schemas.openxmlformats.org/officeDocument/2006/relationships/slide" Target="slides/slide1.xml"/><Relationship Id="rId19" Type="http://schemas.openxmlformats.org/officeDocument/2006/relationships/font" Target="fonts/Petrona-boldItalic.fntdata"/><Relationship Id="rId6" Type="http://schemas.openxmlformats.org/officeDocument/2006/relationships/slide" Target="slides/slide2.xml"/><Relationship Id="rId18" Type="http://schemas.openxmlformats.org/officeDocument/2006/relationships/font" Target="fonts/Petron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" name="Google Shape;2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" name="Google Shape;2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" name="Google Shape;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7488" y="2884884"/>
            <a:ext cx="4919424" cy="24597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2"/>
          <p:cNvSpPr/>
          <p:nvPr/>
        </p:nvSpPr>
        <p:spPr>
          <a:xfrm>
            <a:off x="793790" y="1533763"/>
            <a:ext cx="7556421" cy="3081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80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6450"/>
              <a:buFont typeface="Petrona"/>
              <a:buNone/>
            </a:pPr>
            <a:r>
              <a:rPr b="1" i="0" lang="en-US" sz="64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Introdução ao GitHub: Fork, Pull Request e Issues</a:t>
            </a:r>
            <a:endParaRPr b="0" i="0" sz="6450" u="none" cap="none" strike="noStrike"/>
          </a:p>
        </p:txBody>
      </p:sp>
      <p:sp>
        <p:nvSpPr>
          <p:cNvPr id="46" name="Google Shape;46;p12"/>
          <p:cNvSpPr/>
          <p:nvPr/>
        </p:nvSpPr>
        <p:spPr>
          <a:xfrm>
            <a:off x="793790" y="4955024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GitHub é uma plataforma de código aberto que facilita a colaboração em projetos de software. Ele oferece ferramentas para gerenciar o desenvolvimento de código, compartilhar ideias e trabalhar em conjunto.</a:t>
            </a:r>
            <a:endParaRPr b="0" i="0" sz="1750" u="none" cap="none" strike="noStrike"/>
          </a:p>
        </p:txBody>
      </p:sp>
      <p:sp>
        <p:nvSpPr>
          <p:cNvPr id="47" name="Google Shape;47;p12"/>
          <p:cNvSpPr/>
          <p:nvPr/>
        </p:nvSpPr>
        <p:spPr>
          <a:xfrm>
            <a:off x="793790" y="6315789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8" name="Google Shape;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410" y="6323409"/>
            <a:ext cx="34766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2"/>
          <p:cNvSpPr/>
          <p:nvPr/>
        </p:nvSpPr>
        <p:spPr>
          <a:xfrm>
            <a:off x="1270040" y="6298882"/>
            <a:ext cx="3136106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by Victor Santos Rohod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488" y="2630448"/>
            <a:ext cx="4919305" cy="296870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280190" y="902970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O que é um Fork?</a:t>
            </a:r>
            <a:endParaRPr b="0" i="0" sz="46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280190" y="1987391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Um fork é uma cópia de um repositório GitHub. Isso permite que você faça alterações no código sem afetar o repositório original.</a:t>
            </a:r>
            <a:endParaRPr b="0" i="0" sz="175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6280190" y="2968347"/>
            <a:ext cx="3664863" cy="2428637"/>
          </a:xfrm>
          <a:prstGeom prst="roundRect">
            <a:avLst>
              <a:gd fmla="val 3923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514624" y="3202781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Criar Novo Projeto</a:t>
            </a:r>
            <a:endParaRPr b="0" i="0" sz="2300" u="none" cap="none" strike="noStrike"/>
          </a:p>
        </p:txBody>
      </p:sp>
      <p:sp>
        <p:nvSpPr>
          <p:cNvPr id="61" name="Google Shape;61;p13"/>
          <p:cNvSpPr/>
          <p:nvPr/>
        </p:nvSpPr>
        <p:spPr>
          <a:xfrm>
            <a:off x="6514624" y="3710940"/>
            <a:ext cx="319599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Comece um projeto com base em um código existente, como um framework ou biblioteca.</a:t>
            </a:r>
            <a:endParaRPr b="0" i="0" sz="1750" u="none" cap="none" strike="noStrike"/>
          </a:p>
        </p:txBody>
      </p:sp>
      <p:sp>
        <p:nvSpPr>
          <p:cNvPr id="62" name="Google Shape;62;p13"/>
          <p:cNvSpPr/>
          <p:nvPr/>
        </p:nvSpPr>
        <p:spPr>
          <a:xfrm>
            <a:off x="10171867" y="2968347"/>
            <a:ext cx="3664863" cy="2428637"/>
          </a:xfrm>
          <a:prstGeom prst="roundRect">
            <a:avLst>
              <a:gd fmla="val 3923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0406301" y="3202781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Contribuir</a:t>
            </a:r>
            <a:endParaRPr b="0" i="0" sz="2300" u="none" cap="none" strike="noStrike"/>
          </a:p>
        </p:txBody>
      </p:sp>
      <p:sp>
        <p:nvSpPr>
          <p:cNvPr id="64" name="Google Shape;64;p13"/>
          <p:cNvSpPr/>
          <p:nvPr/>
        </p:nvSpPr>
        <p:spPr>
          <a:xfrm>
            <a:off x="10406301" y="3710940"/>
            <a:ext cx="319599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Faça alterações no código de um projeto externo e envie as mudanças para o dono do repositório original.</a:t>
            </a:r>
            <a:endParaRPr b="0" i="0" sz="1750" u="none" cap="none" strike="noStrike"/>
          </a:p>
        </p:txBody>
      </p:sp>
      <p:sp>
        <p:nvSpPr>
          <p:cNvPr id="65" name="Google Shape;65;p13"/>
          <p:cNvSpPr/>
          <p:nvPr/>
        </p:nvSpPr>
        <p:spPr>
          <a:xfrm>
            <a:off x="6280190" y="5623798"/>
            <a:ext cx="7556421" cy="1702832"/>
          </a:xfrm>
          <a:prstGeom prst="roundRect">
            <a:avLst>
              <a:gd fmla="val 5595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514624" y="5858232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Explorar</a:t>
            </a:r>
            <a:endParaRPr b="0" i="0" sz="2300" u="none" cap="none" strike="noStrike"/>
          </a:p>
        </p:txBody>
      </p:sp>
      <p:sp>
        <p:nvSpPr>
          <p:cNvPr id="67" name="Google Shape;67;p13"/>
          <p:cNvSpPr/>
          <p:nvPr/>
        </p:nvSpPr>
        <p:spPr>
          <a:xfrm>
            <a:off x="6514624" y="6366391"/>
            <a:ext cx="708755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Experimente novas funcionalidades ou corrija erros em um repositório sem precisar de permissão do dono.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56" y="2808803"/>
            <a:ext cx="4967287" cy="261199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6212919" y="678418"/>
            <a:ext cx="5449610" cy="68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82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250"/>
              <a:buFont typeface="Petrona"/>
              <a:buNone/>
            </a:pPr>
            <a:r>
              <a:rPr b="1" i="0" lang="en-US" sz="42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Como criar um Fork</a:t>
            </a:r>
            <a:endParaRPr b="0" i="0" sz="4250" u="none" cap="none" strike="noStrike"/>
          </a:p>
        </p:txBody>
      </p:sp>
      <p:sp>
        <p:nvSpPr>
          <p:cNvPr id="76" name="Google Shape;76;p14"/>
          <p:cNvSpPr/>
          <p:nvPr/>
        </p:nvSpPr>
        <p:spPr>
          <a:xfrm>
            <a:off x="6212919" y="1670923"/>
            <a:ext cx="7690961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Para criar um fork, encontre o repositório que deseja copiar e clique no botão "Fork".</a:t>
            </a:r>
            <a:endParaRPr b="0" i="0" sz="1600" u="none" cap="none" strike="noStrike"/>
          </a:p>
        </p:txBody>
      </p:sp>
      <p:pic>
        <p:nvPicPr>
          <p:cNvPr descr="preencoded.png" id="77" name="Google Shape;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2919" y="2568773"/>
            <a:ext cx="1037987" cy="166080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7562255" y="2776299"/>
            <a:ext cx="2724745" cy="340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Encontrar Repositório</a:t>
            </a:r>
            <a:endParaRPr b="0" i="0" sz="2100" u="none" cap="none" strike="noStrike"/>
          </a:p>
        </p:txBody>
      </p:sp>
      <p:sp>
        <p:nvSpPr>
          <p:cNvPr id="79" name="Google Shape;79;p14"/>
          <p:cNvSpPr/>
          <p:nvPr/>
        </p:nvSpPr>
        <p:spPr>
          <a:xfrm>
            <a:off x="7562255" y="3241477"/>
            <a:ext cx="6341626" cy="332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Procure o repositório que deseja copiar no GitHub.</a:t>
            </a:r>
            <a:endParaRPr b="0" i="0" sz="1600" u="none" cap="none" strike="noStrike"/>
          </a:p>
        </p:txBody>
      </p:sp>
      <p:pic>
        <p:nvPicPr>
          <p:cNvPr descr="preencoded.png" id="80" name="Google Shape;8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2919" y="4229576"/>
            <a:ext cx="1037987" cy="16608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7562255" y="4437102"/>
            <a:ext cx="2724745" cy="340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Botão "Fork"</a:t>
            </a:r>
            <a:endParaRPr b="0" i="0" sz="2100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7562255" y="4902279"/>
            <a:ext cx="6341626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Clique no botão "Fork" localizado no canto superior direito da página do repositório.</a:t>
            </a:r>
            <a:endParaRPr b="0" i="0" sz="1600" u="none" cap="none" strike="noStrike"/>
          </a:p>
        </p:txBody>
      </p:sp>
      <p:pic>
        <p:nvPicPr>
          <p:cNvPr descr="preencoded.png" id="83" name="Google Shape;8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2919" y="5890379"/>
            <a:ext cx="1037987" cy="166080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7562255" y="6097905"/>
            <a:ext cx="2724745" cy="340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Novo Repositório</a:t>
            </a:r>
            <a:endParaRPr b="0" i="0" sz="2100" u="none" cap="none" strike="noStrike"/>
          </a:p>
        </p:txBody>
      </p:sp>
      <p:sp>
        <p:nvSpPr>
          <p:cNvPr id="85" name="Google Shape;85;p14"/>
          <p:cNvSpPr/>
          <p:nvPr/>
        </p:nvSpPr>
        <p:spPr>
          <a:xfrm>
            <a:off x="7562255" y="6563082"/>
            <a:ext cx="6341626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GitHub criará uma cópia do repositório em sua conta. Você terá acesso total para fazer alterações e modificações.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793790" y="1966079"/>
            <a:ext cx="6579394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O que é um Pull Request?</a:t>
            </a:r>
            <a:endParaRPr b="0" i="0" sz="465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793790" y="316396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Um pull request (PR) é uma solicitação para incorporar as alterações feitas em um fork no repositório original.</a:t>
            </a:r>
            <a:endParaRPr b="0" i="0" sz="175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793790" y="4008834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Criar um PR</a:t>
            </a:r>
            <a:endParaRPr b="0" i="0" sz="230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793790" y="4607719"/>
            <a:ext cx="397811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Após fazer alterações no código, você pode criar um pull request para que o dono do repositório original possa revisar e integrar as suas alterações.</a:t>
            </a:r>
            <a:endParaRPr b="0" i="0" sz="1750" u="none" cap="none" strike="noStrike"/>
          </a:p>
        </p:txBody>
      </p:sp>
      <p:sp>
        <p:nvSpPr>
          <p:cNvPr id="95" name="Google Shape;95;p15"/>
          <p:cNvSpPr/>
          <p:nvPr/>
        </p:nvSpPr>
        <p:spPr>
          <a:xfrm>
            <a:off x="5332928" y="4008834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Revisar um PR</a:t>
            </a:r>
            <a:endParaRPr b="0" i="0" sz="2300" u="none" cap="none" strike="noStrike"/>
          </a:p>
        </p:txBody>
      </p:sp>
      <p:sp>
        <p:nvSpPr>
          <p:cNvPr id="96" name="Google Shape;96;p15"/>
          <p:cNvSpPr/>
          <p:nvPr/>
        </p:nvSpPr>
        <p:spPr>
          <a:xfrm>
            <a:off x="5332928" y="4607719"/>
            <a:ext cx="397811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dono do repositório original pode revisar as alterações, solicitar modificações e finalmente aprovar ou rejeitar a inclusão das alterações.</a:t>
            </a:r>
            <a:endParaRPr b="0" i="0" sz="1750" u="none" cap="none" strike="noStrike"/>
          </a:p>
        </p:txBody>
      </p:sp>
      <p:sp>
        <p:nvSpPr>
          <p:cNvPr id="97" name="Google Shape;97;p15"/>
          <p:cNvSpPr/>
          <p:nvPr/>
        </p:nvSpPr>
        <p:spPr>
          <a:xfrm>
            <a:off x="9872067" y="4008834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Integrar Alterações</a:t>
            </a:r>
            <a:endParaRPr b="0" i="0" sz="2300" u="none" cap="none" strike="noStrike"/>
          </a:p>
        </p:txBody>
      </p:sp>
      <p:sp>
        <p:nvSpPr>
          <p:cNvPr id="98" name="Google Shape;98;p15"/>
          <p:cNvSpPr/>
          <p:nvPr/>
        </p:nvSpPr>
        <p:spPr>
          <a:xfrm>
            <a:off x="9872067" y="4607719"/>
            <a:ext cx="3978116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Se o PR for aprovado, as alterações serão incorporadas ao repositório original, atualizando o código base.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719852" y="566142"/>
            <a:ext cx="6656070" cy="674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05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250"/>
              <a:buFont typeface="Petrona"/>
              <a:buNone/>
            </a:pPr>
            <a:r>
              <a:rPr b="1" i="0" lang="en-US" sz="42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Como criar um Pull Request</a:t>
            </a:r>
            <a:endParaRPr b="0" i="0" sz="4250" u="none" cap="none" strike="noStrike"/>
          </a:p>
        </p:txBody>
      </p:sp>
      <p:sp>
        <p:nvSpPr>
          <p:cNvPr id="105" name="Google Shape;105;p16"/>
          <p:cNvSpPr/>
          <p:nvPr/>
        </p:nvSpPr>
        <p:spPr>
          <a:xfrm>
            <a:off x="719852" y="1652349"/>
            <a:ext cx="13190696" cy="32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Para criar um pull request, faça as alterações no seu fork, acesse a página do seu fork e clique em "New pull request".</a:t>
            </a:r>
            <a:endParaRPr b="0" i="0" sz="1600" u="none" cap="none" strike="noStrike"/>
          </a:p>
        </p:txBody>
      </p:sp>
      <p:sp>
        <p:nvSpPr>
          <p:cNvPr id="106" name="Google Shape;106;p16"/>
          <p:cNvSpPr/>
          <p:nvPr/>
        </p:nvSpPr>
        <p:spPr>
          <a:xfrm>
            <a:off x="7303770" y="2212777"/>
            <a:ext cx="22860" cy="5450562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386810" y="2664023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083802" y="2444115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249061" y="2513528"/>
            <a:ext cx="132159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550" u="none" cap="none" strike="noStrike"/>
          </a:p>
        </p:txBody>
      </p:sp>
      <p:sp>
        <p:nvSpPr>
          <p:cNvPr id="110" name="Google Shape;110;p16"/>
          <p:cNvSpPr/>
          <p:nvPr/>
        </p:nvSpPr>
        <p:spPr>
          <a:xfrm>
            <a:off x="3484364" y="2418398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Fazer Alterações</a:t>
            </a:r>
            <a:endParaRPr b="0" i="0" sz="210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719852" y="2879050"/>
            <a:ext cx="5464135" cy="32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Faça as alterações desejadas no código do seu fork.</a:t>
            </a:r>
            <a:endParaRPr b="0" i="0" sz="1600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7523738" y="3692366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083802" y="3472458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226558" y="3541871"/>
            <a:ext cx="177165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550" u="none" cap="none" strike="noStrike"/>
          </a:p>
        </p:txBody>
      </p:sp>
      <p:sp>
        <p:nvSpPr>
          <p:cNvPr id="115" name="Google Shape;115;p16"/>
          <p:cNvSpPr/>
          <p:nvPr/>
        </p:nvSpPr>
        <p:spPr>
          <a:xfrm>
            <a:off x="8446413" y="3446740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Criar um PR</a:t>
            </a:r>
            <a:endParaRPr b="0" i="0" sz="2100" u="none" cap="none" strike="noStrike"/>
          </a:p>
        </p:txBody>
      </p:sp>
      <p:sp>
        <p:nvSpPr>
          <p:cNvPr id="116" name="Google Shape;116;p16"/>
          <p:cNvSpPr/>
          <p:nvPr/>
        </p:nvSpPr>
        <p:spPr>
          <a:xfrm>
            <a:off x="8446413" y="3907393"/>
            <a:ext cx="5464135" cy="65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Acesse a página do seu fork no GitHub e clique em "New pull request".</a:t>
            </a:r>
            <a:endParaRPr b="0" i="0" sz="160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6386810" y="4617839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7083802" y="4397931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226677" y="4467344"/>
            <a:ext cx="176927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55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3484364" y="4372213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Comparar Ramos</a:t>
            </a:r>
            <a:endParaRPr b="0" i="0" sz="210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719852" y="4832866"/>
            <a:ext cx="5464135" cy="65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Selecione os ramos do seu fork e do repositório original que serão comparados.</a:t>
            </a:r>
            <a:endParaRPr b="0" i="0" sz="1600" u="none" cap="none" strike="noStrike"/>
          </a:p>
        </p:txBody>
      </p:sp>
      <p:sp>
        <p:nvSpPr>
          <p:cNvPr id="122" name="Google Shape;122;p16"/>
          <p:cNvSpPr/>
          <p:nvPr/>
        </p:nvSpPr>
        <p:spPr>
          <a:xfrm>
            <a:off x="7523738" y="5543431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83802" y="5323523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231082" y="5392936"/>
            <a:ext cx="168116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4</a:t>
            </a:r>
            <a:endParaRPr b="0" i="0" sz="255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8446413" y="5297805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Descrição</a:t>
            </a:r>
            <a:endParaRPr b="0" i="0" sz="210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8446413" y="5758458"/>
            <a:ext cx="5464135" cy="65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Escreva uma descrição clara das alterações que você fez e o objetivo do PR.</a:t>
            </a:r>
            <a:endParaRPr b="0" i="0" sz="1600" u="none" cap="none" strike="noStrike"/>
          </a:p>
        </p:txBody>
      </p:sp>
      <p:sp>
        <p:nvSpPr>
          <p:cNvPr id="127" name="Google Shape;127;p16"/>
          <p:cNvSpPr/>
          <p:nvPr/>
        </p:nvSpPr>
        <p:spPr>
          <a:xfrm>
            <a:off x="6386810" y="6469023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083802" y="6249114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7226439" y="6318528"/>
            <a:ext cx="177522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5</a:t>
            </a:r>
            <a:endParaRPr b="0" i="0" sz="2550" u="none" cap="none" strike="noStrike"/>
          </a:p>
        </p:txBody>
      </p:sp>
      <p:sp>
        <p:nvSpPr>
          <p:cNvPr id="130" name="Google Shape;130;p16"/>
          <p:cNvSpPr/>
          <p:nvPr/>
        </p:nvSpPr>
        <p:spPr>
          <a:xfrm>
            <a:off x="3484364" y="6223397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Enviar PR</a:t>
            </a:r>
            <a:endParaRPr b="0" i="0" sz="2100" u="none" cap="none" strike="noStrike"/>
          </a:p>
        </p:txBody>
      </p:sp>
      <p:sp>
        <p:nvSpPr>
          <p:cNvPr id="131" name="Google Shape;131;p16"/>
          <p:cNvSpPr/>
          <p:nvPr/>
        </p:nvSpPr>
        <p:spPr>
          <a:xfrm>
            <a:off x="719852" y="6684050"/>
            <a:ext cx="5464135" cy="65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Envie o PR para o dono do repositório original, que irá revisar as alterações.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607" y="2639020"/>
            <a:ext cx="4919186" cy="29515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6280190" y="1112044"/>
            <a:ext cx="7183041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Gerenciar Issues no GitHub</a:t>
            </a:r>
            <a:endParaRPr b="0" i="0" sz="465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6280190" y="2196465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Issues são usadas para rastrear bugs, solicitações de recursos ou qualquer outro problema relacionado a um repositório.</a:t>
            </a:r>
            <a:endParaRPr b="0" i="0" sz="1750" u="none" cap="none" strike="noStrike"/>
          </a:p>
        </p:txBody>
      </p:sp>
      <p:sp>
        <p:nvSpPr>
          <p:cNvPr id="141" name="Google Shape;141;p17"/>
          <p:cNvSpPr/>
          <p:nvPr/>
        </p:nvSpPr>
        <p:spPr>
          <a:xfrm>
            <a:off x="6280190" y="3432572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462474" y="3509010"/>
            <a:ext cx="145733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800" u="none" cap="none" strike="noStrike"/>
          </a:p>
        </p:txBody>
      </p:sp>
      <p:sp>
        <p:nvSpPr>
          <p:cNvPr id="143" name="Google Shape;143;p17"/>
          <p:cNvSpPr/>
          <p:nvPr/>
        </p:nvSpPr>
        <p:spPr>
          <a:xfrm>
            <a:off x="7017306" y="3432572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Reportar Erros</a:t>
            </a:r>
            <a:endParaRPr b="0" i="0" sz="2300" u="none" cap="none" strike="noStrike"/>
          </a:p>
        </p:txBody>
      </p:sp>
      <p:sp>
        <p:nvSpPr>
          <p:cNvPr id="144" name="Google Shape;144;p17"/>
          <p:cNvSpPr/>
          <p:nvPr/>
        </p:nvSpPr>
        <p:spPr>
          <a:xfrm>
            <a:off x="7017306" y="3940731"/>
            <a:ext cx="2927747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Avise o dono do repositório sobre bugs ou problemas que você encontrou no código.</a:t>
            </a:r>
            <a:endParaRPr b="0" i="0" sz="1750" u="none" cap="none" strike="noStrike"/>
          </a:p>
        </p:txBody>
      </p:sp>
      <p:sp>
        <p:nvSpPr>
          <p:cNvPr id="145" name="Google Shape;145;p17"/>
          <p:cNvSpPr/>
          <p:nvPr/>
        </p:nvSpPr>
        <p:spPr>
          <a:xfrm>
            <a:off x="10171867" y="3432572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10329267" y="3509010"/>
            <a:ext cx="195382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800" u="none" cap="none" strike="noStrike"/>
          </a:p>
        </p:txBody>
      </p:sp>
      <p:sp>
        <p:nvSpPr>
          <p:cNvPr id="147" name="Google Shape;147;p17"/>
          <p:cNvSpPr/>
          <p:nvPr/>
        </p:nvSpPr>
        <p:spPr>
          <a:xfrm>
            <a:off x="10908983" y="3432572"/>
            <a:ext cx="2927747" cy="744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Solicitar Funcionalidades</a:t>
            </a:r>
            <a:endParaRPr b="0" i="0" sz="2300" u="none" cap="none" strike="noStrike"/>
          </a:p>
        </p:txBody>
      </p:sp>
      <p:sp>
        <p:nvSpPr>
          <p:cNvPr id="148" name="Google Shape;148;p17"/>
          <p:cNvSpPr/>
          <p:nvPr/>
        </p:nvSpPr>
        <p:spPr>
          <a:xfrm>
            <a:off x="10908983" y="4312801"/>
            <a:ext cx="2927747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Sugira novas funcionalidades ou melhorias para o projeto.</a:t>
            </a:r>
            <a:endParaRPr b="0" i="0" sz="1750" u="none" cap="none" strike="noStrike"/>
          </a:p>
        </p:txBody>
      </p:sp>
      <p:sp>
        <p:nvSpPr>
          <p:cNvPr id="149" name="Google Shape;149;p17"/>
          <p:cNvSpPr/>
          <p:nvPr/>
        </p:nvSpPr>
        <p:spPr>
          <a:xfrm>
            <a:off x="6280190" y="5883473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437828" y="5959912"/>
            <a:ext cx="195024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800" u="none" cap="none" strike="noStrike"/>
          </a:p>
        </p:txBody>
      </p:sp>
      <p:sp>
        <p:nvSpPr>
          <p:cNvPr id="151" name="Google Shape;151;p17"/>
          <p:cNvSpPr/>
          <p:nvPr/>
        </p:nvSpPr>
        <p:spPr>
          <a:xfrm>
            <a:off x="7017306" y="5883473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Discutir Ideias</a:t>
            </a:r>
            <a:endParaRPr b="0" i="0" sz="2300" u="none" cap="none" strike="noStrike"/>
          </a:p>
        </p:txBody>
      </p:sp>
      <p:sp>
        <p:nvSpPr>
          <p:cNvPr id="152" name="Google Shape;152;p17"/>
          <p:cNvSpPr/>
          <p:nvPr/>
        </p:nvSpPr>
        <p:spPr>
          <a:xfrm>
            <a:off x="7017306" y="6391632"/>
            <a:ext cx="68193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Discuta ideias e sugestões para melhorar o projeto, e colabore com outros desenvolvedores.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455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6100" y="245507"/>
            <a:ext cx="2738080" cy="19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687586" y="2995851"/>
            <a:ext cx="6716435" cy="644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050"/>
              <a:buFont typeface="Petrona"/>
              <a:buNone/>
            </a:pPr>
            <a:r>
              <a:rPr b="1" i="0" lang="en-US" sz="40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Melhores práticas para Issues</a:t>
            </a:r>
            <a:endParaRPr b="0" i="0" sz="4050" u="none" cap="none" strike="noStrike"/>
          </a:p>
        </p:txBody>
      </p:sp>
      <p:sp>
        <p:nvSpPr>
          <p:cNvPr id="161" name="Google Shape;161;p18"/>
          <p:cNvSpPr/>
          <p:nvPr/>
        </p:nvSpPr>
        <p:spPr>
          <a:xfrm>
            <a:off x="687586" y="3935016"/>
            <a:ext cx="1325522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Seguindo algumas práticas, as Issues no GitHub podem ser mais eficazes e facilitar a comunicação.</a:t>
            </a:r>
            <a:endParaRPr b="0" i="0" sz="1500" u="none" cap="none" strike="noStrike"/>
          </a:p>
        </p:txBody>
      </p:sp>
      <p:sp>
        <p:nvSpPr>
          <p:cNvPr id="162" name="Google Shape;162;p18"/>
          <p:cNvSpPr/>
          <p:nvPr/>
        </p:nvSpPr>
        <p:spPr>
          <a:xfrm>
            <a:off x="687586" y="4470321"/>
            <a:ext cx="13255228" cy="3219450"/>
          </a:xfrm>
          <a:prstGeom prst="roundRect">
            <a:avLst>
              <a:gd fmla="val 2563" name="adj"/>
            </a:avLst>
          </a:prstGeom>
          <a:noFill/>
          <a:ln cap="flat" cmpd="sng" w="9525">
            <a:solidFill>
              <a:srgbClr val="FFFFFF">
                <a:alpha val="2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695206" y="4477941"/>
            <a:ext cx="13239988" cy="56530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891659" y="4603433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Título claro e conciso</a:t>
            </a:r>
            <a:endParaRPr b="0" i="0" sz="1500" u="none" cap="none" strike="noStrike"/>
          </a:p>
        </p:txBody>
      </p:sp>
      <p:sp>
        <p:nvSpPr>
          <p:cNvPr id="165" name="Google Shape;165;p18"/>
          <p:cNvSpPr/>
          <p:nvPr/>
        </p:nvSpPr>
        <p:spPr>
          <a:xfrm>
            <a:off x="7515463" y="4603433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Facilita a identificação do problema e encontrar informações.</a:t>
            </a:r>
            <a:endParaRPr b="0" i="0" sz="150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695206" y="5043249"/>
            <a:ext cx="13239988" cy="87963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891659" y="5168741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Descrição detalhada</a:t>
            </a:r>
            <a:endParaRPr b="0" i="0" sz="1500" u="none" cap="none" strike="noStrike"/>
          </a:p>
        </p:txBody>
      </p:sp>
      <p:sp>
        <p:nvSpPr>
          <p:cNvPr id="168" name="Google Shape;168;p18"/>
          <p:cNvSpPr/>
          <p:nvPr/>
        </p:nvSpPr>
        <p:spPr>
          <a:xfrm>
            <a:off x="7515463" y="5168741"/>
            <a:ext cx="6223278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Inclua informações relevantes como passos para reproduzir o erro e o ambiente de desenvolvimento.</a:t>
            </a:r>
            <a:endParaRPr b="0" i="0" sz="1500" u="none" cap="none" strike="noStrike"/>
          </a:p>
        </p:txBody>
      </p:sp>
      <p:sp>
        <p:nvSpPr>
          <p:cNvPr id="169" name="Google Shape;169;p18"/>
          <p:cNvSpPr/>
          <p:nvPr/>
        </p:nvSpPr>
        <p:spPr>
          <a:xfrm>
            <a:off x="695206" y="5922883"/>
            <a:ext cx="13239988" cy="87963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891659" y="6048375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Etiquetas apropriadas</a:t>
            </a:r>
            <a:endParaRPr b="0" i="0" sz="1500" u="none" cap="none" strike="noStrike"/>
          </a:p>
        </p:txBody>
      </p:sp>
      <p:sp>
        <p:nvSpPr>
          <p:cNvPr id="171" name="Google Shape;171;p18"/>
          <p:cNvSpPr/>
          <p:nvPr/>
        </p:nvSpPr>
        <p:spPr>
          <a:xfrm>
            <a:off x="7515463" y="6048375"/>
            <a:ext cx="6223278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Categorize a Issue com etiquetas relevantes como "bug", "feature" ou "enhancement".</a:t>
            </a:r>
            <a:endParaRPr b="0" i="0" sz="1500" u="none" cap="none" strike="noStrike"/>
          </a:p>
        </p:txBody>
      </p:sp>
      <p:sp>
        <p:nvSpPr>
          <p:cNvPr id="172" name="Google Shape;172;p18"/>
          <p:cNvSpPr/>
          <p:nvPr/>
        </p:nvSpPr>
        <p:spPr>
          <a:xfrm>
            <a:off x="695206" y="6802517"/>
            <a:ext cx="13239988" cy="87963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891659" y="6928009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Comunicação frequente</a:t>
            </a:r>
            <a:endParaRPr b="0" i="0" sz="1500" u="none" cap="none" strike="noStrike"/>
          </a:p>
        </p:txBody>
      </p:sp>
      <p:sp>
        <p:nvSpPr>
          <p:cNvPr id="174" name="Google Shape;174;p18"/>
          <p:cNvSpPr/>
          <p:nvPr/>
        </p:nvSpPr>
        <p:spPr>
          <a:xfrm>
            <a:off x="7515463" y="6928009"/>
            <a:ext cx="6223278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Responda a comentários e atualize o status da Issue para manter todos informados.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32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150" y="2673668"/>
            <a:ext cx="4995982" cy="288524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6173033" y="539472"/>
            <a:ext cx="7770733" cy="128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050"/>
              <a:buFont typeface="Petrona"/>
              <a:buNone/>
            </a:pPr>
            <a:r>
              <a:rPr b="1" i="0" lang="en-US" sz="40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Estratégias de colaboração no GitHub</a:t>
            </a:r>
            <a:endParaRPr b="0" i="0" sz="4050" u="none" cap="none" strike="noStrike"/>
          </a:p>
        </p:txBody>
      </p:sp>
      <p:sp>
        <p:nvSpPr>
          <p:cNvPr id="183" name="Google Shape;183;p19"/>
          <p:cNvSpPr/>
          <p:nvPr/>
        </p:nvSpPr>
        <p:spPr>
          <a:xfrm>
            <a:off x="6173033" y="2121218"/>
            <a:ext cx="7770733" cy="62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GitHub oferece ferramentas que facilitam a colaboração e o trabalho em equipe em projetos de código aberto.</a:t>
            </a:r>
            <a:endParaRPr b="0" i="0" sz="1500" u="none" cap="none" strike="noStrike"/>
          </a:p>
        </p:txBody>
      </p:sp>
      <p:pic>
        <p:nvPicPr>
          <p:cNvPr descr="preencoded.png" id="184" name="Google Shape;1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3033" y="2969538"/>
            <a:ext cx="490418" cy="4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6173033" y="3656052"/>
            <a:ext cx="2901077" cy="321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00"/>
              <a:buFont typeface="Petrona"/>
              <a:buNone/>
            </a:pPr>
            <a:r>
              <a:rPr b="1" i="0" lang="en-US" sz="20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Gerenciamento de Ramos</a:t>
            </a:r>
            <a:endParaRPr b="0" i="0" sz="2000" u="none" cap="none" strike="noStrike"/>
          </a:p>
        </p:txBody>
      </p:sp>
      <p:sp>
        <p:nvSpPr>
          <p:cNvPr id="186" name="Google Shape;186;p19"/>
          <p:cNvSpPr/>
          <p:nvPr/>
        </p:nvSpPr>
        <p:spPr>
          <a:xfrm>
            <a:off x="6173033" y="4095512"/>
            <a:ext cx="3738205" cy="9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Utilize branches para trabalhar em novas funcionalidades sem afetar o código principal.</a:t>
            </a:r>
            <a:endParaRPr b="0" i="0" sz="1500" u="none" cap="none" strike="noStrike"/>
          </a:p>
        </p:txBody>
      </p:sp>
      <p:pic>
        <p:nvPicPr>
          <p:cNvPr descr="preencoded.png" id="187" name="Google Shape;18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05442" y="2969538"/>
            <a:ext cx="490418" cy="4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/>
          <p:nvPr/>
        </p:nvSpPr>
        <p:spPr>
          <a:xfrm>
            <a:off x="10205442" y="3656052"/>
            <a:ext cx="2574965" cy="321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00"/>
              <a:buFont typeface="Petrona"/>
              <a:buNone/>
            </a:pPr>
            <a:r>
              <a:rPr b="1" i="0" lang="en-US" sz="20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Revisões de Código</a:t>
            </a:r>
            <a:endParaRPr b="0" i="0" sz="2000" u="none" cap="none" strike="noStrike"/>
          </a:p>
        </p:txBody>
      </p:sp>
      <p:sp>
        <p:nvSpPr>
          <p:cNvPr id="189" name="Google Shape;189;p19"/>
          <p:cNvSpPr/>
          <p:nvPr/>
        </p:nvSpPr>
        <p:spPr>
          <a:xfrm>
            <a:off x="10205442" y="4095512"/>
            <a:ext cx="3738324" cy="9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Revise o código de outros membros da equipe para garantir qualidade e evitar erros.</a:t>
            </a:r>
            <a:endParaRPr b="0" i="0" sz="1500" u="none" cap="none" strike="noStrike"/>
          </a:p>
        </p:txBody>
      </p:sp>
      <p:pic>
        <p:nvPicPr>
          <p:cNvPr descr="preencoded.png" id="190" name="Google Shape;19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3033" y="5625584"/>
            <a:ext cx="490418" cy="4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6173033" y="6312098"/>
            <a:ext cx="2574965" cy="321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00"/>
              <a:buFont typeface="Petrona"/>
              <a:buNone/>
            </a:pPr>
            <a:r>
              <a:rPr b="1" i="0" lang="en-US" sz="20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Discussões</a:t>
            </a:r>
            <a:endParaRPr b="0" i="0" sz="2000" u="none" cap="none" strike="noStrike"/>
          </a:p>
        </p:txBody>
      </p:sp>
      <p:sp>
        <p:nvSpPr>
          <p:cNvPr id="192" name="Google Shape;192;p19"/>
          <p:cNvSpPr/>
          <p:nvPr/>
        </p:nvSpPr>
        <p:spPr>
          <a:xfrm>
            <a:off x="6173033" y="6751558"/>
            <a:ext cx="3738205" cy="9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Utilize Issues e Pull Requests para discutir ideias, colaborar em soluções e tomar decisões.</a:t>
            </a:r>
            <a:endParaRPr b="0" i="0" sz="1500" u="none" cap="none" strike="noStrike"/>
          </a:p>
        </p:txBody>
      </p:sp>
      <p:pic>
        <p:nvPicPr>
          <p:cNvPr descr="preencoded.png" id="193" name="Google Shape;19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05442" y="5625584"/>
            <a:ext cx="490418" cy="4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/>
          <p:nvPr/>
        </p:nvSpPr>
        <p:spPr>
          <a:xfrm>
            <a:off x="10205442" y="6312098"/>
            <a:ext cx="2574965" cy="321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00"/>
              <a:buFont typeface="Petrona"/>
              <a:buNone/>
            </a:pPr>
            <a:r>
              <a:rPr b="1" i="0" lang="en-US" sz="20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Equipes</a:t>
            </a:r>
            <a:endParaRPr b="0" i="0" sz="2000" u="none" cap="none" strike="noStrike"/>
          </a:p>
        </p:txBody>
      </p:sp>
      <p:sp>
        <p:nvSpPr>
          <p:cNvPr id="195" name="Google Shape;195;p19"/>
          <p:cNvSpPr/>
          <p:nvPr/>
        </p:nvSpPr>
        <p:spPr>
          <a:xfrm>
            <a:off x="10205442" y="6751558"/>
            <a:ext cx="3738324" cy="9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Organize os membros da equipe em grupos com diferentes papéis e responsabilidades.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14" y="1639014"/>
            <a:ext cx="4951571" cy="49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/>
          <p:nvPr/>
        </p:nvSpPr>
        <p:spPr>
          <a:xfrm>
            <a:off x="6235184" y="1286947"/>
            <a:ext cx="7200662" cy="70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400"/>
              <a:buFont typeface="Petrona"/>
              <a:buNone/>
            </a:pPr>
            <a:r>
              <a:rPr b="1" i="0" lang="en-US" sz="440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Conclusão e próximos passos</a:t>
            </a:r>
            <a:endParaRPr b="0" i="0" sz="4400" u="none" cap="none" strike="noStrike"/>
          </a:p>
        </p:txBody>
      </p:sp>
      <p:sp>
        <p:nvSpPr>
          <p:cNvPr id="204" name="Google Shape;204;p20"/>
          <p:cNvSpPr/>
          <p:nvPr/>
        </p:nvSpPr>
        <p:spPr>
          <a:xfrm>
            <a:off x="6235184" y="2309813"/>
            <a:ext cx="7646432" cy="684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GitHub é uma ferramenta poderosa para desenvolver software, colaborar e contribuir para projetos de código aberto.</a:t>
            </a:r>
            <a:endParaRPr b="0" i="0" sz="1650" u="none" cap="none" strike="noStrike"/>
          </a:p>
        </p:txBody>
      </p:sp>
      <p:sp>
        <p:nvSpPr>
          <p:cNvPr id="205" name="Google Shape;205;p20"/>
          <p:cNvSpPr/>
          <p:nvPr/>
        </p:nvSpPr>
        <p:spPr>
          <a:xfrm>
            <a:off x="6235184" y="3475673"/>
            <a:ext cx="481370" cy="481370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6407110" y="3547824"/>
            <a:ext cx="137517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650"/>
              <a:buFont typeface="Petrona"/>
              <a:buNone/>
            </a:pPr>
            <a:r>
              <a:rPr b="1" i="0" lang="en-US" sz="26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650" u="none" cap="none" strike="noStrike"/>
          </a:p>
        </p:txBody>
      </p:sp>
      <p:sp>
        <p:nvSpPr>
          <p:cNvPr id="207" name="Google Shape;207;p20"/>
          <p:cNvSpPr/>
          <p:nvPr/>
        </p:nvSpPr>
        <p:spPr>
          <a:xfrm>
            <a:off x="6930390" y="3475673"/>
            <a:ext cx="2879169" cy="350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Continuar Aprendendo</a:t>
            </a:r>
            <a:endParaRPr b="0" i="0" sz="2200" u="none" cap="none" strike="noStrike"/>
          </a:p>
        </p:txBody>
      </p:sp>
      <p:sp>
        <p:nvSpPr>
          <p:cNvPr id="208" name="Google Shape;208;p20"/>
          <p:cNvSpPr/>
          <p:nvPr/>
        </p:nvSpPr>
        <p:spPr>
          <a:xfrm>
            <a:off x="6930390" y="3955018"/>
            <a:ext cx="3021092" cy="1369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Explore os recursos do GitHub, experimente as ferramentas e busque novas oportunidades de aprendizado.</a:t>
            </a:r>
            <a:endParaRPr b="0" i="0" sz="1650" u="none" cap="none" strike="noStrike"/>
          </a:p>
        </p:txBody>
      </p:sp>
      <p:sp>
        <p:nvSpPr>
          <p:cNvPr id="209" name="Google Shape;209;p20"/>
          <p:cNvSpPr/>
          <p:nvPr/>
        </p:nvSpPr>
        <p:spPr>
          <a:xfrm>
            <a:off x="10165318" y="3475673"/>
            <a:ext cx="481370" cy="481370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10313789" y="3547824"/>
            <a:ext cx="184428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650"/>
              <a:buFont typeface="Petrona"/>
              <a:buNone/>
            </a:pPr>
            <a:r>
              <a:rPr b="1" i="0" lang="en-US" sz="26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650" u="none" cap="none" strike="noStrike"/>
          </a:p>
        </p:txBody>
      </p:sp>
      <p:sp>
        <p:nvSpPr>
          <p:cNvPr id="211" name="Google Shape;211;p20"/>
          <p:cNvSpPr/>
          <p:nvPr/>
        </p:nvSpPr>
        <p:spPr>
          <a:xfrm>
            <a:off x="10860524" y="3475673"/>
            <a:ext cx="2808089" cy="350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Participar de Projetos</a:t>
            </a:r>
            <a:endParaRPr b="0" i="0" sz="2200" u="none" cap="none" strike="noStrike"/>
          </a:p>
        </p:txBody>
      </p:sp>
      <p:sp>
        <p:nvSpPr>
          <p:cNvPr id="212" name="Google Shape;212;p20"/>
          <p:cNvSpPr/>
          <p:nvPr/>
        </p:nvSpPr>
        <p:spPr>
          <a:xfrm>
            <a:off x="10860524" y="3955018"/>
            <a:ext cx="3021092" cy="1369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Encontre projetos de código aberto que lhe interessem e contribua com seu conhecimento e habilidades.</a:t>
            </a:r>
            <a:endParaRPr b="0" i="0" sz="1650" u="none" cap="none" strike="noStrike"/>
          </a:p>
        </p:txBody>
      </p:sp>
      <p:sp>
        <p:nvSpPr>
          <p:cNvPr id="213" name="Google Shape;213;p20"/>
          <p:cNvSpPr/>
          <p:nvPr/>
        </p:nvSpPr>
        <p:spPr>
          <a:xfrm>
            <a:off x="6235184" y="5778698"/>
            <a:ext cx="481370" cy="481370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383774" y="5850850"/>
            <a:ext cx="184071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650"/>
              <a:buFont typeface="Petrona"/>
              <a:buNone/>
            </a:pPr>
            <a:r>
              <a:rPr b="1" i="0" lang="en-US" sz="26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650" u="none" cap="none" strike="noStrike"/>
          </a:p>
        </p:txBody>
      </p:sp>
      <p:sp>
        <p:nvSpPr>
          <p:cNvPr id="215" name="Google Shape;215;p20"/>
          <p:cNvSpPr/>
          <p:nvPr/>
        </p:nvSpPr>
        <p:spPr>
          <a:xfrm>
            <a:off x="6930390" y="5778698"/>
            <a:ext cx="2808089" cy="350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Construir sua Rede</a:t>
            </a:r>
            <a:endParaRPr b="0" i="0" sz="2200" u="none" cap="none" strike="noStrike"/>
          </a:p>
        </p:txBody>
      </p:sp>
      <p:sp>
        <p:nvSpPr>
          <p:cNvPr id="216" name="Google Shape;216;p20"/>
          <p:cNvSpPr/>
          <p:nvPr/>
        </p:nvSpPr>
        <p:spPr>
          <a:xfrm>
            <a:off x="6930390" y="6258044"/>
            <a:ext cx="6951226" cy="684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Conecte-se com outros desenvolvedores, participe de comunidades online e construa uma rede de contatos.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