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64" r:id="rId5"/>
    <p:sldId id="299" r:id="rId6"/>
    <p:sldId id="259" r:id="rId7"/>
    <p:sldId id="304" r:id="rId8"/>
    <p:sldId id="300" r:id="rId9"/>
    <p:sldId id="260" r:id="rId10"/>
    <p:sldId id="305" r:id="rId11"/>
    <p:sldId id="265" r:id="rId12"/>
    <p:sldId id="266" r:id="rId13"/>
    <p:sldId id="268" r:id="rId14"/>
    <p:sldId id="269" r:id="rId15"/>
    <p:sldId id="270" r:id="rId16"/>
    <p:sldId id="271" r:id="rId17"/>
    <p:sldId id="272" r:id="rId18"/>
    <p:sldId id="273" r:id="rId19"/>
    <p:sldId id="274" r:id="rId20"/>
    <p:sldId id="275" r:id="rId21"/>
    <p:sldId id="277" r:id="rId22"/>
    <p:sldId id="279" r:id="rId23"/>
    <p:sldId id="278" r:id="rId24"/>
    <p:sldId id="276" r:id="rId25"/>
    <p:sldId id="301" r:id="rId26"/>
    <p:sldId id="261" r:id="rId27"/>
    <p:sldId id="302" r:id="rId28"/>
    <p:sldId id="262" r:id="rId29"/>
    <p:sldId id="280" r:id="rId30"/>
    <p:sldId id="281" r:id="rId31"/>
    <p:sldId id="282" r:id="rId32"/>
    <p:sldId id="283" r:id="rId33"/>
    <p:sldId id="284" r:id="rId34"/>
    <p:sldId id="285" r:id="rId35"/>
    <p:sldId id="286" r:id="rId36"/>
    <p:sldId id="303" r:id="rId37"/>
    <p:sldId id="263"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9" autoAdjust="0"/>
    <p:restoredTop sz="52144" autoAdjust="0"/>
  </p:normalViewPr>
  <p:slideViewPr>
    <p:cSldViewPr snapToGrid="0">
      <p:cViewPr varScale="1">
        <p:scale>
          <a:sx n="37" d="100"/>
          <a:sy n="37" d="100"/>
        </p:scale>
        <p:origin x="1146" y="42"/>
      </p:cViewPr>
      <p:guideLst/>
    </p:cSldViewPr>
  </p:slideViewPr>
  <p:outlineViewPr>
    <p:cViewPr>
      <p:scale>
        <a:sx n="33" d="100"/>
        <a:sy n="33" d="100"/>
      </p:scale>
      <p:origin x="0" y="-128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a:ln w="38100">
          <a:solidFill>
            <a:srgbClr val="FF0000"/>
          </a:solidFill>
        </a:ln>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C1653C08-917A-47F6-8E65-119C86081F80}" type="presOf" srcId="{0B2395D1-4B21-42C5-8244-BF68CA7F2252}" destId="{D1404C9C-E37C-459D-9A87-0CF6C6ABF452}" srcOrd="0" destOrd="0" presId="urn:microsoft.com/office/officeart/2005/8/layout/process1"/>
    <dgm:cxn modelId="{DBBD3924-AAD0-42D2-93E2-EFF67B17A15C}" type="presOf" srcId="{693896DD-B305-4D43-9A49-60DA2972ADF7}" destId="{474EB26E-9DB3-4D9C-826D-81E3C46C8262}" srcOrd="1" destOrd="0" presId="urn:microsoft.com/office/officeart/2005/8/layout/process1"/>
    <dgm:cxn modelId="{E1925F28-6FC9-4773-AECE-60C9951BFD27}" type="presOf" srcId="{5BF4D6C3-2778-45D9-8EBA-B19E10640FFF}" destId="{87C00443-8ACD-48A7-8C6A-07B734AE9F06}" srcOrd="0" destOrd="0" presId="urn:microsoft.com/office/officeart/2005/8/layout/process1"/>
    <dgm:cxn modelId="{448DA02C-EA1D-4F29-87F9-05EBF74D8304}" type="presOf" srcId="{693896DD-B305-4D43-9A49-60DA2972ADF7}" destId="{74580188-186E-477C-BFE5-B6512EC9CC61}" srcOrd="0" destOrd="0" presId="urn:microsoft.com/office/officeart/2005/8/layout/process1"/>
    <dgm:cxn modelId="{349DEA30-9B6E-4A68-BCDA-892D518A0F90}" type="presOf" srcId="{C734EDEF-A87B-492A-8B48-A3EB979EC064}" destId="{228A3A80-5964-424F-8EEB-C20A094BA1E9}" srcOrd="0" destOrd="0" presId="urn:microsoft.com/office/officeart/2005/8/layout/process1"/>
    <dgm:cxn modelId="{E2761932-2EC2-4B33-A684-DF86AA4C794C}" type="presOf" srcId="{C734EDEF-A87B-492A-8B48-A3EB979EC064}" destId="{BE8697A7-2571-41C5-A3E8-007166A4716E}" srcOrd="1" destOrd="0" presId="urn:microsoft.com/office/officeart/2005/8/layout/process1"/>
    <dgm:cxn modelId="{35DB1C3B-5037-4CAE-B896-942AE854A4A3}" type="presOf" srcId="{BDC1ED8B-BB15-41B7-983D-0FF3220F64C2}" destId="{77C5541E-26AD-4D7F-8FFD-BF5A2615CCB1}" srcOrd="1"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3D867467-6737-476E-B706-DAF5A46316B2}" type="presOf" srcId="{8AF226CD-244C-4404-9B5C-E92490710438}" destId="{08330D3D-51A8-4314-98F3-AF9B423CF474}" srcOrd="1" destOrd="0" presId="urn:microsoft.com/office/officeart/2005/8/layout/process1"/>
    <dgm:cxn modelId="{8EE5E76C-0BD7-404B-8B86-F2312238350F}" srcId="{450B0FAA-9DD6-42DD-9C60-C541E423BB85}" destId="{F4187A7E-1A32-4783-97AB-CBC0DD4B4E29}" srcOrd="3" destOrd="0" parTransId="{33E69CB2-4399-481E-9B9E-DBB8578D15A8}" sibTransId="{C734EDEF-A87B-492A-8B48-A3EB979EC064}"/>
    <dgm:cxn modelId="{7F383272-0F27-45C1-870A-ECCD8CCBBFD4}" type="presOf" srcId="{450B0FAA-9DD6-42DD-9C60-C541E423BB85}" destId="{1ABE514B-E4D9-4DA9-BCE7-746098A7A65E}" srcOrd="0" destOrd="0" presId="urn:microsoft.com/office/officeart/2005/8/layout/process1"/>
    <dgm:cxn modelId="{4FABDA7A-B3BB-413E-B0FD-5D30835240BB}" type="presOf" srcId="{3756329A-20F9-40E2-89BE-D1E1ED1D59EA}" destId="{70238B9D-5E9B-4397-AA40-AE5D0FC1BF9D}" srcOrd="0" destOrd="0" presId="urn:microsoft.com/office/officeart/2005/8/layout/process1"/>
    <dgm:cxn modelId="{4A14277E-99BF-4CC1-ACED-29C5781A0F37}" type="presOf" srcId="{21605C52-619F-4F6A-BB4D-B52FBEF86EC1}" destId="{A3D1BD62-9FA9-4092-AC68-AD3B23BBE395}" srcOrd="1" destOrd="0" presId="urn:microsoft.com/office/officeart/2005/8/layout/process1"/>
    <dgm:cxn modelId="{BE2A6185-0ECD-4E31-812F-7AE2C7143E59}" type="presOf" srcId="{BDC1ED8B-BB15-41B7-983D-0FF3220F64C2}" destId="{7089BA37-F16A-4259-963D-2095DDE43BEE}" srcOrd="0" destOrd="0" presId="urn:microsoft.com/office/officeart/2005/8/layout/process1"/>
    <dgm:cxn modelId="{B686B787-4269-45D0-8E81-33C99E53F961}" type="presOf" srcId="{8AF226CD-244C-4404-9B5C-E92490710438}" destId="{AA745820-C657-4283-A6BA-BBCDF458D680}" srcOrd="0"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057F52A4-9168-4601-BF01-072C90999C3C}" type="presOf" srcId="{F4187A7E-1A32-4783-97AB-CBC0DD4B4E29}" destId="{CDAD46A1-FE81-4DB6-BAF6-0EA1E97EA1D0}" srcOrd="0" destOrd="0" presId="urn:microsoft.com/office/officeart/2005/8/layout/process1"/>
    <dgm:cxn modelId="{99D26EA7-94A8-4312-990A-3A8F75D714F8}" srcId="{450B0FAA-9DD6-42DD-9C60-C541E423BB85}" destId="{3756329A-20F9-40E2-89BE-D1E1ED1D59EA}" srcOrd="1" destOrd="0" parTransId="{B20F95DB-85A1-4C3C-9FE7-7F2C13504626}" sibTransId="{693896DD-B305-4D43-9A49-60DA2972ADF7}"/>
    <dgm:cxn modelId="{7BECA4AF-EBF9-47CE-A672-EA1762E72B34}" type="presOf" srcId="{BD2D2118-2B27-48ED-82AC-B115DD9DCF55}" destId="{95DAE4B8-456C-4017-BB22-C9BB6696AB7E}" srcOrd="0" destOrd="0" presId="urn:microsoft.com/office/officeart/2005/8/layout/process1"/>
    <dgm:cxn modelId="{689DF0D6-FCB4-4D72-9799-B82C9FC6E065}" type="presOf" srcId="{2EF8E1ED-3CBB-4251-BC02-19408992AC49}" destId="{91BAD7B3-F0B9-410F-A44D-82A436075018}" srcOrd="0" destOrd="0" presId="urn:microsoft.com/office/officeart/2005/8/layout/process1"/>
    <dgm:cxn modelId="{36CA1CE8-810D-430B-A626-CB617E45EE6E}" type="presOf" srcId="{21605C52-619F-4F6A-BB4D-B52FBEF86EC1}" destId="{B7A5F97F-1BBD-4F5A-8898-5B945874F1C5}" srcOrd="0" destOrd="0" presId="urn:microsoft.com/office/officeart/2005/8/layout/process1"/>
    <dgm:cxn modelId="{E4EDD771-2FD7-4D11-85AB-5D45C9AA86BC}" type="presParOf" srcId="{1ABE514B-E4D9-4DA9-BCE7-746098A7A65E}" destId="{91BAD7B3-F0B9-410F-A44D-82A436075018}" srcOrd="0" destOrd="0" presId="urn:microsoft.com/office/officeart/2005/8/layout/process1"/>
    <dgm:cxn modelId="{D2E612EF-9838-44BF-8747-757D762A3FD1}" type="presParOf" srcId="{1ABE514B-E4D9-4DA9-BCE7-746098A7A65E}" destId="{B7A5F97F-1BBD-4F5A-8898-5B945874F1C5}" srcOrd="1" destOrd="0" presId="urn:microsoft.com/office/officeart/2005/8/layout/process1"/>
    <dgm:cxn modelId="{84E16291-1125-4D47-A7BD-C7EC3F382A37}" type="presParOf" srcId="{B7A5F97F-1BBD-4F5A-8898-5B945874F1C5}" destId="{A3D1BD62-9FA9-4092-AC68-AD3B23BBE395}" srcOrd="0" destOrd="0" presId="urn:microsoft.com/office/officeart/2005/8/layout/process1"/>
    <dgm:cxn modelId="{FDFE3D2C-F9A3-491C-A123-2C4AC07C9D83}" type="presParOf" srcId="{1ABE514B-E4D9-4DA9-BCE7-746098A7A65E}" destId="{70238B9D-5E9B-4397-AA40-AE5D0FC1BF9D}" srcOrd="2" destOrd="0" presId="urn:microsoft.com/office/officeart/2005/8/layout/process1"/>
    <dgm:cxn modelId="{8D238E6A-9366-4E70-84A7-DC14BC0980EF}" type="presParOf" srcId="{1ABE514B-E4D9-4DA9-BCE7-746098A7A65E}" destId="{74580188-186E-477C-BFE5-B6512EC9CC61}" srcOrd="3" destOrd="0" presId="urn:microsoft.com/office/officeart/2005/8/layout/process1"/>
    <dgm:cxn modelId="{80ED6B15-A283-4A4A-B38D-82305EDCB44A}" type="presParOf" srcId="{74580188-186E-477C-BFE5-B6512EC9CC61}" destId="{474EB26E-9DB3-4D9C-826D-81E3C46C8262}" srcOrd="0" destOrd="0" presId="urn:microsoft.com/office/officeart/2005/8/layout/process1"/>
    <dgm:cxn modelId="{961274CE-5256-4401-9F7C-32AB366C0967}" type="presParOf" srcId="{1ABE514B-E4D9-4DA9-BCE7-746098A7A65E}" destId="{95DAE4B8-456C-4017-BB22-C9BB6696AB7E}" srcOrd="4" destOrd="0" presId="urn:microsoft.com/office/officeart/2005/8/layout/process1"/>
    <dgm:cxn modelId="{2BE5CC20-3FFB-4941-A751-B8AE5F2A35D7}" type="presParOf" srcId="{1ABE514B-E4D9-4DA9-BCE7-746098A7A65E}" destId="{7089BA37-F16A-4259-963D-2095DDE43BEE}" srcOrd="5" destOrd="0" presId="urn:microsoft.com/office/officeart/2005/8/layout/process1"/>
    <dgm:cxn modelId="{FF37BA91-2A25-4C54-BB7B-8347104E44B4}" type="presParOf" srcId="{7089BA37-F16A-4259-963D-2095DDE43BEE}" destId="{77C5541E-26AD-4D7F-8FFD-BF5A2615CCB1}" srcOrd="0" destOrd="0" presId="urn:microsoft.com/office/officeart/2005/8/layout/process1"/>
    <dgm:cxn modelId="{1D7067B2-5809-42DE-B980-F1CB8FAE2104}" type="presParOf" srcId="{1ABE514B-E4D9-4DA9-BCE7-746098A7A65E}" destId="{CDAD46A1-FE81-4DB6-BAF6-0EA1E97EA1D0}" srcOrd="6" destOrd="0" presId="urn:microsoft.com/office/officeart/2005/8/layout/process1"/>
    <dgm:cxn modelId="{573D846C-9FD7-4582-9490-27947263D8B1}" type="presParOf" srcId="{1ABE514B-E4D9-4DA9-BCE7-746098A7A65E}" destId="{228A3A80-5964-424F-8EEB-C20A094BA1E9}" srcOrd="7" destOrd="0" presId="urn:microsoft.com/office/officeart/2005/8/layout/process1"/>
    <dgm:cxn modelId="{AD3EA343-D574-4B06-983B-DC08A12D61D7}" type="presParOf" srcId="{228A3A80-5964-424F-8EEB-C20A094BA1E9}" destId="{BE8697A7-2571-41C5-A3E8-007166A4716E}" srcOrd="0" destOrd="0" presId="urn:microsoft.com/office/officeart/2005/8/layout/process1"/>
    <dgm:cxn modelId="{116493C2-9F5F-49FC-B722-50B2D50BF343}" type="presParOf" srcId="{1ABE514B-E4D9-4DA9-BCE7-746098A7A65E}" destId="{87C00443-8ACD-48A7-8C6A-07B734AE9F06}" srcOrd="8" destOrd="0" presId="urn:microsoft.com/office/officeart/2005/8/layout/process1"/>
    <dgm:cxn modelId="{88A9DF38-3FB6-44AC-A53D-2D9C4C0D01FE}" type="presParOf" srcId="{1ABE514B-E4D9-4DA9-BCE7-746098A7A65E}" destId="{AA745820-C657-4283-A6BA-BBCDF458D680}" srcOrd="9" destOrd="0" presId="urn:microsoft.com/office/officeart/2005/8/layout/process1"/>
    <dgm:cxn modelId="{050567C7-61F2-44A5-961D-689C3A0FB5CF}" type="presParOf" srcId="{AA745820-C657-4283-A6BA-BBCDF458D680}" destId="{08330D3D-51A8-4314-98F3-AF9B423CF474}" srcOrd="0" destOrd="0" presId="urn:microsoft.com/office/officeart/2005/8/layout/process1"/>
    <dgm:cxn modelId="{E9A80D3A-C386-4E36-918E-BDFCB34113A6}"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a:ln w="38100">
          <a:solidFill>
            <a:srgbClr val="FF0000"/>
          </a:solidFill>
        </a:ln>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6B1E4511-DA14-4ADB-9094-D27A8E6AB83D}" type="presOf" srcId="{F4187A7E-1A32-4783-97AB-CBC0DD4B4E29}" destId="{CDAD46A1-FE81-4DB6-BAF6-0EA1E97EA1D0}" srcOrd="0" destOrd="0" presId="urn:microsoft.com/office/officeart/2005/8/layout/process1"/>
    <dgm:cxn modelId="{E2C2F222-87BB-4481-8AC8-51384712DDF4}" type="presOf" srcId="{8AF226CD-244C-4404-9B5C-E92490710438}" destId="{AA745820-C657-4283-A6BA-BBCDF458D680}" srcOrd="0" destOrd="0" presId="urn:microsoft.com/office/officeart/2005/8/layout/process1"/>
    <dgm:cxn modelId="{DDE8C82B-CDBB-42D2-B912-4415BB5552DE}" type="presOf" srcId="{BDC1ED8B-BB15-41B7-983D-0FF3220F64C2}" destId="{77C5541E-26AD-4D7F-8FFD-BF5A2615CCB1}" srcOrd="1" destOrd="0" presId="urn:microsoft.com/office/officeart/2005/8/layout/process1"/>
    <dgm:cxn modelId="{4F9EF036-90A2-4619-BE09-CFF736E816E5}" type="presOf" srcId="{3756329A-20F9-40E2-89BE-D1E1ED1D59EA}" destId="{70238B9D-5E9B-4397-AA40-AE5D0FC1BF9D}" srcOrd="0"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DFFFB841-54D6-4F04-8A8C-A7B5CE85F754}" type="presOf" srcId="{5BF4D6C3-2778-45D9-8EBA-B19E10640FFF}" destId="{87C00443-8ACD-48A7-8C6A-07B734AE9F06}" srcOrd="0" destOrd="0" presId="urn:microsoft.com/office/officeart/2005/8/layout/process1"/>
    <dgm:cxn modelId="{52B92969-7F9E-45FD-8BBE-D5E044DF3ECE}" type="presOf" srcId="{0B2395D1-4B21-42C5-8244-BF68CA7F2252}" destId="{D1404C9C-E37C-459D-9A87-0CF6C6ABF452}" srcOrd="0" destOrd="0" presId="urn:microsoft.com/office/officeart/2005/8/layout/process1"/>
    <dgm:cxn modelId="{8EE5E76C-0BD7-404B-8B86-F2312238350F}" srcId="{450B0FAA-9DD6-42DD-9C60-C541E423BB85}" destId="{F4187A7E-1A32-4783-97AB-CBC0DD4B4E29}" srcOrd="3" destOrd="0" parTransId="{33E69CB2-4399-481E-9B9E-DBB8578D15A8}" sibTransId="{C734EDEF-A87B-492A-8B48-A3EB979EC064}"/>
    <dgm:cxn modelId="{30428F72-43D6-4DF6-A98A-4F877A410263}" type="presOf" srcId="{450B0FAA-9DD6-42DD-9C60-C541E423BB85}" destId="{1ABE514B-E4D9-4DA9-BCE7-746098A7A65E}" srcOrd="0" destOrd="0" presId="urn:microsoft.com/office/officeart/2005/8/layout/process1"/>
    <dgm:cxn modelId="{9F8EEA75-3292-4138-9EDC-5E3C5B76DB88}" type="presOf" srcId="{21605C52-619F-4F6A-BB4D-B52FBEF86EC1}" destId="{A3D1BD62-9FA9-4092-AC68-AD3B23BBE395}" srcOrd="1" destOrd="0" presId="urn:microsoft.com/office/officeart/2005/8/layout/process1"/>
    <dgm:cxn modelId="{95168C85-8831-4C12-97DD-85F9308EFC16}" type="presOf" srcId="{2EF8E1ED-3CBB-4251-BC02-19408992AC49}" destId="{91BAD7B3-F0B9-410F-A44D-82A436075018}" srcOrd="0" destOrd="0" presId="urn:microsoft.com/office/officeart/2005/8/layout/process1"/>
    <dgm:cxn modelId="{4AE0879E-A350-4E27-80EC-F8E0D05C6730}" type="presOf" srcId="{21605C52-619F-4F6A-BB4D-B52FBEF86EC1}" destId="{B7A5F97F-1BBD-4F5A-8898-5B945874F1C5}" srcOrd="0" destOrd="0" presId="urn:microsoft.com/office/officeart/2005/8/layout/process1"/>
    <dgm:cxn modelId="{627ADD9E-B5F6-4619-B091-13EBE3CE00C7}" type="presOf" srcId="{8AF226CD-244C-4404-9B5C-E92490710438}" destId="{08330D3D-51A8-4314-98F3-AF9B423CF474}" srcOrd="1"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99D26EA7-94A8-4312-990A-3A8F75D714F8}" srcId="{450B0FAA-9DD6-42DD-9C60-C541E423BB85}" destId="{3756329A-20F9-40E2-89BE-D1E1ED1D59EA}" srcOrd="1" destOrd="0" parTransId="{B20F95DB-85A1-4C3C-9FE7-7F2C13504626}" sibTransId="{693896DD-B305-4D43-9A49-60DA2972ADF7}"/>
    <dgm:cxn modelId="{CC3447B2-E7C2-4A51-9265-7E39E4A98723}" type="presOf" srcId="{C734EDEF-A87B-492A-8B48-A3EB979EC064}" destId="{BE8697A7-2571-41C5-A3E8-007166A4716E}" srcOrd="1" destOrd="0" presId="urn:microsoft.com/office/officeart/2005/8/layout/process1"/>
    <dgm:cxn modelId="{C15766C1-4AC3-4CB1-821A-EB1857F3A4BB}" type="presOf" srcId="{693896DD-B305-4D43-9A49-60DA2972ADF7}" destId="{474EB26E-9DB3-4D9C-826D-81E3C46C8262}" srcOrd="1" destOrd="0" presId="urn:microsoft.com/office/officeart/2005/8/layout/process1"/>
    <dgm:cxn modelId="{EEC351C1-0CA6-476D-AF1D-C9211A939F20}" type="presOf" srcId="{BDC1ED8B-BB15-41B7-983D-0FF3220F64C2}" destId="{7089BA37-F16A-4259-963D-2095DDE43BEE}" srcOrd="0" destOrd="0" presId="urn:microsoft.com/office/officeart/2005/8/layout/process1"/>
    <dgm:cxn modelId="{1B6D27F1-0373-4C14-B133-AD6109FB7B54}" type="presOf" srcId="{C734EDEF-A87B-492A-8B48-A3EB979EC064}" destId="{228A3A80-5964-424F-8EEB-C20A094BA1E9}" srcOrd="0" destOrd="0" presId="urn:microsoft.com/office/officeart/2005/8/layout/process1"/>
    <dgm:cxn modelId="{1821B8F3-6991-421F-BDA4-E341416F5F5B}" type="presOf" srcId="{BD2D2118-2B27-48ED-82AC-B115DD9DCF55}" destId="{95DAE4B8-456C-4017-BB22-C9BB6696AB7E}" srcOrd="0" destOrd="0" presId="urn:microsoft.com/office/officeart/2005/8/layout/process1"/>
    <dgm:cxn modelId="{A3C4B0F5-E613-44C3-8C8B-89DFEE594C0A}" type="presOf" srcId="{693896DD-B305-4D43-9A49-60DA2972ADF7}" destId="{74580188-186E-477C-BFE5-B6512EC9CC61}" srcOrd="0" destOrd="0" presId="urn:microsoft.com/office/officeart/2005/8/layout/process1"/>
    <dgm:cxn modelId="{4B246E4E-1A26-422D-90EF-FD5FE2FA2CD1}" type="presParOf" srcId="{1ABE514B-E4D9-4DA9-BCE7-746098A7A65E}" destId="{91BAD7B3-F0B9-410F-A44D-82A436075018}" srcOrd="0" destOrd="0" presId="urn:microsoft.com/office/officeart/2005/8/layout/process1"/>
    <dgm:cxn modelId="{C9DD655F-3840-4F40-B766-6BDC269028CC}" type="presParOf" srcId="{1ABE514B-E4D9-4DA9-BCE7-746098A7A65E}" destId="{B7A5F97F-1BBD-4F5A-8898-5B945874F1C5}" srcOrd="1" destOrd="0" presId="urn:microsoft.com/office/officeart/2005/8/layout/process1"/>
    <dgm:cxn modelId="{C193F66B-5C32-465A-A5E8-30364BBF3AC0}" type="presParOf" srcId="{B7A5F97F-1BBD-4F5A-8898-5B945874F1C5}" destId="{A3D1BD62-9FA9-4092-AC68-AD3B23BBE395}" srcOrd="0" destOrd="0" presId="urn:microsoft.com/office/officeart/2005/8/layout/process1"/>
    <dgm:cxn modelId="{91BADB20-EC58-4095-99CB-A8344B378626}" type="presParOf" srcId="{1ABE514B-E4D9-4DA9-BCE7-746098A7A65E}" destId="{70238B9D-5E9B-4397-AA40-AE5D0FC1BF9D}" srcOrd="2" destOrd="0" presId="urn:microsoft.com/office/officeart/2005/8/layout/process1"/>
    <dgm:cxn modelId="{4EB52B6E-4B6C-4805-83FB-EA1B309BA674}" type="presParOf" srcId="{1ABE514B-E4D9-4DA9-BCE7-746098A7A65E}" destId="{74580188-186E-477C-BFE5-B6512EC9CC61}" srcOrd="3" destOrd="0" presId="urn:microsoft.com/office/officeart/2005/8/layout/process1"/>
    <dgm:cxn modelId="{24C9ED0D-7CBB-4397-95CD-756BD1C34992}" type="presParOf" srcId="{74580188-186E-477C-BFE5-B6512EC9CC61}" destId="{474EB26E-9DB3-4D9C-826D-81E3C46C8262}" srcOrd="0" destOrd="0" presId="urn:microsoft.com/office/officeart/2005/8/layout/process1"/>
    <dgm:cxn modelId="{59AC9657-342B-4D39-AD9E-0B934902CD5A}" type="presParOf" srcId="{1ABE514B-E4D9-4DA9-BCE7-746098A7A65E}" destId="{95DAE4B8-456C-4017-BB22-C9BB6696AB7E}" srcOrd="4" destOrd="0" presId="urn:microsoft.com/office/officeart/2005/8/layout/process1"/>
    <dgm:cxn modelId="{50ED5FA5-DF8F-4859-929F-FB21B2C34D95}" type="presParOf" srcId="{1ABE514B-E4D9-4DA9-BCE7-746098A7A65E}" destId="{7089BA37-F16A-4259-963D-2095DDE43BEE}" srcOrd="5" destOrd="0" presId="urn:microsoft.com/office/officeart/2005/8/layout/process1"/>
    <dgm:cxn modelId="{7182A087-D9E6-45C9-849E-8AC0FB7206CD}" type="presParOf" srcId="{7089BA37-F16A-4259-963D-2095DDE43BEE}" destId="{77C5541E-26AD-4D7F-8FFD-BF5A2615CCB1}" srcOrd="0" destOrd="0" presId="urn:microsoft.com/office/officeart/2005/8/layout/process1"/>
    <dgm:cxn modelId="{A3990F91-5C84-43D5-8FCB-6D9F02DA975C}" type="presParOf" srcId="{1ABE514B-E4D9-4DA9-BCE7-746098A7A65E}" destId="{CDAD46A1-FE81-4DB6-BAF6-0EA1E97EA1D0}" srcOrd="6" destOrd="0" presId="urn:microsoft.com/office/officeart/2005/8/layout/process1"/>
    <dgm:cxn modelId="{FF9C44A1-519A-4FF2-909D-19E29C32800F}" type="presParOf" srcId="{1ABE514B-E4D9-4DA9-BCE7-746098A7A65E}" destId="{228A3A80-5964-424F-8EEB-C20A094BA1E9}" srcOrd="7" destOrd="0" presId="urn:microsoft.com/office/officeart/2005/8/layout/process1"/>
    <dgm:cxn modelId="{45AB3DEF-B5CA-443D-99A7-2CF02B2121C4}" type="presParOf" srcId="{228A3A80-5964-424F-8EEB-C20A094BA1E9}" destId="{BE8697A7-2571-41C5-A3E8-007166A4716E}" srcOrd="0" destOrd="0" presId="urn:microsoft.com/office/officeart/2005/8/layout/process1"/>
    <dgm:cxn modelId="{6AA11F4E-242E-41F9-80CA-EC694264C441}" type="presParOf" srcId="{1ABE514B-E4D9-4DA9-BCE7-746098A7A65E}" destId="{87C00443-8ACD-48A7-8C6A-07B734AE9F06}" srcOrd="8" destOrd="0" presId="urn:microsoft.com/office/officeart/2005/8/layout/process1"/>
    <dgm:cxn modelId="{6D3C99C5-89D3-46E6-ADBB-0E3E6F52C631}" type="presParOf" srcId="{1ABE514B-E4D9-4DA9-BCE7-746098A7A65E}" destId="{AA745820-C657-4283-A6BA-BBCDF458D680}" srcOrd="9" destOrd="0" presId="urn:microsoft.com/office/officeart/2005/8/layout/process1"/>
    <dgm:cxn modelId="{1FD92C0A-2ADF-4E03-B43B-86B8C91C4205}" type="presParOf" srcId="{AA745820-C657-4283-A6BA-BBCDF458D680}" destId="{08330D3D-51A8-4314-98F3-AF9B423CF474}" srcOrd="0" destOrd="0" presId="urn:microsoft.com/office/officeart/2005/8/layout/process1"/>
    <dgm:cxn modelId="{7F7AC6D5-86BD-4D02-AF8F-02FA595E18C0}"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a:ln w="38100">
          <a:solidFill>
            <a:srgbClr val="FF0000"/>
          </a:solidFill>
        </a:ln>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559C0F0B-307F-4CE4-8411-9C06BB3F309E}" type="presOf" srcId="{8AF226CD-244C-4404-9B5C-E92490710438}" destId="{AA745820-C657-4283-A6BA-BBCDF458D680}" srcOrd="0" destOrd="0" presId="urn:microsoft.com/office/officeart/2005/8/layout/process1"/>
    <dgm:cxn modelId="{17133E10-2661-44CE-88A0-C7ACCC437393}" type="presOf" srcId="{21605C52-619F-4F6A-BB4D-B52FBEF86EC1}" destId="{A3D1BD62-9FA9-4092-AC68-AD3B23BBE395}" srcOrd="1" destOrd="0" presId="urn:microsoft.com/office/officeart/2005/8/layout/process1"/>
    <dgm:cxn modelId="{F8581119-EE6A-4DD3-8112-3E7605C58DE7}" type="presOf" srcId="{C734EDEF-A87B-492A-8B48-A3EB979EC064}" destId="{BE8697A7-2571-41C5-A3E8-007166A4716E}" srcOrd="1" destOrd="0" presId="urn:microsoft.com/office/officeart/2005/8/layout/process1"/>
    <dgm:cxn modelId="{4FAFD01A-9FF5-4359-A11E-ADDC327BC670}" type="presOf" srcId="{21605C52-619F-4F6A-BB4D-B52FBEF86EC1}" destId="{B7A5F97F-1BBD-4F5A-8898-5B945874F1C5}" srcOrd="0" destOrd="0" presId="urn:microsoft.com/office/officeart/2005/8/layout/process1"/>
    <dgm:cxn modelId="{08E6E323-B63D-49BE-AEB2-830F85D911BD}" type="presOf" srcId="{450B0FAA-9DD6-42DD-9C60-C541E423BB85}" destId="{1ABE514B-E4D9-4DA9-BCE7-746098A7A65E}" srcOrd="0" destOrd="0" presId="urn:microsoft.com/office/officeart/2005/8/layout/process1"/>
    <dgm:cxn modelId="{7392853C-D1C5-4BAD-B2C3-DD2793CAB18A}" type="presOf" srcId="{BDC1ED8B-BB15-41B7-983D-0FF3220F64C2}" destId="{77C5541E-26AD-4D7F-8FFD-BF5A2615CCB1}" srcOrd="1" destOrd="0" presId="urn:microsoft.com/office/officeart/2005/8/layout/process1"/>
    <dgm:cxn modelId="{E8CA603E-A2F7-4E7F-BDA2-42B02AB86F0D}" type="presOf" srcId="{0B2395D1-4B21-42C5-8244-BF68CA7F2252}" destId="{D1404C9C-E37C-459D-9A87-0CF6C6ABF452}" srcOrd="0" destOrd="0" presId="urn:microsoft.com/office/officeart/2005/8/layout/process1"/>
    <dgm:cxn modelId="{07DCC33F-2649-49DE-A8CA-477A0B65DB8C}" type="presOf" srcId="{C734EDEF-A87B-492A-8B48-A3EB979EC064}" destId="{228A3A80-5964-424F-8EEB-C20A094BA1E9}" srcOrd="0"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6E3DB961-5848-4BDF-B99F-7A33EF38E304}" type="presOf" srcId="{693896DD-B305-4D43-9A49-60DA2972ADF7}" destId="{474EB26E-9DB3-4D9C-826D-81E3C46C8262}" srcOrd="1" destOrd="0" presId="urn:microsoft.com/office/officeart/2005/8/layout/process1"/>
    <dgm:cxn modelId="{8EE5E76C-0BD7-404B-8B86-F2312238350F}" srcId="{450B0FAA-9DD6-42DD-9C60-C541E423BB85}" destId="{F4187A7E-1A32-4783-97AB-CBC0DD4B4E29}" srcOrd="3" destOrd="0" parTransId="{33E69CB2-4399-481E-9B9E-DBB8578D15A8}" sibTransId="{C734EDEF-A87B-492A-8B48-A3EB979EC064}"/>
    <dgm:cxn modelId="{401FCB73-0637-4788-BA2D-98D3A4726122}" type="presOf" srcId="{F4187A7E-1A32-4783-97AB-CBC0DD4B4E29}" destId="{CDAD46A1-FE81-4DB6-BAF6-0EA1E97EA1D0}" srcOrd="0" destOrd="0" presId="urn:microsoft.com/office/officeart/2005/8/layout/process1"/>
    <dgm:cxn modelId="{B8570C7F-4F35-4F17-A263-C87F9CA76617}" type="presOf" srcId="{8AF226CD-244C-4404-9B5C-E92490710438}" destId="{08330D3D-51A8-4314-98F3-AF9B423CF474}" srcOrd="1" destOrd="0" presId="urn:microsoft.com/office/officeart/2005/8/layout/process1"/>
    <dgm:cxn modelId="{D7923C8D-3B82-4E39-AE0D-A35846A911B3}" type="presOf" srcId="{BDC1ED8B-BB15-41B7-983D-0FF3220F64C2}" destId="{7089BA37-F16A-4259-963D-2095DDE43BEE}" srcOrd="0"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99D26EA7-94A8-4312-990A-3A8F75D714F8}" srcId="{450B0FAA-9DD6-42DD-9C60-C541E423BB85}" destId="{3756329A-20F9-40E2-89BE-D1E1ED1D59EA}" srcOrd="1" destOrd="0" parTransId="{B20F95DB-85A1-4C3C-9FE7-7F2C13504626}" sibTransId="{693896DD-B305-4D43-9A49-60DA2972ADF7}"/>
    <dgm:cxn modelId="{324FCBCE-C495-4AAC-B7E3-8CE4D497AC12}" type="presOf" srcId="{2EF8E1ED-3CBB-4251-BC02-19408992AC49}" destId="{91BAD7B3-F0B9-410F-A44D-82A436075018}" srcOrd="0" destOrd="0" presId="urn:microsoft.com/office/officeart/2005/8/layout/process1"/>
    <dgm:cxn modelId="{362587CF-57CD-4F62-B28F-FF938DE44D43}" type="presOf" srcId="{BD2D2118-2B27-48ED-82AC-B115DD9DCF55}" destId="{95DAE4B8-456C-4017-BB22-C9BB6696AB7E}" srcOrd="0" destOrd="0" presId="urn:microsoft.com/office/officeart/2005/8/layout/process1"/>
    <dgm:cxn modelId="{6BCC98D8-F176-4364-85A3-FB4C4AE7A81A}" type="presOf" srcId="{5BF4D6C3-2778-45D9-8EBA-B19E10640FFF}" destId="{87C00443-8ACD-48A7-8C6A-07B734AE9F06}" srcOrd="0" destOrd="0" presId="urn:microsoft.com/office/officeart/2005/8/layout/process1"/>
    <dgm:cxn modelId="{8724CFE5-C58C-4C3E-B846-C45E18FC80A2}" type="presOf" srcId="{3756329A-20F9-40E2-89BE-D1E1ED1D59EA}" destId="{70238B9D-5E9B-4397-AA40-AE5D0FC1BF9D}" srcOrd="0" destOrd="0" presId="urn:microsoft.com/office/officeart/2005/8/layout/process1"/>
    <dgm:cxn modelId="{ABDE95F7-FEBD-4E83-9512-B0304C7AA718}" type="presOf" srcId="{693896DD-B305-4D43-9A49-60DA2972ADF7}" destId="{74580188-186E-477C-BFE5-B6512EC9CC61}" srcOrd="0" destOrd="0" presId="urn:microsoft.com/office/officeart/2005/8/layout/process1"/>
    <dgm:cxn modelId="{1B3F80F9-882A-43E6-811E-1208D1431DDB}" type="presParOf" srcId="{1ABE514B-E4D9-4DA9-BCE7-746098A7A65E}" destId="{91BAD7B3-F0B9-410F-A44D-82A436075018}" srcOrd="0" destOrd="0" presId="urn:microsoft.com/office/officeart/2005/8/layout/process1"/>
    <dgm:cxn modelId="{3E72B181-1D64-47FB-B656-396BC99AC245}" type="presParOf" srcId="{1ABE514B-E4D9-4DA9-BCE7-746098A7A65E}" destId="{B7A5F97F-1BBD-4F5A-8898-5B945874F1C5}" srcOrd="1" destOrd="0" presId="urn:microsoft.com/office/officeart/2005/8/layout/process1"/>
    <dgm:cxn modelId="{9E5FB704-C3F7-49EE-8DE1-4DED7C489287}" type="presParOf" srcId="{B7A5F97F-1BBD-4F5A-8898-5B945874F1C5}" destId="{A3D1BD62-9FA9-4092-AC68-AD3B23BBE395}" srcOrd="0" destOrd="0" presId="urn:microsoft.com/office/officeart/2005/8/layout/process1"/>
    <dgm:cxn modelId="{B4844B6A-4996-4908-90F0-02908484F52E}" type="presParOf" srcId="{1ABE514B-E4D9-4DA9-BCE7-746098A7A65E}" destId="{70238B9D-5E9B-4397-AA40-AE5D0FC1BF9D}" srcOrd="2" destOrd="0" presId="urn:microsoft.com/office/officeart/2005/8/layout/process1"/>
    <dgm:cxn modelId="{BC9BD3A3-7B9B-467D-A3BC-A78D019AF84B}" type="presParOf" srcId="{1ABE514B-E4D9-4DA9-BCE7-746098A7A65E}" destId="{74580188-186E-477C-BFE5-B6512EC9CC61}" srcOrd="3" destOrd="0" presId="urn:microsoft.com/office/officeart/2005/8/layout/process1"/>
    <dgm:cxn modelId="{D9CCA500-5026-44F5-B6B2-6DA81285203C}" type="presParOf" srcId="{74580188-186E-477C-BFE5-B6512EC9CC61}" destId="{474EB26E-9DB3-4D9C-826D-81E3C46C8262}" srcOrd="0" destOrd="0" presId="urn:microsoft.com/office/officeart/2005/8/layout/process1"/>
    <dgm:cxn modelId="{2FF45A9A-9EA4-4EA2-AD4D-75365970403A}" type="presParOf" srcId="{1ABE514B-E4D9-4DA9-BCE7-746098A7A65E}" destId="{95DAE4B8-456C-4017-BB22-C9BB6696AB7E}" srcOrd="4" destOrd="0" presId="urn:microsoft.com/office/officeart/2005/8/layout/process1"/>
    <dgm:cxn modelId="{5FF047DB-4DE9-49C1-B693-867DF9A61A8D}" type="presParOf" srcId="{1ABE514B-E4D9-4DA9-BCE7-746098A7A65E}" destId="{7089BA37-F16A-4259-963D-2095DDE43BEE}" srcOrd="5" destOrd="0" presId="urn:microsoft.com/office/officeart/2005/8/layout/process1"/>
    <dgm:cxn modelId="{FF657D65-B4F3-48CF-A9A9-C2EDFD9DD4D8}" type="presParOf" srcId="{7089BA37-F16A-4259-963D-2095DDE43BEE}" destId="{77C5541E-26AD-4D7F-8FFD-BF5A2615CCB1}" srcOrd="0" destOrd="0" presId="urn:microsoft.com/office/officeart/2005/8/layout/process1"/>
    <dgm:cxn modelId="{B013DF0B-3F4F-4C95-96E6-E6ED8A2882DA}" type="presParOf" srcId="{1ABE514B-E4D9-4DA9-BCE7-746098A7A65E}" destId="{CDAD46A1-FE81-4DB6-BAF6-0EA1E97EA1D0}" srcOrd="6" destOrd="0" presId="urn:microsoft.com/office/officeart/2005/8/layout/process1"/>
    <dgm:cxn modelId="{85EE029E-3456-457F-AA22-3925124C7FB9}" type="presParOf" srcId="{1ABE514B-E4D9-4DA9-BCE7-746098A7A65E}" destId="{228A3A80-5964-424F-8EEB-C20A094BA1E9}" srcOrd="7" destOrd="0" presId="urn:microsoft.com/office/officeart/2005/8/layout/process1"/>
    <dgm:cxn modelId="{A356BD60-7A44-4BC0-BAC1-BAF9EDF76C23}" type="presParOf" srcId="{228A3A80-5964-424F-8EEB-C20A094BA1E9}" destId="{BE8697A7-2571-41C5-A3E8-007166A4716E}" srcOrd="0" destOrd="0" presId="urn:microsoft.com/office/officeart/2005/8/layout/process1"/>
    <dgm:cxn modelId="{352D0FD9-FE0C-427E-9B44-AF229A013BE3}" type="presParOf" srcId="{1ABE514B-E4D9-4DA9-BCE7-746098A7A65E}" destId="{87C00443-8ACD-48A7-8C6A-07B734AE9F06}" srcOrd="8" destOrd="0" presId="urn:microsoft.com/office/officeart/2005/8/layout/process1"/>
    <dgm:cxn modelId="{20B52582-AA1B-45B6-BF79-688584223425}" type="presParOf" srcId="{1ABE514B-E4D9-4DA9-BCE7-746098A7A65E}" destId="{AA745820-C657-4283-A6BA-BBCDF458D680}" srcOrd="9" destOrd="0" presId="urn:microsoft.com/office/officeart/2005/8/layout/process1"/>
    <dgm:cxn modelId="{2061CC94-89B1-4DA5-9E17-DBFEB0E90E24}" type="presParOf" srcId="{AA745820-C657-4283-A6BA-BBCDF458D680}" destId="{08330D3D-51A8-4314-98F3-AF9B423CF474}" srcOrd="0" destOrd="0" presId="urn:microsoft.com/office/officeart/2005/8/layout/process1"/>
    <dgm:cxn modelId="{F6B6F603-8C67-4D0B-B115-69A36F0FE678}"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F90CA1-BD6C-4D31-9179-9537BEC8F8CF}"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27ED1A6-A569-472C-8674-927DA792D114}">
      <dgm:prSet phldrT="[Text]"/>
      <dgm:spPr/>
      <dgm:t>
        <a:bodyPr/>
        <a:lstStyle/>
        <a:p>
          <a:r>
            <a:rPr lang="en-US" dirty="0">
              <a:latin typeface="+mn-lt"/>
              <a:ea typeface="BatangChe" panose="02030609000101010101" pitchFamily="49" charset="-127"/>
            </a:rPr>
            <a:t>Planning Research</a:t>
          </a:r>
          <a:endParaRPr lang="en-US" dirty="0"/>
        </a:p>
      </dgm:t>
    </dgm:pt>
    <dgm:pt modelId="{ACCB48D7-8E46-4D84-98A2-23974FE29AA7}" type="parTrans" cxnId="{9D734858-62C2-4FAD-A79F-5FDC83F0EC74}">
      <dgm:prSet/>
      <dgm:spPr/>
      <dgm:t>
        <a:bodyPr/>
        <a:lstStyle/>
        <a:p>
          <a:endParaRPr lang="en-US"/>
        </a:p>
      </dgm:t>
    </dgm:pt>
    <dgm:pt modelId="{FA31AD3F-158F-46AB-86E7-505C8B5C61BC}" type="sibTrans" cxnId="{9D734858-62C2-4FAD-A79F-5FDC83F0EC74}">
      <dgm:prSet/>
      <dgm:spPr/>
      <dgm:t>
        <a:bodyPr/>
        <a:lstStyle/>
        <a:p>
          <a:endParaRPr lang="en-US"/>
        </a:p>
      </dgm:t>
    </dgm:pt>
    <dgm:pt modelId="{FAC779C5-0774-4F2C-AE2B-D4ADA240BC13}">
      <dgm:prSet phldrT="[Text]"/>
      <dgm:spPr/>
      <dgm:t>
        <a:bodyPr/>
        <a:lstStyle/>
        <a:p>
          <a:r>
            <a:rPr lang="en-US" dirty="0"/>
            <a:t>Collecting Data</a:t>
          </a:r>
        </a:p>
      </dgm:t>
    </dgm:pt>
    <dgm:pt modelId="{76221788-480E-49A6-A9BC-FC12339F81B5}" type="parTrans" cxnId="{D618B8D1-0BF6-4913-BC3A-9114DA2C962F}">
      <dgm:prSet/>
      <dgm:spPr/>
      <dgm:t>
        <a:bodyPr/>
        <a:lstStyle/>
        <a:p>
          <a:endParaRPr lang="en-US"/>
        </a:p>
      </dgm:t>
    </dgm:pt>
    <dgm:pt modelId="{E21717B3-9153-4ADE-AD3F-DC712C863E15}" type="sibTrans" cxnId="{D618B8D1-0BF6-4913-BC3A-9114DA2C962F}">
      <dgm:prSet/>
      <dgm:spPr/>
      <dgm:t>
        <a:bodyPr/>
        <a:lstStyle/>
        <a:p>
          <a:endParaRPr lang="en-US"/>
        </a:p>
      </dgm:t>
    </dgm:pt>
    <dgm:pt modelId="{E913309B-9A83-40D9-9BE3-A165232E79CB}">
      <dgm:prSet phldrT="[Text]"/>
      <dgm:spPr/>
      <dgm:t>
        <a:bodyPr/>
        <a:lstStyle/>
        <a:p>
          <a:r>
            <a:rPr lang="en-US" dirty="0"/>
            <a:t>Processing and Analyzing Data</a:t>
          </a:r>
        </a:p>
      </dgm:t>
    </dgm:pt>
    <dgm:pt modelId="{0CA1982F-F92E-4BD0-9625-6992416C0BC9}" type="parTrans" cxnId="{2252D296-0078-49CC-BC3F-03E666AB8F7E}">
      <dgm:prSet/>
      <dgm:spPr/>
      <dgm:t>
        <a:bodyPr/>
        <a:lstStyle/>
        <a:p>
          <a:endParaRPr lang="en-US"/>
        </a:p>
      </dgm:t>
    </dgm:pt>
    <dgm:pt modelId="{EA4EEE99-B5DC-4D82-BE43-2CDC8AC76B2A}" type="sibTrans" cxnId="{2252D296-0078-49CC-BC3F-03E666AB8F7E}">
      <dgm:prSet/>
      <dgm:spPr/>
      <dgm:t>
        <a:bodyPr/>
        <a:lstStyle/>
        <a:p>
          <a:endParaRPr lang="en-US"/>
        </a:p>
      </dgm:t>
    </dgm:pt>
    <dgm:pt modelId="{E362A59A-D155-4C8B-BBF0-24DF067D5D80}">
      <dgm:prSet phldrT="[Text]"/>
      <dgm:spPr/>
      <dgm:t>
        <a:bodyPr/>
        <a:lstStyle/>
        <a:p>
          <a:r>
            <a:rPr lang="en-US" dirty="0"/>
            <a:t>Publishing and Sharing Data</a:t>
          </a:r>
        </a:p>
      </dgm:t>
    </dgm:pt>
    <dgm:pt modelId="{A96E8481-C396-4310-9D2D-F8E75B9E9053}" type="parTrans" cxnId="{77D6E355-55D4-4796-9AD2-EA3985C085B0}">
      <dgm:prSet/>
      <dgm:spPr/>
      <dgm:t>
        <a:bodyPr/>
        <a:lstStyle/>
        <a:p>
          <a:endParaRPr lang="en-US"/>
        </a:p>
      </dgm:t>
    </dgm:pt>
    <dgm:pt modelId="{D441EFDB-34B0-419F-B9A4-29BE4453D7CF}" type="sibTrans" cxnId="{77D6E355-55D4-4796-9AD2-EA3985C085B0}">
      <dgm:prSet/>
      <dgm:spPr/>
      <dgm:t>
        <a:bodyPr/>
        <a:lstStyle/>
        <a:p>
          <a:endParaRPr lang="en-US"/>
        </a:p>
      </dgm:t>
    </dgm:pt>
    <dgm:pt modelId="{09686A8E-ADBD-4BF1-9C16-228E17DEDF6A}">
      <dgm:prSet phldrT="[Text]"/>
      <dgm:spPr/>
      <dgm:t>
        <a:bodyPr/>
        <a:lstStyle/>
        <a:p>
          <a:r>
            <a:rPr lang="en-US" dirty="0"/>
            <a:t>Preserving Data</a:t>
          </a:r>
        </a:p>
      </dgm:t>
    </dgm:pt>
    <dgm:pt modelId="{DA8994D8-6174-48FA-BB55-371D64B1C5B1}" type="parTrans" cxnId="{78AB23F8-B9C3-467C-8B42-A05C744FCE8D}">
      <dgm:prSet/>
      <dgm:spPr/>
      <dgm:t>
        <a:bodyPr/>
        <a:lstStyle/>
        <a:p>
          <a:endParaRPr lang="en-US"/>
        </a:p>
      </dgm:t>
    </dgm:pt>
    <dgm:pt modelId="{F941E5DE-26A9-409D-B529-C06F27E1A640}" type="sibTrans" cxnId="{78AB23F8-B9C3-467C-8B42-A05C744FCE8D}">
      <dgm:prSet/>
      <dgm:spPr/>
      <dgm:t>
        <a:bodyPr/>
        <a:lstStyle/>
        <a:p>
          <a:endParaRPr lang="en-US"/>
        </a:p>
      </dgm:t>
    </dgm:pt>
    <dgm:pt modelId="{59B1A8E8-8EF6-4BB1-A960-586EDBE458DA}">
      <dgm:prSet phldrT="[Text]"/>
      <dgm:spPr/>
      <dgm:t>
        <a:bodyPr/>
        <a:lstStyle/>
        <a:p>
          <a:r>
            <a:rPr lang="en-US" dirty="0"/>
            <a:t>Reusing Data</a:t>
          </a:r>
        </a:p>
      </dgm:t>
    </dgm:pt>
    <dgm:pt modelId="{2F3D1C1E-BF02-4155-B6EC-BCC01C1DEE77}" type="parTrans" cxnId="{751F6F00-D4A3-49A8-9941-460A0D1B7321}">
      <dgm:prSet/>
      <dgm:spPr/>
      <dgm:t>
        <a:bodyPr/>
        <a:lstStyle/>
        <a:p>
          <a:endParaRPr lang="en-US"/>
        </a:p>
      </dgm:t>
    </dgm:pt>
    <dgm:pt modelId="{1AB24028-5A42-47D5-AA54-68830964A417}" type="sibTrans" cxnId="{751F6F00-D4A3-49A8-9941-460A0D1B7321}">
      <dgm:prSet/>
      <dgm:spPr/>
      <dgm:t>
        <a:bodyPr/>
        <a:lstStyle/>
        <a:p>
          <a:endParaRPr lang="en-US" dirty="0"/>
        </a:p>
      </dgm:t>
    </dgm:pt>
    <dgm:pt modelId="{F13E3764-5E2A-409B-AF2B-09415E0DC552}" type="pres">
      <dgm:prSet presAssocID="{10F90CA1-BD6C-4D31-9179-9537BEC8F8CF}" presName="cycle" presStyleCnt="0">
        <dgm:presLayoutVars>
          <dgm:dir/>
          <dgm:resizeHandles val="exact"/>
        </dgm:presLayoutVars>
      </dgm:prSet>
      <dgm:spPr/>
    </dgm:pt>
    <dgm:pt modelId="{221F25AE-08A8-4895-A660-9BD06CB9D96E}" type="pres">
      <dgm:prSet presAssocID="{B27ED1A6-A569-472C-8674-927DA792D114}" presName="node" presStyleLbl="node1" presStyleIdx="0" presStyleCnt="6">
        <dgm:presLayoutVars>
          <dgm:bulletEnabled val="1"/>
        </dgm:presLayoutVars>
      </dgm:prSet>
      <dgm:spPr/>
    </dgm:pt>
    <dgm:pt modelId="{4D98CE93-9D0B-4054-A6A8-61B995496E2D}" type="pres">
      <dgm:prSet presAssocID="{B27ED1A6-A569-472C-8674-927DA792D114}" presName="spNode" presStyleCnt="0"/>
      <dgm:spPr/>
    </dgm:pt>
    <dgm:pt modelId="{DED1E59A-F79C-48CB-9597-65BB0FEAE166}" type="pres">
      <dgm:prSet presAssocID="{FA31AD3F-158F-46AB-86E7-505C8B5C61BC}" presName="sibTrans" presStyleLbl="sibTrans1D1" presStyleIdx="0" presStyleCnt="6"/>
      <dgm:spPr/>
    </dgm:pt>
    <dgm:pt modelId="{101AD12E-35DB-4400-8F4E-4EA9E0F99047}" type="pres">
      <dgm:prSet presAssocID="{FAC779C5-0774-4F2C-AE2B-D4ADA240BC13}" presName="node" presStyleLbl="node1" presStyleIdx="1" presStyleCnt="6">
        <dgm:presLayoutVars>
          <dgm:bulletEnabled val="1"/>
        </dgm:presLayoutVars>
      </dgm:prSet>
      <dgm:spPr/>
    </dgm:pt>
    <dgm:pt modelId="{20737F86-216A-4B86-A90E-0A8F3FA7CABE}" type="pres">
      <dgm:prSet presAssocID="{FAC779C5-0774-4F2C-AE2B-D4ADA240BC13}" presName="spNode" presStyleCnt="0"/>
      <dgm:spPr/>
    </dgm:pt>
    <dgm:pt modelId="{FA435567-4BD9-435A-8D83-AC756E15B595}" type="pres">
      <dgm:prSet presAssocID="{E21717B3-9153-4ADE-AD3F-DC712C863E15}" presName="sibTrans" presStyleLbl="sibTrans1D1" presStyleIdx="1" presStyleCnt="6"/>
      <dgm:spPr/>
    </dgm:pt>
    <dgm:pt modelId="{61BBFAE0-1196-49F2-B7EC-74A337B904FC}" type="pres">
      <dgm:prSet presAssocID="{E913309B-9A83-40D9-9BE3-A165232E79CB}" presName="node" presStyleLbl="node1" presStyleIdx="2" presStyleCnt="6">
        <dgm:presLayoutVars>
          <dgm:bulletEnabled val="1"/>
        </dgm:presLayoutVars>
      </dgm:prSet>
      <dgm:spPr/>
    </dgm:pt>
    <dgm:pt modelId="{F83432BD-79E4-4430-AA5E-1953D2F3C992}" type="pres">
      <dgm:prSet presAssocID="{E913309B-9A83-40D9-9BE3-A165232E79CB}" presName="spNode" presStyleCnt="0"/>
      <dgm:spPr/>
    </dgm:pt>
    <dgm:pt modelId="{A2F99BAF-D2EF-4966-93C3-46C05E7A9954}" type="pres">
      <dgm:prSet presAssocID="{EA4EEE99-B5DC-4D82-BE43-2CDC8AC76B2A}" presName="sibTrans" presStyleLbl="sibTrans1D1" presStyleIdx="2" presStyleCnt="6"/>
      <dgm:spPr/>
    </dgm:pt>
    <dgm:pt modelId="{67D3ACBD-1EFF-4B55-999B-A6C631856AFB}" type="pres">
      <dgm:prSet presAssocID="{E362A59A-D155-4C8B-BBF0-24DF067D5D80}" presName="node" presStyleLbl="node1" presStyleIdx="3" presStyleCnt="6">
        <dgm:presLayoutVars>
          <dgm:bulletEnabled val="1"/>
        </dgm:presLayoutVars>
      </dgm:prSet>
      <dgm:spPr/>
    </dgm:pt>
    <dgm:pt modelId="{9F5B245C-854B-4FBD-B5E8-3CCEFE04775B}" type="pres">
      <dgm:prSet presAssocID="{E362A59A-D155-4C8B-BBF0-24DF067D5D80}" presName="spNode" presStyleCnt="0"/>
      <dgm:spPr/>
    </dgm:pt>
    <dgm:pt modelId="{CEDC1A4E-90D9-4C88-996E-178289959D8F}" type="pres">
      <dgm:prSet presAssocID="{D441EFDB-34B0-419F-B9A4-29BE4453D7CF}" presName="sibTrans" presStyleLbl="sibTrans1D1" presStyleIdx="3" presStyleCnt="6"/>
      <dgm:spPr/>
    </dgm:pt>
    <dgm:pt modelId="{D9747C79-90AD-45C9-BD30-45141AB5EBFF}" type="pres">
      <dgm:prSet presAssocID="{09686A8E-ADBD-4BF1-9C16-228E17DEDF6A}" presName="node" presStyleLbl="node1" presStyleIdx="4" presStyleCnt="6">
        <dgm:presLayoutVars>
          <dgm:bulletEnabled val="1"/>
        </dgm:presLayoutVars>
      </dgm:prSet>
      <dgm:spPr/>
    </dgm:pt>
    <dgm:pt modelId="{23EB0DBD-60A5-4E8C-BAA2-F6E1212D0CDC}" type="pres">
      <dgm:prSet presAssocID="{09686A8E-ADBD-4BF1-9C16-228E17DEDF6A}" presName="spNode" presStyleCnt="0"/>
      <dgm:spPr/>
    </dgm:pt>
    <dgm:pt modelId="{59F22491-632A-45CD-997D-7279F0536373}" type="pres">
      <dgm:prSet presAssocID="{F941E5DE-26A9-409D-B529-C06F27E1A640}" presName="sibTrans" presStyleLbl="sibTrans1D1" presStyleIdx="4" presStyleCnt="6"/>
      <dgm:spPr/>
    </dgm:pt>
    <dgm:pt modelId="{7E3461BB-A05E-44F7-9993-CC6D357A7AA5}" type="pres">
      <dgm:prSet presAssocID="{59B1A8E8-8EF6-4BB1-A960-586EDBE458DA}" presName="node" presStyleLbl="node1" presStyleIdx="5" presStyleCnt="6">
        <dgm:presLayoutVars>
          <dgm:bulletEnabled val="1"/>
        </dgm:presLayoutVars>
      </dgm:prSet>
      <dgm:spPr/>
    </dgm:pt>
    <dgm:pt modelId="{30B9039C-8168-4DC1-9F9A-A571A4C8DAEC}" type="pres">
      <dgm:prSet presAssocID="{59B1A8E8-8EF6-4BB1-A960-586EDBE458DA}" presName="spNode" presStyleCnt="0"/>
      <dgm:spPr/>
    </dgm:pt>
    <dgm:pt modelId="{B6942816-9844-4404-B284-58CA1BC32EF2}" type="pres">
      <dgm:prSet presAssocID="{1AB24028-5A42-47D5-AA54-68830964A417}" presName="sibTrans" presStyleLbl="sibTrans1D1" presStyleIdx="5" presStyleCnt="6"/>
      <dgm:spPr/>
    </dgm:pt>
  </dgm:ptLst>
  <dgm:cxnLst>
    <dgm:cxn modelId="{751F6F00-D4A3-49A8-9941-460A0D1B7321}" srcId="{10F90CA1-BD6C-4D31-9179-9537BEC8F8CF}" destId="{59B1A8E8-8EF6-4BB1-A960-586EDBE458DA}" srcOrd="5" destOrd="0" parTransId="{2F3D1C1E-BF02-4155-B6EC-BCC01C1DEE77}" sibTransId="{1AB24028-5A42-47D5-AA54-68830964A417}"/>
    <dgm:cxn modelId="{6ADE7C17-7D05-42CD-8E02-C4D7DB61AF80}" type="presOf" srcId="{F941E5DE-26A9-409D-B529-C06F27E1A640}" destId="{59F22491-632A-45CD-997D-7279F0536373}" srcOrd="0" destOrd="0" presId="urn:microsoft.com/office/officeart/2005/8/layout/cycle5"/>
    <dgm:cxn modelId="{4526031F-79CB-4168-A915-1FB6E70945FA}" type="presOf" srcId="{10F90CA1-BD6C-4D31-9179-9537BEC8F8CF}" destId="{F13E3764-5E2A-409B-AF2B-09415E0DC552}" srcOrd="0" destOrd="0" presId="urn:microsoft.com/office/officeart/2005/8/layout/cycle5"/>
    <dgm:cxn modelId="{00F02F39-9765-4370-BC54-5DC84FEA315A}" type="presOf" srcId="{B27ED1A6-A569-472C-8674-927DA792D114}" destId="{221F25AE-08A8-4895-A660-9BD06CB9D96E}" srcOrd="0" destOrd="0" presId="urn:microsoft.com/office/officeart/2005/8/layout/cycle5"/>
    <dgm:cxn modelId="{FDECD561-8C82-4838-A109-C0765992BEEB}" type="presOf" srcId="{FA31AD3F-158F-46AB-86E7-505C8B5C61BC}" destId="{DED1E59A-F79C-48CB-9597-65BB0FEAE166}" srcOrd="0" destOrd="0" presId="urn:microsoft.com/office/officeart/2005/8/layout/cycle5"/>
    <dgm:cxn modelId="{2E684468-9CE1-421A-B7B5-C3ACD3BD0DBF}" type="presOf" srcId="{09686A8E-ADBD-4BF1-9C16-228E17DEDF6A}" destId="{D9747C79-90AD-45C9-BD30-45141AB5EBFF}" srcOrd="0" destOrd="0" presId="urn:microsoft.com/office/officeart/2005/8/layout/cycle5"/>
    <dgm:cxn modelId="{77D6E355-55D4-4796-9AD2-EA3985C085B0}" srcId="{10F90CA1-BD6C-4D31-9179-9537BEC8F8CF}" destId="{E362A59A-D155-4C8B-BBF0-24DF067D5D80}" srcOrd="3" destOrd="0" parTransId="{A96E8481-C396-4310-9D2D-F8E75B9E9053}" sibTransId="{D441EFDB-34B0-419F-B9A4-29BE4453D7CF}"/>
    <dgm:cxn modelId="{9D734858-62C2-4FAD-A79F-5FDC83F0EC74}" srcId="{10F90CA1-BD6C-4D31-9179-9537BEC8F8CF}" destId="{B27ED1A6-A569-472C-8674-927DA792D114}" srcOrd="0" destOrd="0" parTransId="{ACCB48D7-8E46-4D84-98A2-23974FE29AA7}" sibTransId="{FA31AD3F-158F-46AB-86E7-505C8B5C61BC}"/>
    <dgm:cxn modelId="{E5B4B182-89A5-4169-9D34-62F7F81F0A8F}" type="presOf" srcId="{E913309B-9A83-40D9-9BE3-A165232E79CB}" destId="{61BBFAE0-1196-49F2-B7EC-74A337B904FC}" srcOrd="0" destOrd="0" presId="urn:microsoft.com/office/officeart/2005/8/layout/cycle5"/>
    <dgm:cxn modelId="{2252D296-0078-49CC-BC3F-03E666AB8F7E}" srcId="{10F90CA1-BD6C-4D31-9179-9537BEC8F8CF}" destId="{E913309B-9A83-40D9-9BE3-A165232E79CB}" srcOrd="2" destOrd="0" parTransId="{0CA1982F-F92E-4BD0-9625-6992416C0BC9}" sibTransId="{EA4EEE99-B5DC-4D82-BE43-2CDC8AC76B2A}"/>
    <dgm:cxn modelId="{31F0919A-B081-415B-91B2-660DA81EEF0E}" type="presOf" srcId="{EA4EEE99-B5DC-4D82-BE43-2CDC8AC76B2A}" destId="{A2F99BAF-D2EF-4966-93C3-46C05E7A9954}" srcOrd="0" destOrd="0" presId="urn:microsoft.com/office/officeart/2005/8/layout/cycle5"/>
    <dgm:cxn modelId="{1185C19B-108E-43BA-A2A5-D53EE276354B}" type="presOf" srcId="{FAC779C5-0774-4F2C-AE2B-D4ADA240BC13}" destId="{101AD12E-35DB-4400-8F4E-4EA9E0F99047}" srcOrd="0" destOrd="0" presId="urn:microsoft.com/office/officeart/2005/8/layout/cycle5"/>
    <dgm:cxn modelId="{CB09ADC1-EE6C-4EB5-A986-6F0D44437749}" type="presOf" srcId="{E21717B3-9153-4ADE-AD3F-DC712C863E15}" destId="{FA435567-4BD9-435A-8D83-AC756E15B595}" srcOrd="0" destOrd="0" presId="urn:microsoft.com/office/officeart/2005/8/layout/cycle5"/>
    <dgm:cxn modelId="{CC75A3C4-EFEC-457D-9297-17AE81D8096D}" type="presOf" srcId="{59B1A8E8-8EF6-4BB1-A960-586EDBE458DA}" destId="{7E3461BB-A05E-44F7-9993-CC6D357A7AA5}" srcOrd="0" destOrd="0" presId="urn:microsoft.com/office/officeart/2005/8/layout/cycle5"/>
    <dgm:cxn modelId="{224D31C5-D696-4C29-A504-3604E18B5D4A}" type="presOf" srcId="{E362A59A-D155-4C8B-BBF0-24DF067D5D80}" destId="{67D3ACBD-1EFF-4B55-999B-A6C631856AFB}" srcOrd="0" destOrd="0" presId="urn:microsoft.com/office/officeart/2005/8/layout/cycle5"/>
    <dgm:cxn modelId="{D618B8D1-0BF6-4913-BC3A-9114DA2C962F}" srcId="{10F90CA1-BD6C-4D31-9179-9537BEC8F8CF}" destId="{FAC779C5-0774-4F2C-AE2B-D4ADA240BC13}" srcOrd="1" destOrd="0" parTransId="{76221788-480E-49A6-A9BC-FC12339F81B5}" sibTransId="{E21717B3-9153-4ADE-AD3F-DC712C863E15}"/>
    <dgm:cxn modelId="{5389AED6-9B28-4F13-9FD6-B47FC12D6616}" type="presOf" srcId="{D441EFDB-34B0-419F-B9A4-29BE4453D7CF}" destId="{CEDC1A4E-90D9-4C88-996E-178289959D8F}" srcOrd="0" destOrd="0" presId="urn:microsoft.com/office/officeart/2005/8/layout/cycle5"/>
    <dgm:cxn modelId="{78AB23F8-B9C3-467C-8B42-A05C744FCE8D}" srcId="{10F90CA1-BD6C-4D31-9179-9537BEC8F8CF}" destId="{09686A8E-ADBD-4BF1-9C16-228E17DEDF6A}" srcOrd="4" destOrd="0" parTransId="{DA8994D8-6174-48FA-BB55-371D64B1C5B1}" sibTransId="{F941E5DE-26A9-409D-B529-C06F27E1A640}"/>
    <dgm:cxn modelId="{15E446FE-B5E1-4F48-87A1-C55D7830F46F}" type="presOf" srcId="{1AB24028-5A42-47D5-AA54-68830964A417}" destId="{B6942816-9844-4404-B284-58CA1BC32EF2}" srcOrd="0" destOrd="0" presId="urn:microsoft.com/office/officeart/2005/8/layout/cycle5"/>
    <dgm:cxn modelId="{E69DE33F-5C41-4DF3-8BED-8FA9985F95DE}" type="presParOf" srcId="{F13E3764-5E2A-409B-AF2B-09415E0DC552}" destId="{221F25AE-08A8-4895-A660-9BD06CB9D96E}" srcOrd="0" destOrd="0" presId="urn:microsoft.com/office/officeart/2005/8/layout/cycle5"/>
    <dgm:cxn modelId="{5DBD7464-62D5-4FBB-964D-C561ECB0095D}" type="presParOf" srcId="{F13E3764-5E2A-409B-AF2B-09415E0DC552}" destId="{4D98CE93-9D0B-4054-A6A8-61B995496E2D}" srcOrd="1" destOrd="0" presId="urn:microsoft.com/office/officeart/2005/8/layout/cycle5"/>
    <dgm:cxn modelId="{F0881F3C-3CC2-421E-98A4-D739FB2389E9}" type="presParOf" srcId="{F13E3764-5E2A-409B-AF2B-09415E0DC552}" destId="{DED1E59A-F79C-48CB-9597-65BB0FEAE166}" srcOrd="2" destOrd="0" presId="urn:microsoft.com/office/officeart/2005/8/layout/cycle5"/>
    <dgm:cxn modelId="{96512C1D-05C1-4AB1-88D8-800FE78AE36D}" type="presParOf" srcId="{F13E3764-5E2A-409B-AF2B-09415E0DC552}" destId="{101AD12E-35DB-4400-8F4E-4EA9E0F99047}" srcOrd="3" destOrd="0" presId="urn:microsoft.com/office/officeart/2005/8/layout/cycle5"/>
    <dgm:cxn modelId="{8CDDE30D-E1BE-467A-8013-42F673ED10F6}" type="presParOf" srcId="{F13E3764-5E2A-409B-AF2B-09415E0DC552}" destId="{20737F86-216A-4B86-A90E-0A8F3FA7CABE}" srcOrd="4" destOrd="0" presId="urn:microsoft.com/office/officeart/2005/8/layout/cycle5"/>
    <dgm:cxn modelId="{E2D24256-3B57-448D-A67C-12EFCB6ED415}" type="presParOf" srcId="{F13E3764-5E2A-409B-AF2B-09415E0DC552}" destId="{FA435567-4BD9-435A-8D83-AC756E15B595}" srcOrd="5" destOrd="0" presId="urn:microsoft.com/office/officeart/2005/8/layout/cycle5"/>
    <dgm:cxn modelId="{FA475C14-CB78-4391-B7D1-DCC6C6ED5E02}" type="presParOf" srcId="{F13E3764-5E2A-409B-AF2B-09415E0DC552}" destId="{61BBFAE0-1196-49F2-B7EC-74A337B904FC}" srcOrd="6" destOrd="0" presId="urn:microsoft.com/office/officeart/2005/8/layout/cycle5"/>
    <dgm:cxn modelId="{0FFC13AF-2488-4532-A6BC-7A08A2C297D6}" type="presParOf" srcId="{F13E3764-5E2A-409B-AF2B-09415E0DC552}" destId="{F83432BD-79E4-4430-AA5E-1953D2F3C992}" srcOrd="7" destOrd="0" presId="urn:microsoft.com/office/officeart/2005/8/layout/cycle5"/>
    <dgm:cxn modelId="{2FB86ED7-126B-4CAD-8D8F-239FB485BB73}" type="presParOf" srcId="{F13E3764-5E2A-409B-AF2B-09415E0DC552}" destId="{A2F99BAF-D2EF-4966-93C3-46C05E7A9954}" srcOrd="8" destOrd="0" presId="urn:microsoft.com/office/officeart/2005/8/layout/cycle5"/>
    <dgm:cxn modelId="{8CCD1871-A9B4-49AF-8115-168D1391DCC6}" type="presParOf" srcId="{F13E3764-5E2A-409B-AF2B-09415E0DC552}" destId="{67D3ACBD-1EFF-4B55-999B-A6C631856AFB}" srcOrd="9" destOrd="0" presId="urn:microsoft.com/office/officeart/2005/8/layout/cycle5"/>
    <dgm:cxn modelId="{9BB8D225-BDCA-471B-AADF-EC7567003DBC}" type="presParOf" srcId="{F13E3764-5E2A-409B-AF2B-09415E0DC552}" destId="{9F5B245C-854B-4FBD-B5E8-3CCEFE04775B}" srcOrd="10" destOrd="0" presId="urn:microsoft.com/office/officeart/2005/8/layout/cycle5"/>
    <dgm:cxn modelId="{A27F0E96-9441-4A11-9CE5-4314B9B0F50A}" type="presParOf" srcId="{F13E3764-5E2A-409B-AF2B-09415E0DC552}" destId="{CEDC1A4E-90D9-4C88-996E-178289959D8F}" srcOrd="11" destOrd="0" presId="urn:microsoft.com/office/officeart/2005/8/layout/cycle5"/>
    <dgm:cxn modelId="{0BB61E1B-2870-4501-99C1-509FB59A0771}" type="presParOf" srcId="{F13E3764-5E2A-409B-AF2B-09415E0DC552}" destId="{D9747C79-90AD-45C9-BD30-45141AB5EBFF}" srcOrd="12" destOrd="0" presId="urn:microsoft.com/office/officeart/2005/8/layout/cycle5"/>
    <dgm:cxn modelId="{04CAD19F-6D8D-4D52-92EB-4FD47061BF16}" type="presParOf" srcId="{F13E3764-5E2A-409B-AF2B-09415E0DC552}" destId="{23EB0DBD-60A5-4E8C-BAA2-F6E1212D0CDC}" srcOrd="13" destOrd="0" presId="urn:microsoft.com/office/officeart/2005/8/layout/cycle5"/>
    <dgm:cxn modelId="{564A0848-84B4-4DB3-878A-D1799A211FDC}" type="presParOf" srcId="{F13E3764-5E2A-409B-AF2B-09415E0DC552}" destId="{59F22491-632A-45CD-997D-7279F0536373}" srcOrd="14" destOrd="0" presId="urn:microsoft.com/office/officeart/2005/8/layout/cycle5"/>
    <dgm:cxn modelId="{E4BA1D31-B762-47BF-BDD7-5B43739FF054}" type="presParOf" srcId="{F13E3764-5E2A-409B-AF2B-09415E0DC552}" destId="{7E3461BB-A05E-44F7-9993-CC6D357A7AA5}" srcOrd="15" destOrd="0" presId="urn:microsoft.com/office/officeart/2005/8/layout/cycle5"/>
    <dgm:cxn modelId="{C447643A-530B-419D-8EA3-5245ED0B543B}" type="presParOf" srcId="{F13E3764-5E2A-409B-AF2B-09415E0DC552}" destId="{30B9039C-8168-4DC1-9F9A-A571A4C8DAEC}" srcOrd="16" destOrd="0" presId="urn:microsoft.com/office/officeart/2005/8/layout/cycle5"/>
    <dgm:cxn modelId="{C0C9C109-6544-42EF-B856-BAAB049C9787}" type="presParOf" srcId="{F13E3764-5E2A-409B-AF2B-09415E0DC552}" destId="{B6942816-9844-4404-B284-58CA1BC32EF2}"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a:ln w="38100">
          <a:solidFill>
            <a:srgbClr val="FF0000"/>
          </a:solidFill>
        </a:ln>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8483C90B-A0C0-4B55-B695-D8D21C997A39}" type="presOf" srcId="{3756329A-20F9-40E2-89BE-D1E1ED1D59EA}" destId="{70238B9D-5E9B-4397-AA40-AE5D0FC1BF9D}" srcOrd="0"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D6C59066-2BF8-4732-A1AE-156DA7668195}" type="presOf" srcId="{21605C52-619F-4F6A-BB4D-B52FBEF86EC1}" destId="{B7A5F97F-1BBD-4F5A-8898-5B945874F1C5}" srcOrd="0" destOrd="0" presId="urn:microsoft.com/office/officeart/2005/8/layout/process1"/>
    <dgm:cxn modelId="{CE194167-ADAB-46E5-94E1-45E8285F60D6}" type="presOf" srcId="{0B2395D1-4B21-42C5-8244-BF68CA7F2252}" destId="{D1404C9C-E37C-459D-9A87-0CF6C6ABF452}" srcOrd="0" destOrd="0" presId="urn:microsoft.com/office/officeart/2005/8/layout/process1"/>
    <dgm:cxn modelId="{8EE5E76C-0BD7-404B-8B86-F2312238350F}" srcId="{450B0FAA-9DD6-42DD-9C60-C541E423BB85}" destId="{F4187A7E-1A32-4783-97AB-CBC0DD4B4E29}" srcOrd="3" destOrd="0" parTransId="{33E69CB2-4399-481E-9B9E-DBB8578D15A8}" sibTransId="{C734EDEF-A87B-492A-8B48-A3EB979EC064}"/>
    <dgm:cxn modelId="{EA88EC4E-35E0-4B4B-9E46-FACD9BEB9EBC}" type="presOf" srcId="{8AF226CD-244C-4404-9B5C-E92490710438}" destId="{AA745820-C657-4283-A6BA-BBCDF458D680}" srcOrd="0" destOrd="0" presId="urn:microsoft.com/office/officeart/2005/8/layout/process1"/>
    <dgm:cxn modelId="{6100F95A-3C03-495F-A5D8-B8DDBFE9D1C5}" type="presOf" srcId="{693896DD-B305-4D43-9A49-60DA2972ADF7}" destId="{474EB26E-9DB3-4D9C-826D-81E3C46C8262}" srcOrd="1" destOrd="0" presId="urn:microsoft.com/office/officeart/2005/8/layout/process1"/>
    <dgm:cxn modelId="{96F3207E-9F15-4BA3-8D68-18F9337A55C2}" type="presOf" srcId="{8AF226CD-244C-4404-9B5C-E92490710438}" destId="{08330D3D-51A8-4314-98F3-AF9B423CF474}" srcOrd="1" destOrd="0" presId="urn:microsoft.com/office/officeart/2005/8/layout/process1"/>
    <dgm:cxn modelId="{0155EC83-4742-4931-AF2F-FF86436E16AA}" type="presOf" srcId="{21605C52-619F-4F6A-BB4D-B52FBEF86EC1}" destId="{A3D1BD62-9FA9-4092-AC68-AD3B23BBE395}" srcOrd="1" destOrd="0" presId="urn:microsoft.com/office/officeart/2005/8/layout/process1"/>
    <dgm:cxn modelId="{DFCC6D8D-186D-4612-A69F-374D79302572}" type="presOf" srcId="{F4187A7E-1A32-4783-97AB-CBC0DD4B4E29}" destId="{CDAD46A1-FE81-4DB6-BAF6-0EA1E97EA1D0}" srcOrd="0" destOrd="0" presId="urn:microsoft.com/office/officeart/2005/8/layout/process1"/>
    <dgm:cxn modelId="{EF800D9A-D441-4DC9-8661-C4E0D743B749}" type="presOf" srcId="{C734EDEF-A87B-492A-8B48-A3EB979EC064}" destId="{228A3A80-5964-424F-8EEB-C20A094BA1E9}" srcOrd="0"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D6849CA3-6433-4DA9-9D4F-BC20B5A9DEAD}" type="presOf" srcId="{C734EDEF-A87B-492A-8B48-A3EB979EC064}" destId="{BE8697A7-2571-41C5-A3E8-007166A4716E}" srcOrd="1" destOrd="0" presId="urn:microsoft.com/office/officeart/2005/8/layout/process1"/>
    <dgm:cxn modelId="{99D26EA7-94A8-4312-990A-3A8F75D714F8}" srcId="{450B0FAA-9DD6-42DD-9C60-C541E423BB85}" destId="{3756329A-20F9-40E2-89BE-D1E1ED1D59EA}" srcOrd="1" destOrd="0" parTransId="{B20F95DB-85A1-4C3C-9FE7-7F2C13504626}" sibTransId="{693896DD-B305-4D43-9A49-60DA2972ADF7}"/>
    <dgm:cxn modelId="{1219BCC4-7639-4D8E-AB02-43FBD3B54251}" type="presOf" srcId="{BDC1ED8B-BB15-41B7-983D-0FF3220F64C2}" destId="{7089BA37-F16A-4259-963D-2095DDE43BEE}" srcOrd="0" destOrd="0" presId="urn:microsoft.com/office/officeart/2005/8/layout/process1"/>
    <dgm:cxn modelId="{04FBE9C4-BEF3-4E71-B4C7-BD4B6D205E41}" type="presOf" srcId="{2EF8E1ED-3CBB-4251-BC02-19408992AC49}" destId="{91BAD7B3-F0B9-410F-A44D-82A436075018}" srcOrd="0" destOrd="0" presId="urn:microsoft.com/office/officeart/2005/8/layout/process1"/>
    <dgm:cxn modelId="{10EAB7D5-6BB0-4AC3-BAF6-21DB74089D59}" type="presOf" srcId="{BD2D2118-2B27-48ED-82AC-B115DD9DCF55}" destId="{95DAE4B8-456C-4017-BB22-C9BB6696AB7E}" srcOrd="0" destOrd="0" presId="urn:microsoft.com/office/officeart/2005/8/layout/process1"/>
    <dgm:cxn modelId="{B8F134D7-C395-4AB3-A340-8B20E74B856D}" type="presOf" srcId="{5BF4D6C3-2778-45D9-8EBA-B19E10640FFF}" destId="{87C00443-8ACD-48A7-8C6A-07B734AE9F06}" srcOrd="0" destOrd="0" presId="urn:microsoft.com/office/officeart/2005/8/layout/process1"/>
    <dgm:cxn modelId="{4DF485E3-3A44-4D67-A9C3-3208801B8AF2}" type="presOf" srcId="{BDC1ED8B-BB15-41B7-983D-0FF3220F64C2}" destId="{77C5541E-26AD-4D7F-8FFD-BF5A2615CCB1}" srcOrd="1" destOrd="0" presId="urn:microsoft.com/office/officeart/2005/8/layout/process1"/>
    <dgm:cxn modelId="{635C27F8-8D16-4FBF-8F58-2FD1C36351B8}" type="presOf" srcId="{450B0FAA-9DD6-42DD-9C60-C541E423BB85}" destId="{1ABE514B-E4D9-4DA9-BCE7-746098A7A65E}" srcOrd="0" destOrd="0" presId="urn:microsoft.com/office/officeart/2005/8/layout/process1"/>
    <dgm:cxn modelId="{5B0A77FD-E193-4F8F-A9F9-F27C6C80C3A6}" type="presOf" srcId="{693896DD-B305-4D43-9A49-60DA2972ADF7}" destId="{74580188-186E-477C-BFE5-B6512EC9CC61}" srcOrd="0" destOrd="0" presId="urn:microsoft.com/office/officeart/2005/8/layout/process1"/>
    <dgm:cxn modelId="{8CB9CBF0-809C-4720-AE62-7B97FC92382F}" type="presParOf" srcId="{1ABE514B-E4D9-4DA9-BCE7-746098A7A65E}" destId="{91BAD7B3-F0B9-410F-A44D-82A436075018}" srcOrd="0" destOrd="0" presId="urn:microsoft.com/office/officeart/2005/8/layout/process1"/>
    <dgm:cxn modelId="{276F8B39-1893-4F92-B38C-1A64A3C176DC}" type="presParOf" srcId="{1ABE514B-E4D9-4DA9-BCE7-746098A7A65E}" destId="{B7A5F97F-1BBD-4F5A-8898-5B945874F1C5}" srcOrd="1" destOrd="0" presId="urn:microsoft.com/office/officeart/2005/8/layout/process1"/>
    <dgm:cxn modelId="{F2EE5710-BE3B-41D1-8FA1-E4693E355C0A}" type="presParOf" srcId="{B7A5F97F-1BBD-4F5A-8898-5B945874F1C5}" destId="{A3D1BD62-9FA9-4092-AC68-AD3B23BBE395}" srcOrd="0" destOrd="0" presId="urn:microsoft.com/office/officeart/2005/8/layout/process1"/>
    <dgm:cxn modelId="{576CF2C0-5BC1-44A6-882D-11F204CADAA1}" type="presParOf" srcId="{1ABE514B-E4D9-4DA9-BCE7-746098A7A65E}" destId="{70238B9D-5E9B-4397-AA40-AE5D0FC1BF9D}" srcOrd="2" destOrd="0" presId="urn:microsoft.com/office/officeart/2005/8/layout/process1"/>
    <dgm:cxn modelId="{96D1F54E-C1F3-4929-AD20-BBF117CC00D1}" type="presParOf" srcId="{1ABE514B-E4D9-4DA9-BCE7-746098A7A65E}" destId="{74580188-186E-477C-BFE5-B6512EC9CC61}" srcOrd="3" destOrd="0" presId="urn:microsoft.com/office/officeart/2005/8/layout/process1"/>
    <dgm:cxn modelId="{D586E2AC-0F13-4B94-A2C8-FE90E271275F}" type="presParOf" srcId="{74580188-186E-477C-BFE5-B6512EC9CC61}" destId="{474EB26E-9DB3-4D9C-826D-81E3C46C8262}" srcOrd="0" destOrd="0" presId="urn:microsoft.com/office/officeart/2005/8/layout/process1"/>
    <dgm:cxn modelId="{72631ED0-2CEC-4AA0-BEB6-1984AB6C6450}" type="presParOf" srcId="{1ABE514B-E4D9-4DA9-BCE7-746098A7A65E}" destId="{95DAE4B8-456C-4017-BB22-C9BB6696AB7E}" srcOrd="4" destOrd="0" presId="urn:microsoft.com/office/officeart/2005/8/layout/process1"/>
    <dgm:cxn modelId="{862821E6-DB12-4D13-A24A-CB7994AC918C}" type="presParOf" srcId="{1ABE514B-E4D9-4DA9-BCE7-746098A7A65E}" destId="{7089BA37-F16A-4259-963D-2095DDE43BEE}" srcOrd="5" destOrd="0" presId="urn:microsoft.com/office/officeart/2005/8/layout/process1"/>
    <dgm:cxn modelId="{74FE6308-7248-4067-9E10-96F6D57F0BF1}" type="presParOf" srcId="{7089BA37-F16A-4259-963D-2095DDE43BEE}" destId="{77C5541E-26AD-4D7F-8FFD-BF5A2615CCB1}" srcOrd="0" destOrd="0" presId="urn:microsoft.com/office/officeart/2005/8/layout/process1"/>
    <dgm:cxn modelId="{4D1DDE59-EF43-4B1E-AC8B-4A692E20A754}" type="presParOf" srcId="{1ABE514B-E4D9-4DA9-BCE7-746098A7A65E}" destId="{CDAD46A1-FE81-4DB6-BAF6-0EA1E97EA1D0}" srcOrd="6" destOrd="0" presId="urn:microsoft.com/office/officeart/2005/8/layout/process1"/>
    <dgm:cxn modelId="{5DB07589-8CAC-4563-B086-04077CB73E6E}" type="presParOf" srcId="{1ABE514B-E4D9-4DA9-BCE7-746098A7A65E}" destId="{228A3A80-5964-424F-8EEB-C20A094BA1E9}" srcOrd="7" destOrd="0" presId="urn:microsoft.com/office/officeart/2005/8/layout/process1"/>
    <dgm:cxn modelId="{E30054A5-FABF-4F22-B935-8ACB753C9843}" type="presParOf" srcId="{228A3A80-5964-424F-8EEB-C20A094BA1E9}" destId="{BE8697A7-2571-41C5-A3E8-007166A4716E}" srcOrd="0" destOrd="0" presId="urn:microsoft.com/office/officeart/2005/8/layout/process1"/>
    <dgm:cxn modelId="{8096368E-62FC-4D0F-9665-638B352036B7}" type="presParOf" srcId="{1ABE514B-E4D9-4DA9-BCE7-746098A7A65E}" destId="{87C00443-8ACD-48A7-8C6A-07B734AE9F06}" srcOrd="8" destOrd="0" presId="urn:microsoft.com/office/officeart/2005/8/layout/process1"/>
    <dgm:cxn modelId="{FFB6AF37-EE91-45A8-B658-AB114360812A}" type="presParOf" srcId="{1ABE514B-E4D9-4DA9-BCE7-746098A7A65E}" destId="{AA745820-C657-4283-A6BA-BBCDF458D680}" srcOrd="9" destOrd="0" presId="urn:microsoft.com/office/officeart/2005/8/layout/process1"/>
    <dgm:cxn modelId="{BB37330F-99A2-4EEF-9584-76A4B3BC2C33}" type="presParOf" srcId="{AA745820-C657-4283-A6BA-BBCDF458D680}" destId="{08330D3D-51A8-4314-98F3-AF9B423CF474}" srcOrd="0" destOrd="0" presId="urn:microsoft.com/office/officeart/2005/8/layout/process1"/>
    <dgm:cxn modelId="{88A74571-2269-487A-B1EF-801FE56B9B7B}"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a:ln w="38100">
          <a:solidFill>
            <a:srgbClr val="FF0000"/>
          </a:solidFill>
        </a:ln>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4A581A19-E96C-44B8-88B8-209EAC163B71}" type="presOf" srcId="{F4187A7E-1A32-4783-97AB-CBC0DD4B4E29}" destId="{CDAD46A1-FE81-4DB6-BAF6-0EA1E97EA1D0}" srcOrd="0" destOrd="0" presId="urn:microsoft.com/office/officeart/2005/8/layout/process1"/>
    <dgm:cxn modelId="{DCD56F2A-EA35-4B11-96D9-89C7F66EEE06}" type="presOf" srcId="{693896DD-B305-4D43-9A49-60DA2972ADF7}" destId="{74580188-186E-477C-BFE5-B6512EC9CC61}" srcOrd="0" destOrd="0" presId="urn:microsoft.com/office/officeart/2005/8/layout/process1"/>
    <dgm:cxn modelId="{94C3E22B-1B20-41FD-94B7-29C0F2A12730}" type="presOf" srcId="{BD2D2118-2B27-48ED-82AC-B115DD9DCF55}" destId="{95DAE4B8-456C-4017-BB22-C9BB6696AB7E}" srcOrd="0" destOrd="0" presId="urn:microsoft.com/office/officeart/2005/8/layout/process1"/>
    <dgm:cxn modelId="{5F298430-C145-4074-AC66-E76BE15ED49F}" type="presOf" srcId="{0B2395D1-4B21-42C5-8244-BF68CA7F2252}" destId="{D1404C9C-E37C-459D-9A87-0CF6C6ABF452}" srcOrd="0" destOrd="0" presId="urn:microsoft.com/office/officeart/2005/8/layout/process1"/>
    <dgm:cxn modelId="{F1703F3B-01E5-4D5B-B54E-D1FC9B85D958}" type="presOf" srcId="{8AF226CD-244C-4404-9B5C-E92490710438}" destId="{AA745820-C657-4283-A6BA-BBCDF458D680}" srcOrd="0"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06857541-4976-45F5-84F4-CF5CD0ED446B}" type="presOf" srcId="{21605C52-619F-4F6A-BB4D-B52FBEF86EC1}" destId="{A3D1BD62-9FA9-4092-AC68-AD3B23BBE395}" srcOrd="1" destOrd="0" presId="urn:microsoft.com/office/officeart/2005/8/layout/process1"/>
    <dgm:cxn modelId="{894A1A62-4719-4273-981E-1E6BBEBBD62C}" type="presOf" srcId="{BDC1ED8B-BB15-41B7-983D-0FF3220F64C2}" destId="{77C5541E-26AD-4D7F-8FFD-BF5A2615CCB1}" srcOrd="1" destOrd="0" presId="urn:microsoft.com/office/officeart/2005/8/layout/process1"/>
    <dgm:cxn modelId="{12086F4C-CEAB-415D-97E7-E0BEABF3D2F9}" type="presOf" srcId="{8AF226CD-244C-4404-9B5C-E92490710438}" destId="{08330D3D-51A8-4314-98F3-AF9B423CF474}" srcOrd="1" destOrd="0" presId="urn:microsoft.com/office/officeart/2005/8/layout/process1"/>
    <dgm:cxn modelId="{8EE5E76C-0BD7-404B-8B86-F2312238350F}" srcId="{450B0FAA-9DD6-42DD-9C60-C541E423BB85}" destId="{F4187A7E-1A32-4783-97AB-CBC0DD4B4E29}" srcOrd="3" destOrd="0" parTransId="{33E69CB2-4399-481E-9B9E-DBB8578D15A8}" sibTransId="{C734EDEF-A87B-492A-8B48-A3EB979EC064}"/>
    <dgm:cxn modelId="{75ABD74E-4D75-4BA3-9169-42D995E15A34}" type="presOf" srcId="{2EF8E1ED-3CBB-4251-BC02-19408992AC49}" destId="{91BAD7B3-F0B9-410F-A44D-82A436075018}" srcOrd="0" destOrd="0" presId="urn:microsoft.com/office/officeart/2005/8/layout/process1"/>
    <dgm:cxn modelId="{D2388673-21EE-4401-895B-4C4EBFB321E5}" type="presOf" srcId="{3756329A-20F9-40E2-89BE-D1E1ED1D59EA}" destId="{70238B9D-5E9B-4397-AA40-AE5D0FC1BF9D}" srcOrd="0" destOrd="0" presId="urn:microsoft.com/office/officeart/2005/8/layout/process1"/>
    <dgm:cxn modelId="{C3F1C580-B8A0-4802-B03A-55EDE8DC8FC3}" type="presOf" srcId="{BDC1ED8B-BB15-41B7-983D-0FF3220F64C2}" destId="{7089BA37-F16A-4259-963D-2095DDE43BEE}" srcOrd="0" destOrd="0" presId="urn:microsoft.com/office/officeart/2005/8/layout/process1"/>
    <dgm:cxn modelId="{35A75793-857E-427E-82A2-8D7B157BE312}" type="presOf" srcId="{450B0FAA-9DD6-42DD-9C60-C541E423BB85}" destId="{1ABE514B-E4D9-4DA9-BCE7-746098A7A65E}" srcOrd="0"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99D26EA7-94A8-4312-990A-3A8F75D714F8}" srcId="{450B0FAA-9DD6-42DD-9C60-C541E423BB85}" destId="{3756329A-20F9-40E2-89BE-D1E1ED1D59EA}" srcOrd="1" destOrd="0" parTransId="{B20F95DB-85A1-4C3C-9FE7-7F2C13504626}" sibTransId="{693896DD-B305-4D43-9A49-60DA2972ADF7}"/>
    <dgm:cxn modelId="{04B0FEC9-E899-4AF3-86F3-1E16DEE4266F}" type="presOf" srcId="{C734EDEF-A87B-492A-8B48-A3EB979EC064}" destId="{BE8697A7-2571-41C5-A3E8-007166A4716E}" srcOrd="1" destOrd="0" presId="urn:microsoft.com/office/officeart/2005/8/layout/process1"/>
    <dgm:cxn modelId="{08B8DFE0-D1C8-4C25-AD46-D2B068C03A6B}" type="presOf" srcId="{5BF4D6C3-2778-45D9-8EBA-B19E10640FFF}" destId="{87C00443-8ACD-48A7-8C6A-07B734AE9F06}" srcOrd="0" destOrd="0" presId="urn:microsoft.com/office/officeart/2005/8/layout/process1"/>
    <dgm:cxn modelId="{73082DE1-D07E-4531-AB08-7E41DD5E171C}" type="presOf" srcId="{C734EDEF-A87B-492A-8B48-A3EB979EC064}" destId="{228A3A80-5964-424F-8EEB-C20A094BA1E9}" srcOrd="0" destOrd="0" presId="urn:microsoft.com/office/officeart/2005/8/layout/process1"/>
    <dgm:cxn modelId="{8881C4E4-5E6A-4E79-8BFB-EFAED1F1F0F8}" type="presOf" srcId="{693896DD-B305-4D43-9A49-60DA2972ADF7}" destId="{474EB26E-9DB3-4D9C-826D-81E3C46C8262}" srcOrd="1" destOrd="0" presId="urn:microsoft.com/office/officeart/2005/8/layout/process1"/>
    <dgm:cxn modelId="{3CA7F0F3-4371-4E72-A16D-A252CE660787}" type="presOf" srcId="{21605C52-619F-4F6A-BB4D-B52FBEF86EC1}" destId="{B7A5F97F-1BBD-4F5A-8898-5B945874F1C5}" srcOrd="0" destOrd="0" presId="urn:microsoft.com/office/officeart/2005/8/layout/process1"/>
    <dgm:cxn modelId="{E9E8679C-CB37-42E5-9778-D0B022E5E646}" type="presParOf" srcId="{1ABE514B-E4D9-4DA9-BCE7-746098A7A65E}" destId="{91BAD7B3-F0B9-410F-A44D-82A436075018}" srcOrd="0" destOrd="0" presId="urn:microsoft.com/office/officeart/2005/8/layout/process1"/>
    <dgm:cxn modelId="{B7C302BC-D717-4B12-B136-174C7E4AFAE4}" type="presParOf" srcId="{1ABE514B-E4D9-4DA9-BCE7-746098A7A65E}" destId="{B7A5F97F-1BBD-4F5A-8898-5B945874F1C5}" srcOrd="1" destOrd="0" presId="urn:microsoft.com/office/officeart/2005/8/layout/process1"/>
    <dgm:cxn modelId="{808DA44C-EE42-4A16-B25C-94CCFF12B551}" type="presParOf" srcId="{B7A5F97F-1BBD-4F5A-8898-5B945874F1C5}" destId="{A3D1BD62-9FA9-4092-AC68-AD3B23BBE395}" srcOrd="0" destOrd="0" presId="urn:microsoft.com/office/officeart/2005/8/layout/process1"/>
    <dgm:cxn modelId="{508218E9-DB66-44DE-9260-7C13C6013560}" type="presParOf" srcId="{1ABE514B-E4D9-4DA9-BCE7-746098A7A65E}" destId="{70238B9D-5E9B-4397-AA40-AE5D0FC1BF9D}" srcOrd="2" destOrd="0" presId="urn:microsoft.com/office/officeart/2005/8/layout/process1"/>
    <dgm:cxn modelId="{B0356DC9-F5ED-46B8-B826-0C399C68B6EF}" type="presParOf" srcId="{1ABE514B-E4D9-4DA9-BCE7-746098A7A65E}" destId="{74580188-186E-477C-BFE5-B6512EC9CC61}" srcOrd="3" destOrd="0" presId="urn:microsoft.com/office/officeart/2005/8/layout/process1"/>
    <dgm:cxn modelId="{EC4FF2CB-77AC-4D9B-A8A4-0346F92F32FF}" type="presParOf" srcId="{74580188-186E-477C-BFE5-B6512EC9CC61}" destId="{474EB26E-9DB3-4D9C-826D-81E3C46C8262}" srcOrd="0" destOrd="0" presId="urn:microsoft.com/office/officeart/2005/8/layout/process1"/>
    <dgm:cxn modelId="{0C1B33EB-7977-4FCD-A852-5722A8A74130}" type="presParOf" srcId="{1ABE514B-E4D9-4DA9-BCE7-746098A7A65E}" destId="{95DAE4B8-456C-4017-BB22-C9BB6696AB7E}" srcOrd="4" destOrd="0" presId="urn:microsoft.com/office/officeart/2005/8/layout/process1"/>
    <dgm:cxn modelId="{A402FB67-26BD-45A6-AA58-0F7DD1B2ABDB}" type="presParOf" srcId="{1ABE514B-E4D9-4DA9-BCE7-746098A7A65E}" destId="{7089BA37-F16A-4259-963D-2095DDE43BEE}" srcOrd="5" destOrd="0" presId="urn:microsoft.com/office/officeart/2005/8/layout/process1"/>
    <dgm:cxn modelId="{97D75E47-E0D7-466E-A4D6-C4EB4D592170}" type="presParOf" srcId="{7089BA37-F16A-4259-963D-2095DDE43BEE}" destId="{77C5541E-26AD-4D7F-8FFD-BF5A2615CCB1}" srcOrd="0" destOrd="0" presId="urn:microsoft.com/office/officeart/2005/8/layout/process1"/>
    <dgm:cxn modelId="{CFC35D08-60DF-42F7-80D8-698D568D01EF}" type="presParOf" srcId="{1ABE514B-E4D9-4DA9-BCE7-746098A7A65E}" destId="{CDAD46A1-FE81-4DB6-BAF6-0EA1E97EA1D0}" srcOrd="6" destOrd="0" presId="urn:microsoft.com/office/officeart/2005/8/layout/process1"/>
    <dgm:cxn modelId="{EEA92A90-E05D-46AD-B693-35C673721D5E}" type="presParOf" srcId="{1ABE514B-E4D9-4DA9-BCE7-746098A7A65E}" destId="{228A3A80-5964-424F-8EEB-C20A094BA1E9}" srcOrd="7" destOrd="0" presId="urn:microsoft.com/office/officeart/2005/8/layout/process1"/>
    <dgm:cxn modelId="{83FA601F-3D13-4191-8361-D4384684674D}" type="presParOf" srcId="{228A3A80-5964-424F-8EEB-C20A094BA1E9}" destId="{BE8697A7-2571-41C5-A3E8-007166A4716E}" srcOrd="0" destOrd="0" presId="urn:microsoft.com/office/officeart/2005/8/layout/process1"/>
    <dgm:cxn modelId="{8862195B-21AA-4311-A272-C7F5C85A7D56}" type="presParOf" srcId="{1ABE514B-E4D9-4DA9-BCE7-746098A7A65E}" destId="{87C00443-8ACD-48A7-8C6A-07B734AE9F06}" srcOrd="8" destOrd="0" presId="urn:microsoft.com/office/officeart/2005/8/layout/process1"/>
    <dgm:cxn modelId="{A0FAB774-9664-4763-96AE-941B29C0C933}" type="presParOf" srcId="{1ABE514B-E4D9-4DA9-BCE7-746098A7A65E}" destId="{AA745820-C657-4283-A6BA-BBCDF458D680}" srcOrd="9" destOrd="0" presId="urn:microsoft.com/office/officeart/2005/8/layout/process1"/>
    <dgm:cxn modelId="{5C862D92-D2A6-48DC-B13D-0C7595465462}" type="presParOf" srcId="{AA745820-C657-4283-A6BA-BBCDF458D680}" destId="{08330D3D-51A8-4314-98F3-AF9B423CF474}" srcOrd="0" destOrd="0" presId="urn:microsoft.com/office/officeart/2005/8/layout/process1"/>
    <dgm:cxn modelId="{86399F9C-21FE-46B4-8BF7-EAC296ADC962}"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a:ln w="38100">
          <a:solidFill>
            <a:srgbClr val="FF0000"/>
          </a:solidFill>
        </a:ln>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9005B103-819A-45F5-807E-2BF93BBB8A89}" type="presOf" srcId="{BD2D2118-2B27-48ED-82AC-B115DD9DCF55}" destId="{95DAE4B8-456C-4017-BB22-C9BB6696AB7E}" srcOrd="0" destOrd="0" presId="urn:microsoft.com/office/officeart/2005/8/layout/process1"/>
    <dgm:cxn modelId="{485F8B06-C0DA-427C-97E0-828E64477C8C}" type="presOf" srcId="{0B2395D1-4B21-42C5-8244-BF68CA7F2252}" destId="{D1404C9C-E37C-459D-9A87-0CF6C6ABF452}" srcOrd="0"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8EE5E76C-0BD7-404B-8B86-F2312238350F}" srcId="{450B0FAA-9DD6-42DD-9C60-C541E423BB85}" destId="{F4187A7E-1A32-4783-97AB-CBC0DD4B4E29}" srcOrd="3" destOrd="0" parTransId="{33E69CB2-4399-481E-9B9E-DBB8578D15A8}" sibTransId="{C734EDEF-A87B-492A-8B48-A3EB979EC064}"/>
    <dgm:cxn modelId="{94F69951-ABA1-4BAE-A793-EDA94C19927D}" type="presOf" srcId="{2EF8E1ED-3CBB-4251-BC02-19408992AC49}" destId="{91BAD7B3-F0B9-410F-A44D-82A436075018}" srcOrd="0" destOrd="0" presId="urn:microsoft.com/office/officeart/2005/8/layout/process1"/>
    <dgm:cxn modelId="{7DD10252-09C9-415F-8A02-C730E64C4527}" type="presOf" srcId="{21605C52-619F-4F6A-BB4D-B52FBEF86EC1}" destId="{B7A5F97F-1BBD-4F5A-8898-5B945874F1C5}" srcOrd="0" destOrd="0" presId="urn:microsoft.com/office/officeart/2005/8/layout/process1"/>
    <dgm:cxn modelId="{5E1DD180-F069-4C6A-BE49-B148B3569655}" type="presOf" srcId="{21605C52-619F-4F6A-BB4D-B52FBEF86EC1}" destId="{A3D1BD62-9FA9-4092-AC68-AD3B23BBE395}" srcOrd="1" destOrd="0" presId="urn:microsoft.com/office/officeart/2005/8/layout/process1"/>
    <dgm:cxn modelId="{16B1DD87-3099-4E98-AD21-2E82C16ABDF6}" type="presOf" srcId="{8AF226CD-244C-4404-9B5C-E92490710438}" destId="{08330D3D-51A8-4314-98F3-AF9B423CF474}" srcOrd="1" destOrd="0" presId="urn:microsoft.com/office/officeart/2005/8/layout/process1"/>
    <dgm:cxn modelId="{178D3B8C-9F52-4A18-9B13-7C4AA34BF540}" type="presOf" srcId="{450B0FAA-9DD6-42DD-9C60-C541E423BB85}" destId="{1ABE514B-E4D9-4DA9-BCE7-746098A7A65E}" srcOrd="0" destOrd="0" presId="urn:microsoft.com/office/officeart/2005/8/layout/process1"/>
    <dgm:cxn modelId="{4A368292-0550-426D-9D4C-B312AE46D91C}" type="presOf" srcId="{693896DD-B305-4D43-9A49-60DA2972ADF7}" destId="{74580188-186E-477C-BFE5-B6512EC9CC61}" srcOrd="0" destOrd="0" presId="urn:microsoft.com/office/officeart/2005/8/layout/process1"/>
    <dgm:cxn modelId="{2A239095-252F-435B-AC15-5A8A6D519711}" type="presOf" srcId="{5BF4D6C3-2778-45D9-8EBA-B19E10640FFF}" destId="{87C00443-8ACD-48A7-8C6A-07B734AE9F06}" srcOrd="0"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99D26EA7-94A8-4312-990A-3A8F75D714F8}" srcId="{450B0FAA-9DD6-42DD-9C60-C541E423BB85}" destId="{3756329A-20F9-40E2-89BE-D1E1ED1D59EA}" srcOrd="1" destOrd="0" parTransId="{B20F95DB-85A1-4C3C-9FE7-7F2C13504626}" sibTransId="{693896DD-B305-4D43-9A49-60DA2972ADF7}"/>
    <dgm:cxn modelId="{32DF8FA9-8DEF-4894-AFA0-48327E3697A1}" type="presOf" srcId="{BDC1ED8B-BB15-41B7-983D-0FF3220F64C2}" destId="{77C5541E-26AD-4D7F-8FFD-BF5A2615CCB1}" srcOrd="1" destOrd="0" presId="urn:microsoft.com/office/officeart/2005/8/layout/process1"/>
    <dgm:cxn modelId="{1E2B31AA-62F1-42CB-BF3B-420F6D311243}" type="presOf" srcId="{3756329A-20F9-40E2-89BE-D1E1ED1D59EA}" destId="{70238B9D-5E9B-4397-AA40-AE5D0FC1BF9D}" srcOrd="0" destOrd="0" presId="urn:microsoft.com/office/officeart/2005/8/layout/process1"/>
    <dgm:cxn modelId="{23DFC7AE-6328-41B4-B8F9-244CA9D663E4}" type="presOf" srcId="{693896DD-B305-4D43-9A49-60DA2972ADF7}" destId="{474EB26E-9DB3-4D9C-826D-81E3C46C8262}" srcOrd="1" destOrd="0" presId="urn:microsoft.com/office/officeart/2005/8/layout/process1"/>
    <dgm:cxn modelId="{0EBCC0BF-7B5B-4F23-A658-B82BA23E6FE8}" type="presOf" srcId="{C734EDEF-A87B-492A-8B48-A3EB979EC064}" destId="{228A3A80-5964-424F-8EEB-C20A094BA1E9}" srcOrd="0" destOrd="0" presId="urn:microsoft.com/office/officeart/2005/8/layout/process1"/>
    <dgm:cxn modelId="{858172C1-F7EB-4633-9ABD-6E2D7C8609A0}" type="presOf" srcId="{C734EDEF-A87B-492A-8B48-A3EB979EC064}" destId="{BE8697A7-2571-41C5-A3E8-007166A4716E}" srcOrd="1" destOrd="0" presId="urn:microsoft.com/office/officeart/2005/8/layout/process1"/>
    <dgm:cxn modelId="{F41014D9-47D6-404E-AD53-A1D92CF906D9}" type="presOf" srcId="{8AF226CD-244C-4404-9B5C-E92490710438}" destId="{AA745820-C657-4283-A6BA-BBCDF458D680}" srcOrd="0" destOrd="0" presId="urn:microsoft.com/office/officeart/2005/8/layout/process1"/>
    <dgm:cxn modelId="{06A899E4-6E45-4818-9369-92C3960800A5}" type="presOf" srcId="{F4187A7E-1A32-4783-97AB-CBC0DD4B4E29}" destId="{CDAD46A1-FE81-4DB6-BAF6-0EA1E97EA1D0}" srcOrd="0" destOrd="0" presId="urn:microsoft.com/office/officeart/2005/8/layout/process1"/>
    <dgm:cxn modelId="{3CC678E6-E54B-44D7-9CD5-3FD6443933BD}" type="presOf" srcId="{BDC1ED8B-BB15-41B7-983D-0FF3220F64C2}" destId="{7089BA37-F16A-4259-963D-2095DDE43BEE}" srcOrd="0" destOrd="0" presId="urn:microsoft.com/office/officeart/2005/8/layout/process1"/>
    <dgm:cxn modelId="{ED951DFD-CF14-40D7-B6D1-1732125302F0}" type="presParOf" srcId="{1ABE514B-E4D9-4DA9-BCE7-746098A7A65E}" destId="{91BAD7B3-F0B9-410F-A44D-82A436075018}" srcOrd="0" destOrd="0" presId="urn:microsoft.com/office/officeart/2005/8/layout/process1"/>
    <dgm:cxn modelId="{E4A05495-095D-4126-AA7F-0BEBA6439120}" type="presParOf" srcId="{1ABE514B-E4D9-4DA9-BCE7-746098A7A65E}" destId="{B7A5F97F-1BBD-4F5A-8898-5B945874F1C5}" srcOrd="1" destOrd="0" presId="urn:microsoft.com/office/officeart/2005/8/layout/process1"/>
    <dgm:cxn modelId="{54283C59-A03D-42E8-AE05-AF3E5F617B3E}" type="presParOf" srcId="{B7A5F97F-1BBD-4F5A-8898-5B945874F1C5}" destId="{A3D1BD62-9FA9-4092-AC68-AD3B23BBE395}" srcOrd="0" destOrd="0" presId="urn:microsoft.com/office/officeart/2005/8/layout/process1"/>
    <dgm:cxn modelId="{0B7B627D-CFEA-4D14-BB31-6426EABD4827}" type="presParOf" srcId="{1ABE514B-E4D9-4DA9-BCE7-746098A7A65E}" destId="{70238B9D-5E9B-4397-AA40-AE5D0FC1BF9D}" srcOrd="2" destOrd="0" presId="urn:microsoft.com/office/officeart/2005/8/layout/process1"/>
    <dgm:cxn modelId="{F4728FAB-DE5E-4766-B498-4EAFF629C520}" type="presParOf" srcId="{1ABE514B-E4D9-4DA9-BCE7-746098A7A65E}" destId="{74580188-186E-477C-BFE5-B6512EC9CC61}" srcOrd="3" destOrd="0" presId="urn:microsoft.com/office/officeart/2005/8/layout/process1"/>
    <dgm:cxn modelId="{69335D98-F7B4-4EE4-8EB0-817659DDC1D1}" type="presParOf" srcId="{74580188-186E-477C-BFE5-B6512EC9CC61}" destId="{474EB26E-9DB3-4D9C-826D-81E3C46C8262}" srcOrd="0" destOrd="0" presId="urn:microsoft.com/office/officeart/2005/8/layout/process1"/>
    <dgm:cxn modelId="{FE8EC4E0-DD29-4501-8641-C368C84AD8DF}" type="presParOf" srcId="{1ABE514B-E4D9-4DA9-BCE7-746098A7A65E}" destId="{95DAE4B8-456C-4017-BB22-C9BB6696AB7E}" srcOrd="4" destOrd="0" presId="urn:microsoft.com/office/officeart/2005/8/layout/process1"/>
    <dgm:cxn modelId="{747DC3D4-6830-4096-B7DA-9D4A5BCF20FD}" type="presParOf" srcId="{1ABE514B-E4D9-4DA9-BCE7-746098A7A65E}" destId="{7089BA37-F16A-4259-963D-2095DDE43BEE}" srcOrd="5" destOrd="0" presId="urn:microsoft.com/office/officeart/2005/8/layout/process1"/>
    <dgm:cxn modelId="{9E6B7401-DDFF-48D0-8ACE-5B9FAD7432FA}" type="presParOf" srcId="{7089BA37-F16A-4259-963D-2095DDE43BEE}" destId="{77C5541E-26AD-4D7F-8FFD-BF5A2615CCB1}" srcOrd="0" destOrd="0" presId="urn:microsoft.com/office/officeart/2005/8/layout/process1"/>
    <dgm:cxn modelId="{F696FEC7-8AD8-4BDE-8E66-C3C893E7B3A0}" type="presParOf" srcId="{1ABE514B-E4D9-4DA9-BCE7-746098A7A65E}" destId="{CDAD46A1-FE81-4DB6-BAF6-0EA1E97EA1D0}" srcOrd="6" destOrd="0" presId="urn:microsoft.com/office/officeart/2005/8/layout/process1"/>
    <dgm:cxn modelId="{06753591-F27F-4506-840D-0AAF3C97658B}" type="presParOf" srcId="{1ABE514B-E4D9-4DA9-BCE7-746098A7A65E}" destId="{228A3A80-5964-424F-8EEB-C20A094BA1E9}" srcOrd="7" destOrd="0" presId="urn:microsoft.com/office/officeart/2005/8/layout/process1"/>
    <dgm:cxn modelId="{C04574A4-BAEC-462B-B7BD-15D8A4ECE623}" type="presParOf" srcId="{228A3A80-5964-424F-8EEB-C20A094BA1E9}" destId="{BE8697A7-2571-41C5-A3E8-007166A4716E}" srcOrd="0" destOrd="0" presId="urn:microsoft.com/office/officeart/2005/8/layout/process1"/>
    <dgm:cxn modelId="{4E76195B-686F-482B-9674-17212EEF754F}" type="presParOf" srcId="{1ABE514B-E4D9-4DA9-BCE7-746098A7A65E}" destId="{87C00443-8ACD-48A7-8C6A-07B734AE9F06}" srcOrd="8" destOrd="0" presId="urn:microsoft.com/office/officeart/2005/8/layout/process1"/>
    <dgm:cxn modelId="{6BCD1E80-26EB-4184-A6B0-07FD03A2DA92}" type="presParOf" srcId="{1ABE514B-E4D9-4DA9-BCE7-746098A7A65E}" destId="{AA745820-C657-4283-A6BA-BBCDF458D680}" srcOrd="9" destOrd="0" presId="urn:microsoft.com/office/officeart/2005/8/layout/process1"/>
    <dgm:cxn modelId="{A429B005-7A3D-4409-BC52-D92AAF193C96}" type="presParOf" srcId="{AA745820-C657-4283-A6BA-BBCDF458D680}" destId="{08330D3D-51A8-4314-98F3-AF9B423CF474}" srcOrd="0" destOrd="0" presId="urn:microsoft.com/office/officeart/2005/8/layout/process1"/>
    <dgm:cxn modelId="{E15DA053-9E26-41C0-B05F-81E879BF6AA1}"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0B0FAA-9DD6-42DD-9C60-C541E423BB85}" type="doc">
      <dgm:prSet loTypeId="urn:microsoft.com/office/officeart/2005/8/layout/process1" loCatId="process" qsTypeId="urn:microsoft.com/office/officeart/2005/8/quickstyle/simple1" qsCatId="simple" csTypeId="urn:microsoft.com/office/officeart/2005/8/colors/accent0_3" csCatId="mainScheme" phldr="1"/>
      <dgm:spPr/>
      <dgm:t>
        <a:bodyPr/>
        <a:lstStyle/>
        <a:p>
          <a:endParaRPr lang="en-US"/>
        </a:p>
      </dgm:t>
    </dgm:pt>
    <dgm:pt modelId="{2EF8E1ED-3CBB-4251-BC02-19408992AC49}">
      <dgm:prSet phldrT="[Text]"/>
      <dgm:spPr/>
      <dgm:t>
        <a:bodyPr/>
        <a:lstStyle/>
        <a:p>
          <a:r>
            <a:rPr lang="en-US" dirty="0"/>
            <a:t>Research Proposal</a:t>
          </a:r>
        </a:p>
      </dgm:t>
    </dgm:pt>
    <dgm:pt modelId="{3F9691FC-2702-41C1-81AE-8AC823EE9AAD}" type="parTrans" cxnId="{42136861-CB7E-47ED-8BA4-A3136C4AB7D3}">
      <dgm:prSet/>
      <dgm:spPr/>
      <dgm:t>
        <a:bodyPr/>
        <a:lstStyle/>
        <a:p>
          <a:endParaRPr lang="en-US"/>
        </a:p>
      </dgm:t>
    </dgm:pt>
    <dgm:pt modelId="{21605C52-619F-4F6A-BB4D-B52FBEF86EC1}" type="sibTrans" cxnId="{42136861-CB7E-47ED-8BA4-A3136C4AB7D3}">
      <dgm:prSet/>
      <dgm:spPr/>
      <dgm:t>
        <a:bodyPr/>
        <a:lstStyle/>
        <a:p>
          <a:endParaRPr lang="en-US"/>
        </a:p>
      </dgm:t>
    </dgm:pt>
    <dgm:pt modelId="{3756329A-20F9-40E2-89BE-D1E1ED1D59EA}">
      <dgm:prSet phldrT="[Text]"/>
      <dgm:spPr/>
      <dgm:t>
        <a:bodyPr/>
        <a:lstStyle/>
        <a:p>
          <a:r>
            <a:rPr lang="en-US" dirty="0"/>
            <a:t>Data Gathering &amp; Processing</a:t>
          </a:r>
        </a:p>
      </dgm:t>
    </dgm:pt>
    <dgm:pt modelId="{B20F95DB-85A1-4C3C-9FE7-7F2C13504626}" type="parTrans" cxnId="{99D26EA7-94A8-4312-990A-3A8F75D714F8}">
      <dgm:prSet/>
      <dgm:spPr/>
      <dgm:t>
        <a:bodyPr/>
        <a:lstStyle/>
        <a:p>
          <a:endParaRPr lang="en-US"/>
        </a:p>
      </dgm:t>
    </dgm:pt>
    <dgm:pt modelId="{693896DD-B305-4D43-9A49-60DA2972ADF7}" type="sibTrans" cxnId="{99D26EA7-94A8-4312-990A-3A8F75D714F8}">
      <dgm:prSet/>
      <dgm:spPr/>
      <dgm:t>
        <a:bodyPr/>
        <a:lstStyle/>
        <a:p>
          <a:endParaRPr lang="en-US"/>
        </a:p>
      </dgm:t>
    </dgm:pt>
    <dgm:pt modelId="{F4187A7E-1A32-4783-97AB-CBC0DD4B4E29}">
      <dgm:prSet phldrT="[Text]"/>
      <dgm:spPr/>
      <dgm:t>
        <a:bodyPr/>
        <a:lstStyle/>
        <a:p>
          <a:r>
            <a:rPr lang="en-US" dirty="0"/>
            <a:t>Research Content Production </a:t>
          </a:r>
        </a:p>
      </dgm:t>
    </dgm:pt>
    <dgm:pt modelId="{33E69CB2-4399-481E-9B9E-DBB8578D15A8}" type="parTrans" cxnId="{8EE5E76C-0BD7-404B-8B86-F2312238350F}">
      <dgm:prSet/>
      <dgm:spPr/>
      <dgm:t>
        <a:bodyPr/>
        <a:lstStyle/>
        <a:p>
          <a:endParaRPr lang="en-US"/>
        </a:p>
      </dgm:t>
    </dgm:pt>
    <dgm:pt modelId="{C734EDEF-A87B-492A-8B48-A3EB979EC064}" type="sibTrans" cxnId="{8EE5E76C-0BD7-404B-8B86-F2312238350F}">
      <dgm:prSet/>
      <dgm:spPr/>
      <dgm:t>
        <a:bodyPr/>
        <a:lstStyle/>
        <a:p>
          <a:endParaRPr lang="en-US"/>
        </a:p>
      </dgm:t>
    </dgm:pt>
    <dgm:pt modelId="{BD2D2118-2B27-48ED-82AC-B115DD9DCF55}">
      <dgm:prSet/>
      <dgm:spPr/>
      <dgm:t>
        <a:bodyPr/>
        <a:lstStyle/>
        <a:p>
          <a:r>
            <a:rPr lang="en-US" dirty="0"/>
            <a:t>Data Analysis</a:t>
          </a:r>
        </a:p>
      </dgm:t>
    </dgm:pt>
    <dgm:pt modelId="{0CA8AFA2-578C-47BA-B0F4-FB65B3DAD891}" type="parTrans" cxnId="{97AC52A2-48AF-40AC-AD5B-B79316E21D34}">
      <dgm:prSet/>
      <dgm:spPr/>
      <dgm:t>
        <a:bodyPr/>
        <a:lstStyle/>
        <a:p>
          <a:endParaRPr lang="en-US"/>
        </a:p>
      </dgm:t>
    </dgm:pt>
    <dgm:pt modelId="{BDC1ED8B-BB15-41B7-983D-0FF3220F64C2}" type="sibTrans" cxnId="{97AC52A2-48AF-40AC-AD5B-B79316E21D34}">
      <dgm:prSet/>
      <dgm:spPr/>
      <dgm:t>
        <a:bodyPr/>
        <a:lstStyle/>
        <a:p>
          <a:endParaRPr lang="en-US"/>
        </a:p>
      </dgm:t>
    </dgm:pt>
    <dgm:pt modelId="{5BF4D6C3-2778-45D9-8EBA-B19E10640FFF}">
      <dgm:prSet/>
      <dgm:spPr/>
      <dgm:t>
        <a:bodyPr/>
        <a:lstStyle/>
        <a:p>
          <a:r>
            <a:rPr lang="en-US" dirty="0"/>
            <a:t>Research</a:t>
          </a:r>
        </a:p>
        <a:p>
          <a:r>
            <a:rPr lang="en-US" dirty="0"/>
            <a:t>Dissemination </a:t>
          </a:r>
        </a:p>
      </dgm:t>
    </dgm:pt>
    <dgm:pt modelId="{34784868-3394-45BB-BB71-1D4CC87AC52C}" type="parTrans" cxnId="{5F145DA0-FB47-4EC8-A17A-6E64CBD2C31A}">
      <dgm:prSet/>
      <dgm:spPr/>
      <dgm:t>
        <a:bodyPr/>
        <a:lstStyle/>
        <a:p>
          <a:endParaRPr lang="en-US"/>
        </a:p>
      </dgm:t>
    </dgm:pt>
    <dgm:pt modelId="{8AF226CD-244C-4404-9B5C-E92490710438}" type="sibTrans" cxnId="{5F145DA0-FB47-4EC8-A17A-6E64CBD2C31A}">
      <dgm:prSet/>
      <dgm:spPr/>
      <dgm:t>
        <a:bodyPr/>
        <a:lstStyle/>
        <a:p>
          <a:endParaRPr lang="en-US"/>
        </a:p>
      </dgm:t>
    </dgm:pt>
    <dgm:pt modelId="{0B2395D1-4B21-42C5-8244-BF68CA7F2252}">
      <dgm:prSet/>
      <dgm:spPr/>
      <dgm:t>
        <a:bodyPr/>
        <a:lstStyle/>
        <a:p>
          <a:r>
            <a:rPr lang="en-US" dirty="0"/>
            <a:t>Research Value Tracking</a:t>
          </a:r>
        </a:p>
      </dgm:t>
    </dgm:pt>
    <dgm:pt modelId="{DB2DE42C-E668-4524-BFFB-69338FDAD73F}" type="parTrans" cxnId="{42CCD6A0-95ED-4C9E-8CA4-2B1E9A1E29DE}">
      <dgm:prSet/>
      <dgm:spPr/>
      <dgm:t>
        <a:bodyPr/>
        <a:lstStyle/>
        <a:p>
          <a:endParaRPr lang="en-US"/>
        </a:p>
      </dgm:t>
    </dgm:pt>
    <dgm:pt modelId="{6160CA9A-22F9-4948-9758-B76D56578562}" type="sibTrans" cxnId="{42CCD6A0-95ED-4C9E-8CA4-2B1E9A1E29DE}">
      <dgm:prSet/>
      <dgm:spPr/>
      <dgm:t>
        <a:bodyPr/>
        <a:lstStyle/>
        <a:p>
          <a:endParaRPr lang="en-US"/>
        </a:p>
      </dgm:t>
    </dgm:pt>
    <dgm:pt modelId="{1ABE514B-E4D9-4DA9-BCE7-746098A7A65E}" type="pres">
      <dgm:prSet presAssocID="{450B0FAA-9DD6-42DD-9C60-C541E423BB85}" presName="Name0" presStyleCnt="0">
        <dgm:presLayoutVars>
          <dgm:dir/>
          <dgm:resizeHandles val="exact"/>
        </dgm:presLayoutVars>
      </dgm:prSet>
      <dgm:spPr/>
    </dgm:pt>
    <dgm:pt modelId="{91BAD7B3-F0B9-410F-A44D-82A436075018}" type="pres">
      <dgm:prSet presAssocID="{2EF8E1ED-3CBB-4251-BC02-19408992AC49}" presName="node" presStyleLbl="node1" presStyleIdx="0" presStyleCnt="6">
        <dgm:presLayoutVars>
          <dgm:bulletEnabled val="1"/>
        </dgm:presLayoutVars>
      </dgm:prSet>
      <dgm:spPr/>
    </dgm:pt>
    <dgm:pt modelId="{B7A5F97F-1BBD-4F5A-8898-5B945874F1C5}" type="pres">
      <dgm:prSet presAssocID="{21605C52-619F-4F6A-BB4D-B52FBEF86EC1}" presName="sibTrans" presStyleLbl="sibTrans2D1" presStyleIdx="0" presStyleCnt="5"/>
      <dgm:spPr/>
    </dgm:pt>
    <dgm:pt modelId="{A3D1BD62-9FA9-4092-AC68-AD3B23BBE395}" type="pres">
      <dgm:prSet presAssocID="{21605C52-619F-4F6A-BB4D-B52FBEF86EC1}" presName="connectorText" presStyleLbl="sibTrans2D1" presStyleIdx="0" presStyleCnt="5"/>
      <dgm:spPr/>
    </dgm:pt>
    <dgm:pt modelId="{70238B9D-5E9B-4397-AA40-AE5D0FC1BF9D}" type="pres">
      <dgm:prSet presAssocID="{3756329A-20F9-40E2-89BE-D1E1ED1D59EA}" presName="node" presStyleLbl="node1" presStyleIdx="1" presStyleCnt="6">
        <dgm:presLayoutVars>
          <dgm:bulletEnabled val="1"/>
        </dgm:presLayoutVars>
      </dgm:prSet>
      <dgm:spPr/>
    </dgm:pt>
    <dgm:pt modelId="{74580188-186E-477C-BFE5-B6512EC9CC61}" type="pres">
      <dgm:prSet presAssocID="{693896DD-B305-4D43-9A49-60DA2972ADF7}" presName="sibTrans" presStyleLbl="sibTrans2D1" presStyleIdx="1" presStyleCnt="5"/>
      <dgm:spPr/>
    </dgm:pt>
    <dgm:pt modelId="{474EB26E-9DB3-4D9C-826D-81E3C46C8262}" type="pres">
      <dgm:prSet presAssocID="{693896DD-B305-4D43-9A49-60DA2972ADF7}" presName="connectorText" presStyleLbl="sibTrans2D1" presStyleIdx="1" presStyleCnt="5"/>
      <dgm:spPr/>
    </dgm:pt>
    <dgm:pt modelId="{95DAE4B8-456C-4017-BB22-C9BB6696AB7E}" type="pres">
      <dgm:prSet presAssocID="{BD2D2118-2B27-48ED-82AC-B115DD9DCF55}" presName="node" presStyleLbl="node1" presStyleIdx="2" presStyleCnt="6">
        <dgm:presLayoutVars>
          <dgm:bulletEnabled val="1"/>
        </dgm:presLayoutVars>
      </dgm:prSet>
      <dgm:spPr/>
    </dgm:pt>
    <dgm:pt modelId="{7089BA37-F16A-4259-963D-2095DDE43BEE}" type="pres">
      <dgm:prSet presAssocID="{BDC1ED8B-BB15-41B7-983D-0FF3220F64C2}" presName="sibTrans" presStyleLbl="sibTrans2D1" presStyleIdx="2" presStyleCnt="5"/>
      <dgm:spPr/>
    </dgm:pt>
    <dgm:pt modelId="{77C5541E-26AD-4D7F-8FFD-BF5A2615CCB1}" type="pres">
      <dgm:prSet presAssocID="{BDC1ED8B-BB15-41B7-983D-0FF3220F64C2}" presName="connectorText" presStyleLbl="sibTrans2D1" presStyleIdx="2" presStyleCnt="5"/>
      <dgm:spPr/>
    </dgm:pt>
    <dgm:pt modelId="{CDAD46A1-FE81-4DB6-BAF6-0EA1E97EA1D0}" type="pres">
      <dgm:prSet presAssocID="{F4187A7E-1A32-4783-97AB-CBC0DD4B4E29}" presName="node" presStyleLbl="node1" presStyleIdx="3" presStyleCnt="6">
        <dgm:presLayoutVars>
          <dgm:bulletEnabled val="1"/>
        </dgm:presLayoutVars>
      </dgm:prSet>
      <dgm:spPr/>
    </dgm:pt>
    <dgm:pt modelId="{228A3A80-5964-424F-8EEB-C20A094BA1E9}" type="pres">
      <dgm:prSet presAssocID="{C734EDEF-A87B-492A-8B48-A3EB979EC064}" presName="sibTrans" presStyleLbl="sibTrans2D1" presStyleIdx="3" presStyleCnt="5"/>
      <dgm:spPr/>
    </dgm:pt>
    <dgm:pt modelId="{BE8697A7-2571-41C5-A3E8-007166A4716E}" type="pres">
      <dgm:prSet presAssocID="{C734EDEF-A87B-492A-8B48-A3EB979EC064}" presName="connectorText" presStyleLbl="sibTrans2D1" presStyleIdx="3" presStyleCnt="5"/>
      <dgm:spPr/>
    </dgm:pt>
    <dgm:pt modelId="{87C00443-8ACD-48A7-8C6A-07B734AE9F06}" type="pres">
      <dgm:prSet presAssocID="{5BF4D6C3-2778-45D9-8EBA-B19E10640FFF}" presName="node" presStyleLbl="node1" presStyleIdx="4" presStyleCnt="6">
        <dgm:presLayoutVars>
          <dgm:bulletEnabled val="1"/>
        </dgm:presLayoutVars>
      </dgm:prSet>
      <dgm:spPr/>
    </dgm:pt>
    <dgm:pt modelId="{AA745820-C657-4283-A6BA-BBCDF458D680}" type="pres">
      <dgm:prSet presAssocID="{8AF226CD-244C-4404-9B5C-E92490710438}" presName="sibTrans" presStyleLbl="sibTrans2D1" presStyleIdx="4" presStyleCnt="5"/>
      <dgm:spPr/>
    </dgm:pt>
    <dgm:pt modelId="{08330D3D-51A8-4314-98F3-AF9B423CF474}" type="pres">
      <dgm:prSet presAssocID="{8AF226CD-244C-4404-9B5C-E92490710438}" presName="connectorText" presStyleLbl="sibTrans2D1" presStyleIdx="4" presStyleCnt="5"/>
      <dgm:spPr/>
    </dgm:pt>
    <dgm:pt modelId="{D1404C9C-E37C-459D-9A87-0CF6C6ABF452}" type="pres">
      <dgm:prSet presAssocID="{0B2395D1-4B21-42C5-8244-BF68CA7F2252}" presName="node" presStyleLbl="node1" presStyleIdx="5" presStyleCnt="6">
        <dgm:presLayoutVars>
          <dgm:bulletEnabled val="1"/>
        </dgm:presLayoutVars>
      </dgm:prSet>
      <dgm:spPr/>
    </dgm:pt>
  </dgm:ptLst>
  <dgm:cxnLst>
    <dgm:cxn modelId="{8CFB9F39-5756-4DA4-8467-08274AE905B5}" type="presOf" srcId="{BDC1ED8B-BB15-41B7-983D-0FF3220F64C2}" destId="{77C5541E-26AD-4D7F-8FFD-BF5A2615CCB1}" srcOrd="1" destOrd="0" presId="urn:microsoft.com/office/officeart/2005/8/layout/process1"/>
    <dgm:cxn modelId="{E339A539-4151-4E32-BE36-2341EC96B610}" type="presOf" srcId="{693896DD-B305-4D43-9A49-60DA2972ADF7}" destId="{474EB26E-9DB3-4D9C-826D-81E3C46C8262}" srcOrd="1" destOrd="0" presId="urn:microsoft.com/office/officeart/2005/8/layout/process1"/>
    <dgm:cxn modelId="{06122A3A-2458-4CFE-A686-FF915F9CBDE5}" type="presOf" srcId="{3756329A-20F9-40E2-89BE-D1E1ED1D59EA}" destId="{70238B9D-5E9B-4397-AA40-AE5D0FC1BF9D}" srcOrd="0" destOrd="0" presId="urn:microsoft.com/office/officeart/2005/8/layout/process1"/>
    <dgm:cxn modelId="{A042BD3E-05FB-4693-9BF0-A19AC876AA3A}" type="presOf" srcId="{450B0FAA-9DD6-42DD-9C60-C541E423BB85}" destId="{1ABE514B-E4D9-4DA9-BCE7-746098A7A65E}" srcOrd="0" destOrd="0" presId="urn:microsoft.com/office/officeart/2005/8/layout/process1"/>
    <dgm:cxn modelId="{42136861-CB7E-47ED-8BA4-A3136C4AB7D3}" srcId="{450B0FAA-9DD6-42DD-9C60-C541E423BB85}" destId="{2EF8E1ED-3CBB-4251-BC02-19408992AC49}" srcOrd="0" destOrd="0" parTransId="{3F9691FC-2702-41C1-81AE-8AC823EE9AAD}" sibTransId="{21605C52-619F-4F6A-BB4D-B52FBEF86EC1}"/>
    <dgm:cxn modelId="{26840546-6233-45A3-B524-0833917EE3DB}" type="presOf" srcId="{21605C52-619F-4F6A-BB4D-B52FBEF86EC1}" destId="{A3D1BD62-9FA9-4092-AC68-AD3B23BBE395}" srcOrd="1" destOrd="0" presId="urn:microsoft.com/office/officeart/2005/8/layout/process1"/>
    <dgm:cxn modelId="{8EE5E76C-0BD7-404B-8B86-F2312238350F}" srcId="{450B0FAA-9DD6-42DD-9C60-C541E423BB85}" destId="{F4187A7E-1A32-4783-97AB-CBC0DD4B4E29}" srcOrd="3" destOrd="0" parTransId="{33E69CB2-4399-481E-9B9E-DBB8578D15A8}" sibTransId="{C734EDEF-A87B-492A-8B48-A3EB979EC064}"/>
    <dgm:cxn modelId="{5544A977-AECD-4476-B5B1-497AEAEF0B19}" type="presOf" srcId="{0B2395D1-4B21-42C5-8244-BF68CA7F2252}" destId="{D1404C9C-E37C-459D-9A87-0CF6C6ABF452}" srcOrd="0" destOrd="0" presId="urn:microsoft.com/office/officeart/2005/8/layout/process1"/>
    <dgm:cxn modelId="{724B6A85-169C-4896-8E8A-C72DBF015E76}" type="presOf" srcId="{BD2D2118-2B27-48ED-82AC-B115DD9DCF55}" destId="{95DAE4B8-456C-4017-BB22-C9BB6696AB7E}" srcOrd="0" destOrd="0" presId="urn:microsoft.com/office/officeart/2005/8/layout/process1"/>
    <dgm:cxn modelId="{F2B0AB8E-1288-4656-90EE-D19FFF3F1BC7}" type="presOf" srcId="{BDC1ED8B-BB15-41B7-983D-0FF3220F64C2}" destId="{7089BA37-F16A-4259-963D-2095DDE43BEE}" srcOrd="0" destOrd="0" presId="urn:microsoft.com/office/officeart/2005/8/layout/process1"/>
    <dgm:cxn modelId="{6B7DF98E-5372-43B8-AAEF-E3AA49F81402}" type="presOf" srcId="{693896DD-B305-4D43-9A49-60DA2972ADF7}" destId="{74580188-186E-477C-BFE5-B6512EC9CC61}" srcOrd="0" destOrd="0" presId="urn:microsoft.com/office/officeart/2005/8/layout/process1"/>
    <dgm:cxn modelId="{7DA2579B-15B5-45DE-A68E-B672432279F7}" type="presOf" srcId="{C734EDEF-A87B-492A-8B48-A3EB979EC064}" destId="{BE8697A7-2571-41C5-A3E8-007166A4716E}" srcOrd="1" destOrd="0" presId="urn:microsoft.com/office/officeart/2005/8/layout/process1"/>
    <dgm:cxn modelId="{5F145DA0-FB47-4EC8-A17A-6E64CBD2C31A}" srcId="{450B0FAA-9DD6-42DD-9C60-C541E423BB85}" destId="{5BF4D6C3-2778-45D9-8EBA-B19E10640FFF}" srcOrd="4" destOrd="0" parTransId="{34784868-3394-45BB-BB71-1D4CC87AC52C}" sibTransId="{8AF226CD-244C-4404-9B5C-E92490710438}"/>
    <dgm:cxn modelId="{42CCD6A0-95ED-4C9E-8CA4-2B1E9A1E29DE}" srcId="{450B0FAA-9DD6-42DD-9C60-C541E423BB85}" destId="{0B2395D1-4B21-42C5-8244-BF68CA7F2252}" srcOrd="5" destOrd="0" parTransId="{DB2DE42C-E668-4524-BFFB-69338FDAD73F}" sibTransId="{6160CA9A-22F9-4948-9758-B76D56578562}"/>
    <dgm:cxn modelId="{97AC52A2-48AF-40AC-AD5B-B79316E21D34}" srcId="{450B0FAA-9DD6-42DD-9C60-C541E423BB85}" destId="{BD2D2118-2B27-48ED-82AC-B115DD9DCF55}" srcOrd="2" destOrd="0" parTransId="{0CA8AFA2-578C-47BA-B0F4-FB65B3DAD891}" sibTransId="{BDC1ED8B-BB15-41B7-983D-0FF3220F64C2}"/>
    <dgm:cxn modelId="{B7AA5FA7-80E9-43E9-8E62-F8E96EAAB557}" type="presOf" srcId="{5BF4D6C3-2778-45D9-8EBA-B19E10640FFF}" destId="{87C00443-8ACD-48A7-8C6A-07B734AE9F06}" srcOrd="0" destOrd="0" presId="urn:microsoft.com/office/officeart/2005/8/layout/process1"/>
    <dgm:cxn modelId="{99D26EA7-94A8-4312-990A-3A8F75D714F8}" srcId="{450B0FAA-9DD6-42DD-9C60-C541E423BB85}" destId="{3756329A-20F9-40E2-89BE-D1E1ED1D59EA}" srcOrd="1" destOrd="0" parTransId="{B20F95DB-85A1-4C3C-9FE7-7F2C13504626}" sibTransId="{693896DD-B305-4D43-9A49-60DA2972ADF7}"/>
    <dgm:cxn modelId="{D7D23DB9-A515-4E1B-B784-77F41A24E867}" type="presOf" srcId="{F4187A7E-1A32-4783-97AB-CBC0DD4B4E29}" destId="{CDAD46A1-FE81-4DB6-BAF6-0EA1E97EA1D0}" srcOrd="0" destOrd="0" presId="urn:microsoft.com/office/officeart/2005/8/layout/process1"/>
    <dgm:cxn modelId="{AF2B8ABD-9E99-4DF3-823F-8060871903C9}" type="presOf" srcId="{2EF8E1ED-3CBB-4251-BC02-19408992AC49}" destId="{91BAD7B3-F0B9-410F-A44D-82A436075018}" srcOrd="0" destOrd="0" presId="urn:microsoft.com/office/officeart/2005/8/layout/process1"/>
    <dgm:cxn modelId="{521A50C1-BEE3-4EE6-9ABA-0640E751D9E0}" type="presOf" srcId="{21605C52-619F-4F6A-BB4D-B52FBEF86EC1}" destId="{B7A5F97F-1BBD-4F5A-8898-5B945874F1C5}" srcOrd="0" destOrd="0" presId="urn:microsoft.com/office/officeart/2005/8/layout/process1"/>
    <dgm:cxn modelId="{EC6F24C4-91F4-4D9D-B036-E23D495FA590}" type="presOf" srcId="{C734EDEF-A87B-492A-8B48-A3EB979EC064}" destId="{228A3A80-5964-424F-8EEB-C20A094BA1E9}" srcOrd="0" destOrd="0" presId="urn:microsoft.com/office/officeart/2005/8/layout/process1"/>
    <dgm:cxn modelId="{635B75EE-ED28-4456-9755-1457EB9A8A22}" type="presOf" srcId="{8AF226CD-244C-4404-9B5C-E92490710438}" destId="{AA745820-C657-4283-A6BA-BBCDF458D680}" srcOrd="0" destOrd="0" presId="urn:microsoft.com/office/officeart/2005/8/layout/process1"/>
    <dgm:cxn modelId="{DABBA4FE-5EBD-4E1F-91FD-CCB0A542C241}" type="presOf" srcId="{8AF226CD-244C-4404-9B5C-E92490710438}" destId="{08330D3D-51A8-4314-98F3-AF9B423CF474}" srcOrd="1" destOrd="0" presId="urn:microsoft.com/office/officeart/2005/8/layout/process1"/>
    <dgm:cxn modelId="{8E3A2762-2B44-4AB5-BEA1-99DEEDDF53AB}" type="presParOf" srcId="{1ABE514B-E4D9-4DA9-BCE7-746098A7A65E}" destId="{91BAD7B3-F0B9-410F-A44D-82A436075018}" srcOrd="0" destOrd="0" presId="urn:microsoft.com/office/officeart/2005/8/layout/process1"/>
    <dgm:cxn modelId="{1D9F4E7C-1EAA-4D24-923C-4DD150633CD4}" type="presParOf" srcId="{1ABE514B-E4D9-4DA9-BCE7-746098A7A65E}" destId="{B7A5F97F-1BBD-4F5A-8898-5B945874F1C5}" srcOrd="1" destOrd="0" presId="urn:microsoft.com/office/officeart/2005/8/layout/process1"/>
    <dgm:cxn modelId="{9B284435-0E28-429D-B2FC-16F5F9841CFC}" type="presParOf" srcId="{B7A5F97F-1BBD-4F5A-8898-5B945874F1C5}" destId="{A3D1BD62-9FA9-4092-AC68-AD3B23BBE395}" srcOrd="0" destOrd="0" presId="urn:microsoft.com/office/officeart/2005/8/layout/process1"/>
    <dgm:cxn modelId="{FC5AC87F-2E4F-45C8-A083-B6990B559FEA}" type="presParOf" srcId="{1ABE514B-E4D9-4DA9-BCE7-746098A7A65E}" destId="{70238B9D-5E9B-4397-AA40-AE5D0FC1BF9D}" srcOrd="2" destOrd="0" presId="urn:microsoft.com/office/officeart/2005/8/layout/process1"/>
    <dgm:cxn modelId="{30FA7F94-CD4E-4B42-852E-F3AB2643FABB}" type="presParOf" srcId="{1ABE514B-E4D9-4DA9-BCE7-746098A7A65E}" destId="{74580188-186E-477C-BFE5-B6512EC9CC61}" srcOrd="3" destOrd="0" presId="urn:microsoft.com/office/officeart/2005/8/layout/process1"/>
    <dgm:cxn modelId="{96413E01-9A5F-46CC-BF48-0F6FBB39A09D}" type="presParOf" srcId="{74580188-186E-477C-BFE5-B6512EC9CC61}" destId="{474EB26E-9DB3-4D9C-826D-81E3C46C8262}" srcOrd="0" destOrd="0" presId="urn:microsoft.com/office/officeart/2005/8/layout/process1"/>
    <dgm:cxn modelId="{63E407D9-4EB5-4B6A-B69B-3112B84C0161}" type="presParOf" srcId="{1ABE514B-E4D9-4DA9-BCE7-746098A7A65E}" destId="{95DAE4B8-456C-4017-BB22-C9BB6696AB7E}" srcOrd="4" destOrd="0" presId="urn:microsoft.com/office/officeart/2005/8/layout/process1"/>
    <dgm:cxn modelId="{B8860471-F831-44D8-8967-C78A0E2C7F6F}" type="presParOf" srcId="{1ABE514B-E4D9-4DA9-BCE7-746098A7A65E}" destId="{7089BA37-F16A-4259-963D-2095DDE43BEE}" srcOrd="5" destOrd="0" presId="urn:microsoft.com/office/officeart/2005/8/layout/process1"/>
    <dgm:cxn modelId="{A5879ACC-A6D3-4B45-8441-C11640990BDE}" type="presParOf" srcId="{7089BA37-F16A-4259-963D-2095DDE43BEE}" destId="{77C5541E-26AD-4D7F-8FFD-BF5A2615CCB1}" srcOrd="0" destOrd="0" presId="urn:microsoft.com/office/officeart/2005/8/layout/process1"/>
    <dgm:cxn modelId="{E0DA326C-1117-41F0-9F19-11B2D8DD6485}" type="presParOf" srcId="{1ABE514B-E4D9-4DA9-BCE7-746098A7A65E}" destId="{CDAD46A1-FE81-4DB6-BAF6-0EA1E97EA1D0}" srcOrd="6" destOrd="0" presId="urn:microsoft.com/office/officeart/2005/8/layout/process1"/>
    <dgm:cxn modelId="{89DC0E74-2DDD-48E0-8320-945FFF8FFD29}" type="presParOf" srcId="{1ABE514B-E4D9-4DA9-BCE7-746098A7A65E}" destId="{228A3A80-5964-424F-8EEB-C20A094BA1E9}" srcOrd="7" destOrd="0" presId="urn:microsoft.com/office/officeart/2005/8/layout/process1"/>
    <dgm:cxn modelId="{CE1B8B71-AB40-47C9-928F-ADED2977A99F}" type="presParOf" srcId="{228A3A80-5964-424F-8EEB-C20A094BA1E9}" destId="{BE8697A7-2571-41C5-A3E8-007166A4716E}" srcOrd="0" destOrd="0" presId="urn:microsoft.com/office/officeart/2005/8/layout/process1"/>
    <dgm:cxn modelId="{CE7F902A-8F2D-46D1-ADB8-BA1B8F5CE467}" type="presParOf" srcId="{1ABE514B-E4D9-4DA9-BCE7-746098A7A65E}" destId="{87C00443-8ACD-48A7-8C6A-07B734AE9F06}" srcOrd="8" destOrd="0" presId="urn:microsoft.com/office/officeart/2005/8/layout/process1"/>
    <dgm:cxn modelId="{6CCBB559-5108-47F8-A19D-C848A87E0CF4}" type="presParOf" srcId="{1ABE514B-E4D9-4DA9-BCE7-746098A7A65E}" destId="{AA745820-C657-4283-A6BA-BBCDF458D680}" srcOrd="9" destOrd="0" presId="urn:microsoft.com/office/officeart/2005/8/layout/process1"/>
    <dgm:cxn modelId="{40FDD707-569D-4E3B-AE1B-CAEC9D12887D}" type="presParOf" srcId="{AA745820-C657-4283-A6BA-BBCDF458D680}" destId="{08330D3D-51A8-4314-98F3-AF9B423CF474}" srcOrd="0" destOrd="0" presId="urn:microsoft.com/office/officeart/2005/8/layout/process1"/>
    <dgm:cxn modelId="{3CD042C4-C01B-47D0-AE89-13943F8D180D}" type="presParOf" srcId="{1ABE514B-E4D9-4DA9-BCE7-746098A7A65E}" destId="{D1404C9C-E37C-459D-9A87-0CF6C6ABF45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381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381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381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1F25AE-08A8-4895-A660-9BD06CB9D96E}">
      <dsp:nvSpPr>
        <dsp:cNvPr id="0" name=""/>
        <dsp:cNvSpPr/>
      </dsp:nvSpPr>
      <dsp:spPr>
        <a:xfrm>
          <a:off x="1877871" y="2517"/>
          <a:ext cx="1216307" cy="790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mn-lt"/>
              <a:ea typeface="BatangChe" panose="02030609000101010101" pitchFamily="49" charset="-127"/>
            </a:rPr>
            <a:t>Planning Research</a:t>
          </a:r>
          <a:endParaRPr lang="en-US" sz="1300" kern="1200" dirty="0"/>
        </a:p>
      </dsp:txBody>
      <dsp:txXfrm>
        <a:off x="1916465" y="41111"/>
        <a:ext cx="1139119" cy="713411"/>
      </dsp:txXfrm>
    </dsp:sp>
    <dsp:sp modelId="{DED1E59A-F79C-48CB-9597-65BB0FEAE166}">
      <dsp:nvSpPr>
        <dsp:cNvPr id="0" name=""/>
        <dsp:cNvSpPr/>
      </dsp:nvSpPr>
      <dsp:spPr>
        <a:xfrm>
          <a:off x="622496" y="397817"/>
          <a:ext cx="3727057" cy="3727057"/>
        </a:xfrm>
        <a:custGeom>
          <a:avLst/>
          <a:gdLst/>
          <a:ahLst/>
          <a:cxnLst/>
          <a:rect l="0" t="0" r="0" b="0"/>
          <a:pathLst>
            <a:path>
              <a:moveTo>
                <a:pt x="2624875" y="162620"/>
              </a:moveTo>
              <a:arcTo wR="1863528" hR="1863528" stAng="17646832" swAng="92468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1AD12E-35DB-4400-8F4E-4EA9E0F99047}">
      <dsp:nvSpPr>
        <dsp:cNvPr id="0" name=""/>
        <dsp:cNvSpPr/>
      </dsp:nvSpPr>
      <dsp:spPr>
        <a:xfrm>
          <a:off x="3491734" y="934282"/>
          <a:ext cx="1216307" cy="790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Collecting Data</a:t>
          </a:r>
        </a:p>
      </dsp:txBody>
      <dsp:txXfrm>
        <a:off x="3530328" y="972876"/>
        <a:ext cx="1139119" cy="713411"/>
      </dsp:txXfrm>
    </dsp:sp>
    <dsp:sp modelId="{FA435567-4BD9-435A-8D83-AC756E15B595}">
      <dsp:nvSpPr>
        <dsp:cNvPr id="0" name=""/>
        <dsp:cNvSpPr/>
      </dsp:nvSpPr>
      <dsp:spPr>
        <a:xfrm>
          <a:off x="622496" y="397817"/>
          <a:ext cx="3727057" cy="3727057"/>
        </a:xfrm>
        <a:custGeom>
          <a:avLst/>
          <a:gdLst/>
          <a:ahLst/>
          <a:cxnLst/>
          <a:rect l="0" t="0" r="0" b="0"/>
          <a:pathLst>
            <a:path>
              <a:moveTo>
                <a:pt x="3697988" y="1535664"/>
              </a:moveTo>
              <a:arcTo wR="1863528" hR="1863528" stAng="20992008" swAng="1215983"/>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1BBFAE0-1196-49F2-B7EC-74A337B904FC}">
      <dsp:nvSpPr>
        <dsp:cNvPr id="0" name=""/>
        <dsp:cNvSpPr/>
      </dsp:nvSpPr>
      <dsp:spPr>
        <a:xfrm>
          <a:off x="3491734" y="2797811"/>
          <a:ext cx="1216307" cy="790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Processing and Analyzing Data</a:t>
          </a:r>
        </a:p>
      </dsp:txBody>
      <dsp:txXfrm>
        <a:off x="3530328" y="2836405"/>
        <a:ext cx="1139119" cy="713411"/>
      </dsp:txXfrm>
    </dsp:sp>
    <dsp:sp modelId="{A2F99BAF-D2EF-4966-93C3-46C05E7A9954}">
      <dsp:nvSpPr>
        <dsp:cNvPr id="0" name=""/>
        <dsp:cNvSpPr/>
      </dsp:nvSpPr>
      <dsp:spPr>
        <a:xfrm>
          <a:off x="622496" y="397817"/>
          <a:ext cx="3727057" cy="3727057"/>
        </a:xfrm>
        <a:custGeom>
          <a:avLst/>
          <a:gdLst/>
          <a:ahLst/>
          <a:cxnLst/>
          <a:rect l="0" t="0" r="0" b="0"/>
          <a:pathLst>
            <a:path>
              <a:moveTo>
                <a:pt x="3049511" y="3300951"/>
              </a:moveTo>
              <a:arcTo wR="1863528" hR="1863528" stAng="3028487" swAng="92468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7D3ACBD-1EFF-4B55-999B-A6C631856AFB}">
      <dsp:nvSpPr>
        <dsp:cNvPr id="0" name=""/>
        <dsp:cNvSpPr/>
      </dsp:nvSpPr>
      <dsp:spPr>
        <a:xfrm>
          <a:off x="1877871" y="3729575"/>
          <a:ext cx="1216307" cy="790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Publishing and Sharing Data</a:t>
          </a:r>
        </a:p>
      </dsp:txBody>
      <dsp:txXfrm>
        <a:off x="1916465" y="3768169"/>
        <a:ext cx="1139119" cy="713411"/>
      </dsp:txXfrm>
    </dsp:sp>
    <dsp:sp modelId="{CEDC1A4E-90D9-4C88-996E-178289959D8F}">
      <dsp:nvSpPr>
        <dsp:cNvPr id="0" name=""/>
        <dsp:cNvSpPr/>
      </dsp:nvSpPr>
      <dsp:spPr>
        <a:xfrm>
          <a:off x="622496" y="397817"/>
          <a:ext cx="3727057" cy="3727057"/>
        </a:xfrm>
        <a:custGeom>
          <a:avLst/>
          <a:gdLst/>
          <a:ahLst/>
          <a:cxnLst/>
          <a:rect l="0" t="0" r="0" b="0"/>
          <a:pathLst>
            <a:path>
              <a:moveTo>
                <a:pt x="1102181" y="3564437"/>
              </a:moveTo>
              <a:arcTo wR="1863528" hR="1863528" stAng="6846832" swAng="92468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9747C79-90AD-45C9-BD30-45141AB5EBFF}">
      <dsp:nvSpPr>
        <dsp:cNvPr id="0" name=""/>
        <dsp:cNvSpPr/>
      </dsp:nvSpPr>
      <dsp:spPr>
        <a:xfrm>
          <a:off x="264008" y="2797811"/>
          <a:ext cx="1216307" cy="790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Preserving Data</a:t>
          </a:r>
        </a:p>
      </dsp:txBody>
      <dsp:txXfrm>
        <a:off x="302602" y="2836405"/>
        <a:ext cx="1139119" cy="713411"/>
      </dsp:txXfrm>
    </dsp:sp>
    <dsp:sp modelId="{59F22491-632A-45CD-997D-7279F0536373}">
      <dsp:nvSpPr>
        <dsp:cNvPr id="0" name=""/>
        <dsp:cNvSpPr/>
      </dsp:nvSpPr>
      <dsp:spPr>
        <a:xfrm>
          <a:off x="622496" y="397817"/>
          <a:ext cx="3727057" cy="3727057"/>
        </a:xfrm>
        <a:custGeom>
          <a:avLst/>
          <a:gdLst/>
          <a:ahLst/>
          <a:cxnLst/>
          <a:rect l="0" t="0" r="0" b="0"/>
          <a:pathLst>
            <a:path>
              <a:moveTo>
                <a:pt x="29068" y="2191392"/>
              </a:moveTo>
              <a:arcTo wR="1863528" hR="1863528" stAng="10192008" swAng="1215983"/>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3461BB-A05E-44F7-9993-CC6D357A7AA5}">
      <dsp:nvSpPr>
        <dsp:cNvPr id="0" name=""/>
        <dsp:cNvSpPr/>
      </dsp:nvSpPr>
      <dsp:spPr>
        <a:xfrm>
          <a:off x="264008" y="934282"/>
          <a:ext cx="1216307" cy="790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Reusing Data</a:t>
          </a:r>
        </a:p>
      </dsp:txBody>
      <dsp:txXfrm>
        <a:off x="302602" y="972876"/>
        <a:ext cx="1139119" cy="713411"/>
      </dsp:txXfrm>
    </dsp:sp>
    <dsp:sp modelId="{B6942816-9844-4404-B284-58CA1BC32EF2}">
      <dsp:nvSpPr>
        <dsp:cNvPr id="0" name=""/>
        <dsp:cNvSpPr/>
      </dsp:nvSpPr>
      <dsp:spPr>
        <a:xfrm>
          <a:off x="622496" y="397817"/>
          <a:ext cx="3727057" cy="3727057"/>
        </a:xfrm>
        <a:custGeom>
          <a:avLst/>
          <a:gdLst/>
          <a:ahLst/>
          <a:cxnLst/>
          <a:rect l="0" t="0" r="0" b="0"/>
          <a:pathLst>
            <a:path>
              <a:moveTo>
                <a:pt x="677546" y="426105"/>
              </a:moveTo>
              <a:arcTo wR="1863528" hR="1863528" stAng="13828487" swAng="924681"/>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381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381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38100" cap="flat"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D7B3-F0B9-410F-A44D-82A436075018}">
      <dsp:nvSpPr>
        <dsp:cNvPr id="0" name=""/>
        <dsp:cNvSpPr/>
      </dsp:nvSpPr>
      <dsp:spPr>
        <a:xfrm>
          <a:off x="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Proposal</a:t>
          </a:r>
        </a:p>
      </dsp:txBody>
      <dsp:txXfrm>
        <a:off x="24104" y="2031974"/>
        <a:ext cx="1323391" cy="774752"/>
      </dsp:txXfrm>
    </dsp:sp>
    <dsp:sp modelId="{B7A5F97F-1BBD-4F5A-8898-5B945874F1C5}">
      <dsp:nvSpPr>
        <dsp:cNvPr id="0" name=""/>
        <dsp:cNvSpPr/>
      </dsp:nvSpPr>
      <dsp:spPr>
        <a:xfrm>
          <a:off x="150876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508760" y="2317302"/>
        <a:ext cx="203545" cy="204094"/>
      </dsp:txXfrm>
    </dsp:sp>
    <dsp:sp modelId="{70238B9D-5E9B-4397-AA40-AE5D0FC1BF9D}">
      <dsp:nvSpPr>
        <dsp:cNvPr id="0" name=""/>
        <dsp:cNvSpPr/>
      </dsp:nvSpPr>
      <dsp:spPr>
        <a:xfrm>
          <a:off x="192024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Gathering &amp; Processing</a:t>
          </a:r>
        </a:p>
      </dsp:txBody>
      <dsp:txXfrm>
        <a:off x="1944344" y="2031974"/>
        <a:ext cx="1323391" cy="774752"/>
      </dsp:txXfrm>
    </dsp:sp>
    <dsp:sp modelId="{74580188-186E-477C-BFE5-B6512EC9CC61}">
      <dsp:nvSpPr>
        <dsp:cNvPr id="0" name=""/>
        <dsp:cNvSpPr/>
      </dsp:nvSpPr>
      <dsp:spPr>
        <a:xfrm>
          <a:off x="342900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429000" y="2317302"/>
        <a:ext cx="203545" cy="204094"/>
      </dsp:txXfrm>
    </dsp:sp>
    <dsp:sp modelId="{95DAE4B8-456C-4017-BB22-C9BB6696AB7E}">
      <dsp:nvSpPr>
        <dsp:cNvPr id="0" name=""/>
        <dsp:cNvSpPr/>
      </dsp:nvSpPr>
      <dsp:spPr>
        <a:xfrm>
          <a:off x="384048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Data Analysis</a:t>
          </a:r>
        </a:p>
      </dsp:txBody>
      <dsp:txXfrm>
        <a:off x="3864584" y="2031974"/>
        <a:ext cx="1323391" cy="774752"/>
      </dsp:txXfrm>
    </dsp:sp>
    <dsp:sp modelId="{7089BA37-F16A-4259-963D-2095DDE43BEE}">
      <dsp:nvSpPr>
        <dsp:cNvPr id="0" name=""/>
        <dsp:cNvSpPr/>
      </dsp:nvSpPr>
      <dsp:spPr>
        <a:xfrm>
          <a:off x="534924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349240" y="2317302"/>
        <a:ext cx="203545" cy="204094"/>
      </dsp:txXfrm>
    </dsp:sp>
    <dsp:sp modelId="{CDAD46A1-FE81-4DB6-BAF6-0EA1E97EA1D0}">
      <dsp:nvSpPr>
        <dsp:cNvPr id="0" name=""/>
        <dsp:cNvSpPr/>
      </dsp:nvSpPr>
      <dsp:spPr>
        <a:xfrm>
          <a:off x="576072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Content Production </a:t>
          </a:r>
        </a:p>
      </dsp:txBody>
      <dsp:txXfrm>
        <a:off x="5784824" y="2031974"/>
        <a:ext cx="1323391" cy="774752"/>
      </dsp:txXfrm>
    </dsp:sp>
    <dsp:sp modelId="{228A3A80-5964-424F-8EEB-C20A094BA1E9}">
      <dsp:nvSpPr>
        <dsp:cNvPr id="0" name=""/>
        <dsp:cNvSpPr/>
      </dsp:nvSpPr>
      <dsp:spPr>
        <a:xfrm>
          <a:off x="726948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269480" y="2317302"/>
        <a:ext cx="203545" cy="204094"/>
      </dsp:txXfrm>
    </dsp:sp>
    <dsp:sp modelId="{87C00443-8ACD-48A7-8C6A-07B734AE9F06}">
      <dsp:nvSpPr>
        <dsp:cNvPr id="0" name=""/>
        <dsp:cNvSpPr/>
      </dsp:nvSpPr>
      <dsp:spPr>
        <a:xfrm>
          <a:off x="768096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a:t>
          </a:r>
        </a:p>
        <a:p>
          <a:pPr marL="0" lvl="0" indent="0" algn="ctr" defTabSz="666750">
            <a:lnSpc>
              <a:spcPct val="90000"/>
            </a:lnSpc>
            <a:spcBef>
              <a:spcPct val="0"/>
            </a:spcBef>
            <a:spcAft>
              <a:spcPct val="35000"/>
            </a:spcAft>
            <a:buNone/>
          </a:pPr>
          <a:r>
            <a:rPr lang="en-US" sz="1500" kern="1200" dirty="0"/>
            <a:t>Dissemination </a:t>
          </a:r>
        </a:p>
      </dsp:txBody>
      <dsp:txXfrm>
        <a:off x="7705064" y="2031974"/>
        <a:ext cx="1323391" cy="774752"/>
      </dsp:txXfrm>
    </dsp:sp>
    <dsp:sp modelId="{AA745820-C657-4283-A6BA-BBCDF458D680}">
      <dsp:nvSpPr>
        <dsp:cNvPr id="0" name=""/>
        <dsp:cNvSpPr/>
      </dsp:nvSpPr>
      <dsp:spPr>
        <a:xfrm>
          <a:off x="9189720" y="2249271"/>
          <a:ext cx="290779" cy="3401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9189720" y="2317302"/>
        <a:ext cx="203545" cy="204094"/>
      </dsp:txXfrm>
    </dsp:sp>
    <dsp:sp modelId="{D1404C9C-E37C-459D-9A87-0CF6C6ABF452}">
      <dsp:nvSpPr>
        <dsp:cNvPr id="0" name=""/>
        <dsp:cNvSpPr/>
      </dsp:nvSpPr>
      <dsp:spPr>
        <a:xfrm>
          <a:off x="9601200" y="2007870"/>
          <a:ext cx="1371599" cy="82296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Research Value Tracking</a:t>
          </a:r>
        </a:p>
      </dsp:txBody>
      <dsp:txXfrm>
        <a:off x="9625304" y="2031974"/>
        <a:ext cx="1323391" cy="7747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F7C65-AA41-4F80-B69D-DD773A61C3F2}"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8B32C-2E79-438B-8011-95AF44F42E1E}" type="slidenum">
              <a:rPr lang="en-US" smtClean="0"/>
              <a:t>‹#›</a:t>
            </a:fld>
            <a:endParaRPr lang="en-US"/>
          </a:p>
        </p:txBody>
      </p:sp>
    </p:spTree>
    <p:extLst>
      <p:ext uri="{BB962C8B-B14F-4D97-AF65-F5344CB8AC3E}">
        <p14:creationId xmlns:p14="http://schemas.microsoft.com/office/powerpoint/2010/main" val="4118531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r>
              <a:rPr lang="en-US" dirty="0"/>
              <a:t>Data Life Cycle:  Creating Data, Processing Data, Analyzing Data, Preserving Data, Giving Access to Data, and Reusing Data.  The three steps in green are the ones that management plans emphasize, but the details of actual steps are usually taken care of by repository and technical experts who are often librarians with input from the researcher.  So I emphasize that the researcher has the most control in are the steps that are in white and that the decisions that are made during these steps can make the green steps easier or harder.  I also give the reminder that research process is not linear.</a:t>
            </a:r>
          </a:p>
        </p:txBody>
      </p:sp>
      <p:sp>
        <p:nvSpPr>
          <p:cNvPr id="4" name="Slide Number Placeholder 3"/>
          <p:cNvSpPr>
            <a:spLocks noGrp="1"/>
          </p:cNvSpPr>
          <p:nvPr>
            <p:ph type="sldNum" sz="quarter" idx="10"/>
          </p:nvPr>
        </p:nvSpPr>
        <p:spPr/>
        <p:txBody>
          <a:bodyPr/>
          <a:lstStyle/>
          <a:p>
            <a:fld id="{0CC17429-E212-4D9D-BF49-A21138BF1FE1}" type="slidenum">
              <a:rPr lang="en-US" smtClean="0"/>
              <a:t>11</a:t>
            </a:fld>
            <a:endParaRPr lang="en-US"/>
          </a:p>
        </p:txBody>
      </p:sp>
    </p:spTree>
    <p:extLst>
      <p:ext uri="{BB962C8B-B14F-4D97-AF65-F5344CB8AC3E}">
        <p14:creationId xmlns:p14="http://schemas.microsoft.com/office/powerpoint/2010/main" val="371249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properly ensure</a:t>
            </a:r>
            <a:r>
              <a:rPr lang="en-US" baseline="0" dirty="0"/>
              <a:t> that data can be archived, the data manager needs to make sure he/she has the resources to archive the data.  Most projects don’t need any extra resources; but if there an extraordinary number of files (even if the files are small), special processes might need to be used.  Or if the files are extraordinarily large (i.e. video files) then extra hardware might be needed.  It might make sense to generate thumbnails or clips or sampled files.</a:t>
            </a:r>
          </a:p>
          <a:p>
            <a:endParaRPr lang="en-US" baseline="0" dirty="0"/>
          </a:p>
          <a:p>
            <a:r>
              <a:rPr lang="en-US" baseline="0" dirty="0"/>
              <a:t>File types are important at this point.  You want to make sure that years from now that people/computers can still read your files.  There are certain types of files that any computer can read.  And there are other types of files that you need to have certain (very expensive) software to read.  Or sometimes, when they revise software, the new revision cannot read the old files from the same program.  You might want to have your data in different types (i.e. excel spreadsheet with all the formulas and a CSV with a README that describes how each column was calculated)</a:t>
            </a:r>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22</a:t>
            </a:fld>
            <a:endParaRPr lang="en-US"/>
          </a:p>
        </p:txBody>
      </p:sp>
    </p:spTree>
    <p:extLst>
      <p:ext uri="{BB962C8B-B14F-4D97-AF65-F5344CB8AC3E}">
        <p14:creationId xmlns:p14="http://schemas.microsoft.com/office/powerpoint/2010/main" val="1168720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data is useless</a:t>
            </a:r>
            <a:r>
              <a:rPr lang="en-US" baseline="0" dirty="0"/>
              <a:t> unless people know what it is.  Metadata is information about your data or project but not the data itself.  Metadata about a book is the information you find about the book in the catalog but not the book itself.  Thumbnails are a type of metadata which are useful for visual data.</a:t>
            </a:r>
          </a:p>
          <a:p>
            <a:r>
              <a:rPr lang="en-US" baseline="0" dirty="0"/>
              <a:t>It is also important to include the READMEs that you created.</a:t>
            </a:r>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23</a:t>
            </a:fld>
            <a:endParaRPr lang="en-US"/>
          </a:p>
        </p:txBody>
      </p:sp>
    </p:spTree>
    <p:extLst>
      <p:ext uri="{BB962C8B-B14F-4D97-AF65-F5344CB8AC3E}">
        <p14:creationId xmlns:p14="http://schemas.microsoft.com/office/powerpoint/2010/main" val="98045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and Folder</a:t>
            </a:r>
            <a:r>
              <a:rPr lang="en-US" baseline="0" dirty="0"/>
              <a:t> names should be descriptive, but sometimes you need README files also</a:t>
            </a:r>
          </a:p>
          <a:p>
            <a:r>
              <a:rPr lang="en-US" baseline="0" dirty="0"/>
              <a:t>A text file that can be read by any computer</a:t>
            </a:r>
          </a:p>
          <a:p>
            <a:r>
              <a:rPr lang="en-US" baseline="0" dirty="0"/>
              <a:t>It can describe the naming and file convention</a:t>
            </a:r>
          </a:p>
          <a:p>
            <a:r>
              <a:rPr lang="en-US" baseline="0" dirty="0"/>
              <a:t>Describe the contents of the file—especially good for spreadsheets—can explain what’s in the columns and what units are being used.  Can explain how different columns are calculated.  It can also explain the header information in other data files</a:t>
            </a:r>
          </a:p>
          <a:p>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24</a:t>
            </a:fld>
            <a:endParaRPr lang="en-US"/>
          </a:p>
        </p:txBody>
      </p:sp>
    </p:spTree>
    <p:extLst>
      <p:ext uri="{BB962C8B-B14F-4D97-AF65-F5344CB8AC3E}">
        <p14:creationId xmlns:p14="http://schemas.microsoft.com/office/powerpoint/2010/main" val="262417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of course,</a:t>
            </a:r>
            <a:r>
              <a:rPr lang="en-US" baseline="0" dirty="0"/>
              <a:t> you should ask your advisor for suggestions but she’s on sabbatical this semester so she hasn’t been very good at getting back at you.  The next logical step is to look at your sources and see what are the most common sources you used—if there are some that crop up a lot, those might be good candidates for you to submit to.  On this slide I’ve listed the references from a paper written by the dean of social work.  She had 36 references.  Most of them are to books, and 2 of them are to webpages.  But she still has references to 14 journal articles.  What was the most common journal she referred to?  Where do you think this paper was published?</a:t>
            </a:r>
            <a:endParaRPr lang="en-US" dirty="0"/>
          </a:p>
        </p:txBody>
      </p:sp>
      <p:sp>
        <p:nvSpPr>
          <p:cNvPr id="4" name="Slide Number Placeholder 3"/>
          <p:cNvSpPr>
            <a:spLocks noGrp="1"/>
          </p:cNvSpPr>
          <p:nvPr>
            <p:ph type="sldNum" sz="quarter" idx="10"/>
          </p:nvPr>
        </p:nvSpPr>
        <p:spPr/>
        <p:txBody>
          <a:bodyPr/>
          <a:lstStyle/>
          <a:p>
            <a:fld id="{34E9104D-5469-4690-8861-AE2B1A4760E9}" type="slidenum">
              <a:rPr lang="en-US" smtClean="0"/>
              <a:t>29</a:t>
            </a:fld>
            <a:endParaRPr lang="en-US"/>
          </a:p>
        </p:txBody>
      </p:sp>
    </p:spTree>
    <p:extLst>
      <p:ext uri="{BB962C8B-B14F-4D97-AF65-F5344CB8AC3E}">
        <p14:creationId xmlns:p14="http://schemas.microsoft.com/office/powerpoint/2010/main" val="1233066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E9104D-5469-4690-8861-AE2B1A4760E9}" type="slidenum">
              <a:rPr lang="en-US" smtClean="0"/>
              <a:t>30</a:t>
            </a:fld>
            <a:endParaRPr lang="en-US"/>
          </a:p>
        </p:txBody>
      </p:sp>
    </p:spTree>
    <p:extLst>
      <p:ext uri="{BB962C8B-B14F-4D97-AF65-F5344CB8AC3E}">
        <p14:creationId xmlns:p14="http://schemas.microsoft.com/office/powerpoint/2010/main" val="3999557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you’ve looked at your sources and you’ve narrowed down the possible journals to three or four.  Which would be the best journal to start with?  You need to consider Relevance and Accessibility.</a:t>
            </a:r>
          </a:p>
          <a:p>
            <a:endParaRPr lang="en-US" baseline="0" dirty="0"/>
          </a:p>
          <a:p>
            <a:r>
              <a:rPr lang="en-US" baseline="0" dirty="0"/>
              <a:t>You need to decide whether to submit to a general journal in your field or one in a more specific subfield or even a very general journal.</a:t>
            </a:r>
          </a:p>
          <a:p>
            <a:endParaRPr lang="en-US" baseline="0" dirty="0"/>
          </a:p>
          <a:p>
            <a:r>
              <a:rPr lang="en-US" baseline="0" dirty="0"/>
              <a:t>For example, let’s say you study how chemicals catalyze on surfaces so studies in Surface Science and Catalysis would be relevant.  But so would just a journal that focuses on catalysis or chemistry or just science in general.</a:t>
            </a:r>
          </a:p>
          <a:p>
            <a:endParaRPr lang="en-US" baseline="0" dirty="0"/>
          </a:p>
          <a:p>
            <a:r>
              <a:rPr lang="en-US" baseline="0" dirty="0"/>
              <a:t>In the humanities or social science, you might be a McLuhan scholar (by the way, our libraries symposium in 2 weeks will be on one of McLuhan’s books Understanding Media).  You can see how in the same way, you can find journals that are more specific or more general but still relevant to your topic. Although in the humanities and social science probably the most general publishing venue would be a book and not a journal.  And how to publish a book is a whole other topic.</a:t>
            </a:r>
          </a:p>
          <a:p>
            <a:endParaRPr lang="en-US" baseline="0" dirty="0"/>
          </a:p>
          <a:p>
            <a:r>
              <a:rPr lang="en-US" dirty="0"/>
              <a:t>The key to remember is that the significance of your results needs to match the significance of the journal.  Would</a:t>
            </a:r>
            <a:r>
              <a:rPr lang="en-US" baseline="0" dirty="0"/>
              <a:t> people outside your discipline be interested in your results?  Other scholars within your discipline?  Or only people in your lab and labs like yours?  One caveat—some professors might advise you to always start at the general discipline level and work your way down as your article gets rejected.</a:t>
            </a:r>
            <a:endParaRPr lang="en-US" dirty="0"/>
          </a:p>
        </p:txBody>
      </p:sp>
      <p:sp>
        <p:nvSpPr>
          <p:cNvPr id="4" name="Slide Number Placeholder 3"/>
          <p:cNvSpPr>
            <a:spLocks noGrp="1"/>
          </p:cNvSpPr>
          <p:nvPr>
            <p:ph type="sldNum" sz="quarter" idx="10"/>
          </p:nvPr>
        </p:nvSpPr>
        <p:spPr/>
        <p:txBody>
          <a:bodyPr/>
          <a:lstStyle/>
          <a:p>
            <a:fld id="{34E9104D-5469-4690-8861-AE2B1A4760E9}" type="slidenum">
              <a:rPr lang="en-US" smtClean="0"/>
              <a:t>31</a:t>
            </a:fld>
            <a:endParaRPr lang="en-US"/>
          </a:p>
        </p:txBody>
      </p:sp>
    </p:spTree>
    <p:extLst>
      <p:ext uri="{BB962C8B-B14F-4D97-AF65-F5344CB8AC3E}">
        <p14:creationId xmlns:p14="http://schemas.microsoft.com/office/powerpoint/2010/main" val="14302735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 all general or even subject-specific journals are equal.  In order to be accessible people need to be able to find your article and be able to read it once they find it.</a:t>
            </a:r>
            <a:r>
              <a:rPr lang="en-US" baseline="0" dirty="0"/>
              <a:t>  You worked hard on your research and you want as many people as possible to know about it.</a:t>
            </a:r>
            <a:endParaRPr lang="en-US" dirty="0"/>
          </a:p>
          <a:p>
            <a:endParaRPr lang="en-US" dirty="0"/>
          </a:p>
          <a:p>
            <a:r>
              <a:rPr lang="en-US" dirty="0"/>
              <a:t>Since most people uses databases to find articles, you want to make sure that the journal is</a:t>
            </a:r>
            <a:r>
              <a:rPr lang="en-US" baseline="0" dirty="0"/>
              <a:t> indexed in all the databases relevant to your field.  Ulrich’s web is a listing of almost all journals and generally a good source on where a journal is indexed.</a:t>
            </a:r>
          </a:p>
          <a:p>
            <a:endParaRPr lang="en-US" baseline="0" dirty="0"/>
          </a:p>
          <a:p>
            <a:r>
              <a:rPr lang="en-US" baseline="0" dirty="0"/>
              <a:t>Libraries are also most likely to subscribe to journals that high impact.  The more libraries that subscribe to the journal, the more likely your article will be read.  There are different ways of measuring impact but usually they are based on how often articles in a journal are cited.  Examples include Impact Factor, SNIP, and </a:t>
            </a:r>
            <a:r>
              <a:rPr lang="en-US" baseline="0" dirty="0" err="1"/>
              <a:t>SCImago</a:t>
            </a:r>
            <a:r>
              <a:rPr lang="en-US" baseline="0" dirty="0"/>
              <a:t> Journal Rank.  Going over these is a topic unto itself, but you can read more about it these two websites. They do similar things but are based on two different corpuses of work.  Your professor may also suggest that you start with the journal with the highest impact and move your way down as the article gets rejected.</a:t>
            </a:r>
          </a:p>
          <a:p>
            <a:endParaRPr lang="en-US" baseline="0" dirty="0"/>
          </a:p>
          <a:p>
            <a:r>
              <a:rPr lang="en-US" baseline="0" dirty="0"/>
              <a:t>You might also want to consider how much time it will take for your article to be published.  This time can depend on how often a journal is published, their acceptance rate, and their average time for review and review process.  In the humanities and social sciences, these websites can give you some information.  But also check the websites of the individual journals.</a:t>
            </a:r>
          </a:p>
          <a:p>
            <a:endParaRPr lang="en-US" baseline="0" dirty="0"/>
          </a:p>
          <a:p>
            <a:r>
              <a:rPr lang="en-US" baseline="0" dirty="0"/>
              <a:t>Finally, Open Access Journals do not require subscriptions so they tend to be more widely read and often more cited.  However, they require the authors to pay for the publication and there are scammers out there so be careful.  Although there are plenty of reputable open access journals that are not on the list, all the journals listed in the directory of open access journals are reputable.  Contact your librarian if you have questions before you submit to an open access journal.</a:t>
            </a:r>
          </a:p>
          <a:p>
            <a:endParaRPr lang="en-US" dirty="0"/>
          </a:p>
        </p:txBody>
      </p:sp>
      <p:sp>
        <p:nvSpPr>
          <p:cNvPr id="4" name="Slide Number Placeholder 3"/>
          <p:cNvSpPr>
            <a:spLocks noGrp="1"/>
          </p:cNvSpPr>
          <p:nvPr>
            <p:ph type="sldNum" sz="quarter" idx="10"/>
          </p:nvPr>
        </p:nvSpPr>
        <p:spPr/>
        <p:txBody>
          <a:bodyPr/>
          <a:lstStyle/>
          <a:p>
            <a:fld id="{34E9104D-5469-4690-8861-AE2B1A4760E9}" type="slidenum">
              <a:rPr lang="en-US" smtClean="0"/>
              <a:t>33</a:t>
            </a:fld>
            <a:endParaRPr lang="en-US"/>
          </a:p>
        </p:txBody>
      </p:sp>
    </p:spTree>
    <p:extLst>
      <p:ext uri="{BB962C8B-B14F-4D97-AF65-F5344CB8AC3E}">
        <p14:creationId xmlns:p14="http://schemas.microsoft.com/office/powerpoint/2010/main" val="2701098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not all general or even subject-specific journals are equal.  In order to be accessible people need to be able to find your article and be able to read it once they find it.</a:t>
            </a:r>
            <a:r>
              <a:rPr lang="en-US" baseline="0" dirty="0"/>
              <a:t>  You worked hard on your research and you want as many people as possible to know about it.</a:t>
            </a:r>
            <a:endParaRPr lang="en-US" dirty="0"/>
          </a:p>
          <a:p>
            <a:endParaRPr lang="en-US" dirty="0"/>
          </a:p>
          <a:p>
            <a:r>
              <a:rPr lang="en-US" dirty="0"/>
              <a:t>Since most people uses databases to find articles, you want to make sure that the journal is</a:t>
            </a:r>
            <a:r>
              <a:rPr lang="en-US" baseline="0" dirty="0"/>
              <a:t> indexed in all the databases relevant to your field.  Ulrich’s web is a listing of almost all journals and generally a good source on where a journal is indexed.</a:t>
            </a:r>
          </a:p>
          <a:p>
            <a:endParaRPr lang="en-US" baseline="0" dirty="0"/>
          </a:p>
          <a:p>
            <a:r>
              <a:rPr lang="en-US" baseline="0" dirty="0"/>
              <a:t>Libraries are also most likely to subscribe to journals that high impact.  The more libraries that subscribe to the journal, the more likely your article will be read.  There are different ways of measuring impact but usually they are based on how often articles in a journal are cited.  Examples include Impact Factor, SNIP, and </a:t>
            </a:r>
            <a:r>
              <a:rPr lang="en-US" baseline="0" dirty="0" err="1"/>
              <a:t>SCImago</a:t>
            </a:r>
            <a:r>
              <a:rPr lang="en-US" baseline="0" dirty="0"/>
              <a:t> Journal Rank.  Going over these is a topic unto itself, but you can read more about it these two websites. They do similar things but are based on two different corpuses of work.  Your professor may also suggest that you start with the journal with the highest impact and move your way down as the article gets rejected.</a:t>
            </a:r>
          </a:p>
          <a:p>
            <a:endParaRPr lang="en-US" baseline="0" dirty="0"/>
          </a:p>
          <a:p>
            <a:r>
              <a:rPr lang="en-US" baseline="0" dirty="0"/>
              <a:t>You might also want to consider how much time it will take for your article to be published.  This time can depend on how often a journal is published, their acceptance rate, and their average time for review and review process.  In the humanities and social sciences, these websites can give you some information.  But also check the websites of the individual journals.</a:t>
            </a:r>
          </a:p>
          <a:p>
            <a:endParaRPr lang="en-US" baseline="0" dirty="0"/>
          </a:p>
          <a:p>
            <a:r>
              <a:rPr lang="en-US" baseline="0" dirty="0"/>
              <a:t>Finally, Open Access Journals do not require subscriptions so they tend to be more widely read and often more cited.  However, they require the authors to pay for the publication and there are scammers out there so be careful.  Although there are plenty of reputable open access journals that are not on the list, all the journals listed in the directory of open access journals are reputable.  Contact your librarian if you have questions before you submit to an open access journal.</a:t>
            </a:r>
          </a:p>
          <a:p>
            <a:endParaRPr lang="en-US" dirty="0"/>
          </a:p>
        </p:txBody>
      </p:sp>
      <p:sp>
        <p:nvSpPr>
          <p:cNvPr id="4" name="Slide Number Placeholder 3"/>
          <p:cNvSpPr>
            <a:spLocks noGrp="1"/>
          </p:cNvSpPr>
          <p:nvPr>
            <p:ph type="sldNum" sz="quarter" idx="10"/>
          </p:nvPr>
        </p:nvSpPr>
        <p:spPr/>
        <p:txBody>
          <a:bodyPr/>
          <a:lstStyle/>
          <a:p>
            <a:fld id="{34E9104D-5469-4690-8861-AE2B1A4760E9}" type="slidenum">
              <a:rPr lang="en-US" smtClean="0"/>
              <a:t>34</a:t>
            </a:fld>
            <a:endParaRPr lang="en-US"/>
          </a:p>
        </p:txBody>
      </p:sp>
    </p:spTree>
    <p:extLst>
      <p:ext uri="{BB962C8B-B14F-4D97-AF65-F5344CB8AC3E}">
        <p14:creationId xmlns:p14="http://schemas.microsoft.com/office/powerpoint/2010/main" val="3683814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4E9104D-5469-4690-8861-AE2B1A4760E9}" type="slidenum">
              <a:rPr lang="en-US" smtClean="0"/>
              <a:t>35</a:t>
            </a:fld>
            <a:endParaRPr lang="en-US"/>
          </a:p>
        </p:txBody>
      </p:sp>
    </p:spTree>
    <p:extLst>
      <p:ext uri="{BB962C8B-B14F-4D97-AF65-F5344CB8AC3E}">
        <p14:creationId xmlns:p14="http://schemas.microsoft.com/office/powerpoint/2010/main" val="3179904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A7FDEE-CD6E-4E40-96D9-3A9CC80088BD}"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428082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lot of data management is just common sense, but often it still needs to be spelled out.</a:t>
            </a:r>
          </a:p>
          <a:p>
            <a:endParaRPr lang="en-US" baseline="0" dirty="0"/>
          </a:p>
          <a:p>
            <a:r>
              <a:rPr lang="en-US" baseline="0" dirty="0"/>
              <a:t>The researcher needs to know what kind of research method she will use and what research techniques will help her get the data she needs.  These data may be born digital or be converted into digital files.  She needs to understand that her raw data will be manipulated and analyzed generating new data.  The researcher might want open format files in addition to proprietary format files.  She will want to have a rough idea of the size and number of data files she will generate so that she has adequate resources to handle them.</a:t>
            </a:r>
          </a:p>
          <a:p>
            <a:endParaRPr lang="en-US" baseline="0" dirty="0"/>
          </a:p>
          <a:p>
            <a:r>
              <a:rPr lang="en-US" baseline="0" dirty="0"/>
              <a:t>Data (and the write-ups too) should be backed up in multiple places and with appropriate security.  Remember that a </a:t>
            </a:r>
            <a:r>
              <a:rPr lang="en-US" baseline="0" dirty="0" err="1"/>
              <a:t>flashdrive</a:t>
            </a:r>
            <a:r>
              <a:rPr lang="en-US" baseline="0" dirty="0"/>
              <a:t> and your computer in the same backpack are not really two copies if the backpack is stolen.  A consistent folder structure across the different stages of the research makes it easier both in the short and long term.  So you don’t want to collect data in a flat folder structure by date, but analyze the data in a hierarchical folder structure by sample.  File names should be meaningful and dates should be written year-month-date.  </a:t>
            </a:r>
          </a:p>
          <a:p>
            <a:endParaRPr lang="en-US" baseline="0" dirty="0"/>
          </a:p>
          <a:p>
            <a:r>
              <a:rPr lang="en-US" baseline="0" dirty="0"/>
              <a:t>But more than just logical organized folder and file names are a good description of what the data is.  Metadata such as thumbnails helps with this, but README files that describe how the file naming convention, what the abbreviation of the headers in a spreadsheet mean, what units of measure were used, how data were manipulated, and what software is needed to read the files are a godsend to a researcher who might want to reuse the data or even the researcher herself after a semester away from the project.  README files also let us know whether the raw, reduced, or processed data are the files being preserved.</a:t>
            </a:r>
          </a:p>
          <a:p>
            <a:endParaRPr lang="en-US" baseline="0" dirty="0"/>
          </a:p>
          <a:p>
            <a:r>
              <a:rPr lang="en-US" baseline="0" dirty="0"/>
              <a:t>So, that’s data management in a nutshell.  If you want see a copy of the </a:t>
            </a:r>
            <a:r>
              <a:rPr lang="en-US" baseline="0" dirty="0" err="1"/>
              <a:t>powerpoint</a:t>
            </a:r>
            <a:r>
              <a:rPr lang="en-US" baseline="0" dirty="0"/>
              <a:t> I actually use for the workshop, you can use this link.</a:t>
            </a:r>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12</a:t>
            </a:fld>
            <a:endParaRPr lang="en-US"/>
          </a:p>
        </p:txBody>
      </p:sp>
    </p:spTree>
    <p:extLst>
      <p:ext uri="{BB962C8B-B14F-4D97-AF65-F5344CB8AC3E}">
        <p14:creationId xmlns:p14="http://schemas.microsoft.com/office/powerpoint/2010/main" val="33211779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for presenter</a:t>
            </a:r>
            <a:r>
              <a:rPr lang="en-US" baseline="0" dirty="0"/>
              <a:t>:</a:t>
            </a:r>
          </a:p>
          <a:p>
            <a:pPr marL="171450" indent="-171450">
              <a:buFont typeface="Arial"/>
              <a:buChar char="•"/>
            </a:pPr>
            <a:r>
              <a:rPr lang="en-US" dirty="0"/>
              <a:t>ORCID is unique in its ability to reach across disciplines, research sectors and national boundaries and in its cooperation with other identifier systems.</a:t>
            </a:r>
          </a:p>
          <a:p>
            <a:pPr marL="171450" indent="-171450">
              <a:buFont typeface="Arial"/>
              <a:buChar char="•"/>
            </a:pPr>
            <a:endParaRPr lang="en-US" dirty="0"/>
          </a:p>
          <a:p>
            <a:pPr marL="171450" indent="-171450">
              <a:buFont typeface="Arial"/>
              <a:buChar char="•"/>
            </a:pPr>
            <a:r>
              <a:rPr lang="en-US" dirty="0"/>
              <a:t>The ORCID identifier is a key component that supports system-to-system interoperability.</a:t>
            </a:r>
          </a:p>
          <a:p>
            <a:pPr marL="171450" indent="-171450">
              <a:buFont typeface="Arial"/>
              <a:buChar char="•"/>
            </a:pPr>
            <a:endParaRPr lang="en-US" dirty="0"/>
          </a:p>
          <a:p>
            <a:pPr marL="171450" indent="-171450">
              <a:buFont typeface="Arial"/>
              <a:buChar char="•"/>
            </a:pPr>
            <a:r>
              <a:rPr lang="en-US" b="0" i="0" dirty="0">
                <a:solidFill>
                  <a:srgbClr val="FF0000"/>
                </a:solidFill>
              </a:rPr>
              <a:t>ORCID is a</a:t>
            </a:r>
            <a:r>
              <a:rPr lang="en-US" b="0" i="0" baseline="0" dirty="0">
                <a:solidFill>
                  <a:srgbClr val="FF0000"/>
                </a:solidFill>
              </a:rPr>
              <a:t> non-profit organization, working in collaboration with other stakeholders in the research community.</a:t>
            </a:r>
          </a:p>
          <a:p>
            <a:pPr marL="171450" indent="-171450">
              <a:buFont typeface="Arial"/>
              <a:buChar char="•"/>
            </a:pPr>
            <a:endParaRPr lang="en-US" b="0" i="0" baseline="0" dirty="0">
              <a:solidFill>
                <a:srgbClr val="FF0000"/>
              </a:solidFill>
            </a:endParaRPr>
          </a:p>
          <a:p>
            <a:pPr marL="171450" indent="-171450">
              <a:buFont typeface="Arial"/>
              <a:buChar char="•"/>
            </a:pPr>
            <a:r>
              <a:rPr lang="en-US" b="0" i="0" baseline="0" dirty="0">
                <a:solidFill>
                  <a:srgbClr val="FF0000"/>
                </a:solidFill>
              </a:rPr>
              <a:t>ORCID is an open, collaborative effort. Our source code is open for other institutions to use. </a:t>
            </a:r>
            <a:endParaRPr lang="en-US" b="0" i="0" dirty="0">
              <a:solidFill>
                <a:srgbClr val="FF0000"/>
              </a:solidFill>
            </a:endParaRPr>
          </a:p>
          <a:p>
            <a:endParaRPr lang="en-US" dirty="0"/>
          </a:p>
          <a:p>
            <a:r>
              <a:rPr lang="en-US" sz="1200" b="0" kern="1200" dirty="0">
                <a:solidFill>
                  <a:schemeClr val="tx1"/>
                </a:solidFill>
                <a:latin typeface="+mn-lt"/>
                <a:ea typeface="+mn-ea"/>
                <a:cs typeface="+mn-cs"/>
              </a:rPr>
              <a:t>Design</a:t>
            </a:r>
            <a:r>
              <a:rPr lang="en-US" sz="1200" b="0" kern="1200" baseline="0" dirty="0">
                <a:solidFill>
                  <a:schemeClr val="tx1"/>
                </a:solidFill>
                <a:latin typeface="+mn-lt"/>
                <a:ea typeface="+mn-ea"/>
                <a:cs typeface="+mn-cs"/>
              </a:rPr>
              <a:t> notes:</a:t>
            </a:r>
          </a:p>
          <a:p>
            <a:pPr marL="171450" indent="-171450">
              <a:buFont typeface="Arial"/>
              <a:buChar char="•"/>
            </a:pPr>
            <a:r>
              <a:rPr lang="en-US" sz="1200" b="0" kern="1200" baseline="0" dirty="0">
                <a:solidFill>
                  <a:schemeClr val="tx1"/>
                </a:solidFill>
                <a:latin typeface="+mn-lt"/>
                <a:ea typeface="+mn-ea"/>
                <a:cs typeface="+mn-cs"/>
              </a:rPr>
              <a:t>The number of </a:t>
            </a:r>
            <a:r>
              <a:rPr lang="en-US" sz="1200" b="0" kern="1200" baseline="0" dirty="0" err="1">
                <a:solidFill>
                  <a:schemeClr val="tx1"/>
                </a:solidFill>
                <a:latin typeface="+mn-lt"/>
                <a:ea typeface="+mn-ea"/>
                <a:cs typeface="+mn-cs"/>
              </a:rPr>
              <a:t>iDs</a:t>
            </a:r>
            <a:r>
              <a:rPr lang="en-US" sz="1200" b="0" kern="1200" baseline="0" dirty="0">
                <a:solidFill>
                  <a:schemeClr val="tx1"/>
                </a:solidFill>
                <a:latin typeface="+mn-lt"/>
                <a:ea typeface="+mn-ea"/>
                <a:cs typeface="+mn-cs"/>
              </a:rPr>
              <a:t> issued </a:t>
            </a:r>
            <a:r>
              <a:rPr lang="en-US" sz="1200" b="0" strike="noStrike" kern="1200" baseline="0" dirty="0">
                <a:solidFill>
                  <a:schemeClr val="tx1"/>
                </a:solidFill>
                <a:latin typeface="+mn-lt"/>
                <a:ea typeface="+mn-ea"/>
                <a:cs typeface="+mn-cs"/>
              </a:rPr>
              <a:t>increases r</a:t>
            </a:r>
            <a:r>
              <a:rPr lang="en-US" sz="1200" b="0" kern="1200" baseline="0" dirty="0">
                <a:solidFill>
                  <a:schemeClr val="tx1"/>
                </a:solidFill>
                <a:latin typeface="+mn-lt"/>
                <a:ea typeface="+mn-ea"/>
                <a:cs typeface="+mn-cs"/>
              </a:rPr>
              <a:t>egularly. </a:t>
            </a:r>
            <a:r>
              <a:rPr lang="en-US" sz="1200" b="0" strike="noStrike" kern="1200" baseline="0" dirty="0">
                <a:solidFill>
                  <a:schemeClr val="tx1"/>
                </a:solidFill>
                <a:latin typeface="+mn-lt"/>
                <a:ea typeface="+mn-ea"/>
                <a:cs typeface="+mn-cs"/>
              </a:rPr>
              <a:t>Registry statistics are updated weekly and are available at https://</a:t>
            </a:r>
            <a:r>
              <a:rPr lang="en-US" sz="1200" b="0" strike="noStrike" kern="1200" baseline="0" dirty="0" err="1">
                <a:solidFill>
                  <a:schemeClr val="tx1"/>
                </a:solidFill>
                <a:latin typeface="+mn-lt"/>
                <a:ea typeface="+mn-ea"/>
                <a:cs typeface="+mn-cs"/>
              </a:rPr>
              <a:t>orcid.org</a:t>
            </a:r>
            <a:r>
              <a:rPr lang="en-US" sz="1200" b="0" strike="noStrike" kern="1200" baseline="0" dirty="0">
                <a:solidFill>
                  <a:schemeClr val="tx1"/>
                </a:solidFill>
                <a:latin typeface="+mn-lt"/>
                <a:ea typeface="+mn-ea"/>
                <a:cs typeface="+mn-cs"/>
              </a:rPr>
              <a:t>/statistics. </a:t>
            </a:r>
            <a:endParaRPr lang="en-US" sz="1200" b="0" strike="sngStrike" kern="1200" dirty="0">
              <a:solidFill>
                <a:schemeClr val="tx1"/>
              </a:solidFill>
              <a:latin typeface="+mn-lt"/>
              <a:ea typeface="+mn-ea"/>
              <a:cs typeface="+mn-cs"/>
            </a:endParaRPr>
          </a:p>
          <a:p>
            <a:endParaRPr lang="en-US" sz="1200" b="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2A7FDEE-CD6E-4E40-96D9-3A9CC80088BD}" type="slidenum">
              <a:rPr lang="en-US" smtClean="0"/>
              <a:pPr/>
              <a:t>40</a:t>
            </a:fld>
            <a:endParaRPr lang="en-US"/>
          </a:p>
        </p:txBody>
      </p:sp>
    </p:spTree>
    <p:extLst>
      <p:ext uri="{BB962C8B-B14F-4D97-AF65-F5344CB8AC3E}">
        <p14:creationId xmlns:p14="http://schemas.microsoft.com/office/powerpoint/2010/main" val="25092808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for presenter:</a:t>
            </a:r>
          </a:p>
          <a:p>
            <a:pPr marL="171450" indent="-171450">
              <a:buFont typeface="Arial"/>
              <a:buChar char="•"/>
            </a:pPr>
            <a:r>
              <a:rPr lang="en-US" dirty="0"/>
              <a:t>Here are</a:t>
            </a:r>
            <a:r>
              <a:rPr lang="en-US" baseline="0" dirty="0"/>
              <a:t> the three simple steps you should take to </a:t>
            </a:r>
            <a:r>
              <a:rPr lang="en-US" b="0" baseline="0" dirty="0"/>
              <a:t>enjoy all of the benefits. The following slides provide additional detail and support. </a:t>
            </a:r>
          </a:p>
          <a:p>
            <a:pPr marL="171450" indent="-171450">
              <a:buFont typeface="Arial"/>
              <a:buChar char="•"/>
            </a:pPr>
            <a:endParaRPr lang="en-US" b="0" baseline="0" dirty="0"/>
          </a:p>
          <a:p>
            <a:pPr marL="171450" indent="-171450">
              <a:buFont typeface="Arial"/>
              <a:buChar char="•"/>
            </a:pPr>
            <a:r>
              <a:rPr lang="en-US" b="0" baseline="0" dirty="0"/>
              <a:t>You can go to http://</a:t>
            </a:r>
            <a:r>
              <a:rPr lang="en-US" b="0" baseline="0" dirty="0" err="1"/>
              <a:t>orcid.org</a:t>
            </a:r>
            <a:r>
              <a:rPr lang="en-US" b="0" baseline="0" dirty="0"/>
              <a:t> to begin this process. </a:t>
            </a:r>
            <a:endParaRPr lang="en-US" b="0" dirty="0"/>
          </a:p>
        </p:txBody>
      </p:sp>
      <p:sp>
        <p:nvSpPr>
          <p:cNvPr id="4" name="Slide Number Placeholder 3"/>
          <p:cNvSpPr>
            <a:spLocks noGrp="1"/>
          </p:cNvSpPr>
          <p:nvPr>
            <p:ph type="sldNum" sz="quarter" idx="10"/>
          </p:nvPr>
        </p:nvSpPr>
        <p:spPr/>
        <p:txBody>
          <a:bodyPr/>
          <a:lstStyle/>
          <a:p>
            <a:fld id="{02A7FDEE-CD6E-4E40-96D9-3A9CC80088BD}"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4025369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for presenter</a:t>
            </a:r>
            <a:r>
              <a:rPr lang="en-US" baseline="0" dirty="0"/>
              <a: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dirty="0">
                <a:ln>
                  <a:noFill/>
                </a:ln>
              </a:rPr>
              <a:t>Through linkages with other systems, ORCID reduces repetitive data entry associated with the increasing diversity of research information systems with which you interact.</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en-US" dirty="0">
              <a:ln>
                <a:noFill/>
              </a:ln>
            </a:endParaRP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r>
              <a:rPr lang="en-US" dirty="0">
                <a:ln>
                  <a:noFill/>
                </a:ln>
              </a:rPr>
              <a:t>By creating links among your professional activities, </a:t>
            </a:r>
            <a:r>
              <a:rPr lang="en-US" b="0" dirty="0">
                <a:ln>
                  <a:noFill/>
                </a:ln>
              </a:rPr>
              <a:t>ORCID </a:t>
            </a:r>
            <a:r>
              <a:rPr lang="en-US" b="0" dirty="0">
                <a:ln>
                  <a:noFill/>
                </a:ln>
                <a:solidFill>
                  <a:srgbClr val="2283BD"/>
                </a:solidFill>
              </a:rPr>
              <a:t>improves discoverability</a:t>
            </a:r>
            <a:r>
              <a:rPr lang="en-US" b="0" baseline="0" dirty="0">
                <a:ln>
                  <a:noFill/>
                </a:ln>
                <a:solidFill>
                  <a:schemeClr val="tx1"/>
                </a:solidFill>
              </a:rPr>
              <a:t>, allowing</a:t>
            </a:r>
            <a:r>
              <a:rPr lang="en-US" b="0" dirty="0">
                <a:ln>
                  <a:noFill/>
                </a:ln>
              </a:rPr>
              <a:t> you to </a:t>
            </a:r>
            <a:r>
              <a:rPr lang="en-US" b="0" dirty="0">
                <a:ln>
                  <a:noFill/>
                </a:ln>
                <a:solidFill>
                  <a:srgbClr val="2283BD"/>
                </a:solidFill>
              </a:rPr>
              <a:t>easily share your research work</a:t>
            </a:r>
            <a:r>
              <a:rPr lang="en-US" b="0" dirty="0">
                <a:ln>
                  <a:noFill/>
                </a:ln>
              </a:rPr>
              <a:t>. </a:t>
            </a:r>
          </a:p>
          <a:p>
            <a:pPr marL="171450" marR="0" indent="-171450" algn="l" defTabSz="914400" rtl="0" eaLnBrk="1" fontAlgn="base" latinLnBrk="0" hangingPunct="1">
              <a:lnSpc>
                <a:spcPct val="100000"/>
              </a:lnSpc>
              <a:spcBef>
                <a:spcPct val="30000"/>
              </a:spcBef>
              <a:spcAft>
                <a:spcPct val="0"/>
              </a:spcAft>
              <a:buClrTx/>
              <a:buSzTx/>
              <a:buFont typeface="Arial"/>
              <a:buChar char="•"/>
              <a:tabLst/>
              <a:defRPr/>
            </a:pPr>
            <a:endParaRPr lang="en-US" b="0" dirty="0">
              <a:ln>
                <a:noFill/>
              </a:ln>
            </a:endParaRPr>
          </a:p>
          <a:p>
            <a:pPr marL="171450" indent="-171450">
              <a:buFont typeface="Arial"/>
              <a:buChar char="•"/>
            </a:pPr>
            <a:r>
              <a:rPr lang="en-US" dirty="0"/>
              <a:t>ORCID </a:t>
            </a:r>
            <a:r>
              <a:rPr lang="en-US" dirty="0" err="1"/>
              <a:t>iD</a:t>
            </a:r>
            <a:r>
              <a:rPr lang="en-US" baseline="0" dirty="0"/>
              <a:t> stays with you your entire career.</a:t>
            </a:r>
          </a:p>
          <a:p>
            <a:pPr marL="171450" indent="-171450">
              <a:buFont typeface="Arial"/>
              <a:buChar char="•"/>
            </a:pPr>
            <a:endParaRPr lang="en-US" baseline="0" dirty="0"/>
          </a:p>
          <a:p>
            <a:pPr marL="171450" indent="-171450">
              <a:buFont typeface="Arial"/>
              <a:buChar char="•"/>
            </a:pPr>
            <a:r>
              <a:rPr lang="en-US" baseline="0" dirty="0"/>
              <a:t>Embedding is widespread:</a:t>
            </a:r>
          </a:p>
          <a:p>
            <a:pPr marL="628650" lvl="1" indent="-171450">
              <a:buFont typeface="Arial"/>
              <a:buChar char="•"/>
            </a:pPr>
            <a:r>
              <a:rPr lang="en-US" sz="1200" b="0" kern="1200" baseline="0" dirty="0">
                <a:solidFill>
                  <a:schemeClr val="tx1"/>
                </a:solidFill>
                <a:latin typeface="Arial" charset="0"/>
                <a:ea typeface="+mn-ea"/>
                <a:cs typeface="+mn-cs"/>
              </a:rPr>
              <a:t>University CRIS/research information, or researcher profile systems</a:t>
            </a:r>
          </a:p>
          <a:p>
            <a:pPr marL="628650" lvl="1" indent="-171450">
              <a:buFont typeface="Arial"/>
              <a:buChar char="•"/>
            </a:pPr>
            <a:r>
              <a:rPr lang="en-US" sz="1200" kern="1200" baseline="0" dirty="0">
                <a:solidFill>
                  <a:schemeClr val="tx1"/>
                </a:solidFill>
                <a:latin typeface="Arial" charset="0"/>
                <a:ea typeface="+mn-ea"/>
                <a:cs typeface="+mn-cs"/>
              </a:rPr>
              <a:t>Manuscript submission</a:t>
            </a:r>
          </a:p>
          <a:p>
            <a:pPr marL="628650" lvl="1" indent="-171450">
              <a:buFont typeface="Arial"/>
              <a:buChar char="•"/>
            </a:pPr>
            <a:r>
              <a:rPr lang="en-US" sz="1200" kern="1200" baseline="0" dirty="0">
                <a:solidFill>
                  <a:schemeClr val="tx1"/>
                </a:solidFill>
                <a:latin typeface="Arial" charset="0"/>
                <a:ea typeface="+mn-ea"/>
                <a:cs typeface="+mn-cs"/>
              </a:rPr>
              <a:t>Grant applications</a:t>
            </a:r>
          </a:p>
          <a:p>
            <a:pPr marL="628650" lvl="1" indent="-171450">
              <a:buFont typeface="Arial"/>
              <a:buChar char="•"/>
            </a:pPr>
            <a:r>
              <a:rPr lang="en-US" sz="1200" kern="1200" baseline="0" dirty="0">
                <a:solidFill>
                  <a:schemeClr val="tx1"/>
                </a:solidFill>
                <a:latin typeface="Arial" charset="0"/>
                <a:ea typeface="+mn-ea"/>
                <a:cs typeface="+mn-cs"/>
              </a:rPr>
              <a:t>Linkage with repositories</a:t>
            </a:r>
          </a:p>
          <a:p>
            <a:pPr marL="628650" lvl="1" indent="-171450">
              <a:buFont typeface="Arial"/>
              <a:buChar char="•"/>
            </a:pPr>
            <a:r>
              <a:rPr lang="en-US" sz="1200" kern="1200" baseline="0" dirty="0">
                <a:solidFill>
                  <a:schemeClr val="tx1"/>
                </a:solidFill>
                <a:latin typeface="Arial" charset="0"/>
                <a:ea typeface="+mn-ea"/>
                <a:cs typeface="+mn-cs"/>
              </a:rPr>
              <a:t>Linkage with other IDs</a:t>
            </a:r>
          </a:p>
        </p:txBody>
      </p:sp>
      <p:sp>
        <p:nvSpPr>
          <p:cNvPr id="4" name="Slide Number Placeholder 3"/>
          <p:cNvSpPr>
            <a:spLocks noGrp="1"/>
          </p:cNvSpPr>
          <p:nvPr>
            <p:ph type="sldNum" sz="quarter" idx="10"/>
          </p:nvPr>
        </p:nvSpPr>
        <p:spPr/>
        <p:txBody>
          <a:bodyPr/>
          <a:lstStyle/>
          <a:p>
            <a:fld id="{265D0999-C69C-4B52-9457-B8D18FFFA4FA}"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3494270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it or not, as an academic you will likely be evaluated based on your publications and citations.  Being</a:t>
            </a:r>
            <a:r>
              <a:rPr lang="en-US" baseline="0" dirty="0"/>
              <a:t> aware of how these different measures work will help guide some of your choices in where and what and how to publish.  Of course, you shouldn’t try to “game the system,” but you can make strategic decisions.  </a:t>
            </a:r>
          </a:p>
          <a:p>
            <a:endParaRPr lang="en-US" baseline="0" dirty="0"/>
          </a:p>
          <a:p>
            <a:r>
              <a:rPr lang="en-US" baseline="0" dirty="0"/>
              <a:t>I’ll talk about both traditional metrics which for now is what hiring and tenure committees will base part of their decisions on and </a:t>
            </a:r>
            <a:r>
              <a:rPr lang="en-US" baseline="0" dirty="0" err="1"/>
              <a:t>altmetrics</a:t>
            </a:r>
            <a:r>
              <a:rPr lang="en-US" baseline="0" dirty="0"/>
              <a:t> which currently are not as influential in hiring and promotion, but we feel that might change in the next 5-10 years.  Traditional metrics are generally based on citations and other scholarly references.  </a:t>
            </a:r>
            <a:r>
              <a:rPr lang="en-US" baseline="0" dirty="0" err="1"/>
              <a:t>Altmetrics</a:t>
            </a:r>
            <a:r>
              <a:rPr lang="en-US" baseline="0" dirty="0"/>
              <a:t> generally involve mentions in social media and downloads.</a:t>
            </a:r>
          </a:p>
          <a:p>
            <a:endParaRPr lang="en-US" baseline="0" dirty="0"/>
          </a:p>
          <a:p>
            <a:r>
              <a:rPr lang="en-US" baseline="0" dirty="0"/>
              <a:t>We’ll look at the metrics about your books, the individual journals you publish in, each article you write, and your cumulative influence of your research.  I will just mention the different metrics but because of time I will not be able to go into detail on how they are calculated.</a:t>
            </a:r>
            <a:endParaRPr lang="en-US" dirty="0"/>
          </a:p>
          <a:p>
            <a:endParaRPr lang="en-US" dirty="0"/>
          </a:p>
        </p:txBody>
      </p:sp>
      <p:sp>
        <p:nvSpPr>
          <p:cNvPr id="4" name="Slide Number Placeholder 3"/>
          <p:cNvSpPr>
            <a:spLocks noGrp="1"/>
          </p:cNvSpPr>
          <p:nvPr>
            <p:ph type="sldNum" sz="quarter" idx="10"/>
          </p:nvPr>
        </p:nvSpPr>
        <p:spPr/>
        <p:txBody>
          <a:bodyPr/>
          <a:lstStyle/>
          <a:p>
            <a:fld id="{966234FE-E35E-40E8-B8DE-650A5C18DC46}" type="slidenum">
              <a:rPr lang="en-US" smtClean="0"/>
              <a:t>44</a:t>
            </a:fld>
            <a:endParaRPr lang="en-US"/>
          </a:p>
        </p:txBody>
      </p:sp>
    </p:spTree>
    <p:extLst>
      <p:ext uri="{BB962C8B-B14F-4D97-AF65-F5344CB8AC3E}">
        <p14:creationId xmlns:p14="http://schemas.microsoft.com/office/powerpoint/2010/main" val="1365383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Increasingly book</a:t>
            </a:r>
            <a:r>
              <a:rPr lang="en-US" baseline="0" dirty="0"/>
              <a:t> chapters can be tracked the same way that articles can be tracked.</a:t>
            </a:r>
          </a:p>
          <a:p>
            <a:endParaRPr lang="en-US" baseline="0" dirty="0"/>
          </a:p>
          <a:p>
            <a:r>
              <a:rPr lang="en-US" baseline="0" dirty="0"/>
              <a:t>But traditionally, the mark of success for a book was to be listed in a bibliography for the discipline and to have the book reviewed in as many journal as possible.</a:t>
            </a:r>
          </a:p>
          <a:p>
            <a:endParaRPr lang="en-US" baseline="0" dirty="0"/>
          </a:p>
          <a:p>
            <a:r>
              <a:rPr lang="en-US" baseline="0" dirty="0"/>
              <a:t>But alternatively, we can count how many libraries (academic and public) own your book and also even look at the Amazon rating for a book.</a:t>
            </a:r>
            <a:endParaRPr lang="en-US" dirty="0"/>
          </a:p>
        </p:txBody>
      </p:sp>
      <p:sp>
        <p:nvSpPr>
          <p:cNvPr id="4" name="Slide Number Placeholder 3"/>
          <p:cNvSpPr>
            <a:spLocks noGrp="1"/>
          </p:cNvSpPr>
          <p:nvPr>
            <p:ph type="sldNum" sz="quarter" idx="10"/>
          </p:nvPr>
        </p:nvSpPr>
        <p:spPr/>
        <p:txBody>
          <a:bodyPr/>
          <a:lstStyle/>
          <a:p>
            <a:fld id="{966234FE-E35E-40E8-B8DE-650A5C18DC46}" type="slidenum">
              <a:rPr lang="en-US" smtClean="0"/>
              <a:t>45</a:t>
            </a:fld>
            <a:endParaRPr lang="en-US"/>
          </a:p>
        </p:txBody>
      </p:sp>
    </p:spTree>
    <p:extLst>
      <p:ext uri="{BB962C8B-B14F-4D97-AF65-F5344CB8AC3E}">
        <p14:creationId xmlns:p14="http://schemas.microsoft.com/office/powerpoint/2010/main" val="2019801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not always easy to decide where to submit articles, but in general</a:t>
            </a:r>
            <a:r>
              <a:rPr lang="en-US" baseline="0" dirty="0"/>
              <a:t> you will enhance your academic identity by publishing in a “good” journal.”</a:t>
            </a:r>
          </a:p>
          <a:p>
            <a:endParaRPr lang="en-US" baseline="0" dirty="0"/>
          </a:p>
          <a:p>
            <a:r>
              <a:rPr lang="en-US" dirty="0"/>
              <a:t>Some journals “count” more or are “ranked” higher. </a:t>
            </a:r>
          </a:p>
          <a:p>
            <a:r>
              <a:rPr lang="en-US" baseline="0" dirty="0"/>
              <a:t>Impact Factor is one of the main metrics for journals and is the average number of citations received per paper for a given journal during the </a:t>
            </a:r>
            <a:r>
              <a:rPr lang="en-US" baseline="0" dirty="0" err="1"/>
              <a:t>preceeding</a:t>
            </a:r>
            <a:r>
              <a:rPr lang="en-US" baseline="0" dirty="0"/>
              <a:t> two years.</a:t>
            </a:r>
          </a:p>
          <a:p>
            <a:r>
              <a:rPr lang="en-US" baseline="0" dirty="0"/>
              <a:t>A lesser known metric is </a:t>
            </a:r>
            <a:r>
              <a:rPr lang="en-US" baseline="0" dirty="0" err="1"/>
              <a:t>Eigenfactor</a:t>
            </a:r>
            <a:r>
              <a:rPr lang="en-US" baseline="0" dirty="0"/>
              <a:t> which measures of how much time readers spend with a journal and is greatly influenced by the number of articles in the journal.</a:t>
            </a:r>
          </a:p>
          <a:p>
            <a:r>
              <a:rPr lang="en-US" baseline="0" dirty="0"/>
              <a:t>One metric that is starting to grow in popularity is the H Index which is also highly influenced by the number of papers published.</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a:t>Altmetrics</a:t>
            </a:r>
            <a:r>
              <a:rPr lang="en-US" baseline="0" dirty="0"/>
              <a:t> for a journal is simply the sum of all the </a:t>
            </a:r>
            <a:r>
              <a:rPr lang="en-US" baseline="0" dirty="0" err="1"/>
              <a:t>altmetrics</a:t>
            </a:r>
            <a:r>
              <a:rPr lang="en-US" baseline="0" dirty="0"/>
              <a:t> of each of the articles.  You may have seen the </a:t>
            </a:r>
            <a:r>
              <a:rPr lang="en-US" baseline="0" dirty="0" err="1"/>
              <a:t>altmetric</a:t>
            </a:r>
            <a:r>
              <a:rPr lang="en-US" baseline="0" dirty="0"/>
              <a:t> torus (from the actual company </a:t>
            </a:r>
            <a:r>
              <a:rPr lang="en-US" baseline="0" dirty="0" err="1"/>
              <a:t>altmetrics</a:t>
            </a:r>
            <a:r>
              <a:rPr lang="en-US" baseline="0" dirty="0"/>
              <a:t>) which gives the total number of “mentions” and the colors of the torus indicate what kind of “mentions”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966234FE-E35E-40E8-B8DE-650A5C18DC46}" type="slidenum">
              <a:rPr lang="en-US" smtClean="0"/>
              <a:t>46</a:t>
            </a:fld>
            <a:endParaRPr lang="en-US"/>
          </a:p>
        </p:txBody>
      </p:sp>
    </p:spTree>
    <p:extLst>
      <p:ext uri="{BB962C8B-B14F-4D97-AF65-F5344CB8AC3E}">
        <p14:creationId xmlns:p14="http://schemas.microsoft.com/office/powerpoint/2010/main" val="219270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each individual article that you write will also be evaluated.</a:t>
            </a:r>
            <a:r>
              <a:rPr lang="en-US" baseline="0" dirty="0"/>
              <a:t>  </a:t>
            </a:r>
          </a:p>
          <a:p>
            <a:endParaRPr lang="en-US" baseline="0" dirty="0"/>
          </a:p>
          <a:p>
            <a:r>
              <a:rPr lang="en-US" baseline="0" dirty="0"/>
              <a:t>For traditional metrics, </a:t>
            </a:r>
          </a:p>
          <a:p>
            <a:r>
              <a:rPr lang="en-US" baseline="0" dirty="0"/>
              <a:t>First, your article will be judged based on what journal it is published in.  And we just went over how journals are evaluated.</a:t>
            </a:r>
          </a:p>
          <a:p>
            <a:endParaRPr lang="en-US" baseline="0" dirty="0"/>
          </a:p>
          <a:p>
            <a:r>
              <a:rPr lang="en-US" baseline="0" dirty="0"/>
              <a:t>Secondly, it will be judged based on the number of citations it has.  You generally want more citations to enhance your academic reputation. But keep in mind that different databases will give different citation numbers.</a:t>
            </a:r>
          </a:p>
          <a:p>
            <a:endParaRPr lang="en-US" baseline="0" dirty="0"/>
          </a:p>
          <a:p>
            <a:r>
              <a:rPr lang="en-US" baseline="0" dirty="0"/>
              <a:t>For </a:t>
            </a:r>
            <a:r>
              <a:rPr lang="en-US" baseline="0" dirty="0" err="1"/>
              <a:t>almetrics</a:t>
            </a:r>
            <a:r>
              <a:rPr lang="en-US" baseline="0" dirty="0"/>
              <a:t>, the main measurement is at the article level which is why sometimes people refer to article metrics.  So, these include downloads/views (both from the publisher’s website and repositories), social media mentions, and more formal </a:t>
            </a:r>
            <a:r>
              <a:rPr lang="en-US" baseline="0" dirty="0" err="1"/>
              <a:t>newsbriefs</a:t>
            </a:r>
            <a:r>
              <a:rPr lang="en-US" baseline="0" dirty="0"/>
              <a:t> or blog posts about the article.</a:t>
            </a:r>
            <a:endParaRPr lang="en-US" dirty="0"/>
          </a:p>
        </p:txBody>
      </p:sp>
      <p:sp>
        <p:nvSpPr>
          <p:cNvPr id="4" name="Slide Number Placeholder 3"/>
          <p:cNvSpPr>
            <a:spLocks noGrp="1"/>
          </p:cNvSpPr>
          <p:nvPr>
            <p:ph type="sldNum" sz="quarter" idx="10"/>
          </p:nvPr>
        </p:nvSpPr>
        <p:spPr/>
        <p:txBody>
          <a:bodyPr/>
          <a:lstStyle/>
          <a:p>
            <a:fld id="{966234FE-E35E-40E8-B8DE-650A5C18DC46}" type="slidenum">
              <a:rPr lang="en-US" smtClean="0"/>
              <a:t>47</a:t>
            </a:fld>
            <a:endParaRPr lang="en-US"/>
          </a:p>
        </p:txBody>
      </p:sp>
    </p:spTree>
    <p:extLst>
      <p:ext uri="{BB962C8B-B14F-4D97-AF65-F5344CB8AC3E}">
        <p14:creationId xmlns:p14="http://schemas.microsoft.com/office/powerpoint/2010/main" val="1586715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author metrics are a summary of your work and</a:t>
            </a:r>
            <a:r>
              <a:rPr lang="en-US" baseline="0" dirty="0"/>
              <a:t> their influence. People often list these metrics on their CVs. </a:t>
            </a:r>
          </a:p>
          <a:p>
            <a:endParaRPr lang="en-US" baseline="0" dirty="0"/>
          </a:p>
          <a:p>
            <a:r>
              <a:rPr lang="en-US" baseline="0" dirty="0"/>
              <a:t>Some of them are pretty obvious.  The total number of papers and the total citations and the average citation per paper.  But the total and average citations can be greatly influenced by a single paper if it has an overwhelming number of citations.  </a:t>
            </a:r>
          </a:p>
          <a:p>
            <a:endParaRPr lang="en-US" baseline="0" dirty="0"/>
          </a:p>
          <a:p>
            <a:r>
              <a:rPr lang="en-US" baseline="0" dirty="0"/>
              <a:t>H-index gets around this problem somewhat, but it is highly influenced by the number of papers that have been written.  When comparing people, I often normalize it by academic age (or the years since receiving a PhD).  </a:t>
            </a:r>
          </a:p>
          <a:p>
            <a:endParaRPr lang="en-US" baseline="0" dirty="0"/>
          </a:p>
          <a:p>
            <a:r>
              <a:rPr lang="en-US" baseline="0" dirty="0"/>
              <a:t>H-index is the number of papers (h) that have been cited at least (h) number of times.</a:t>
            </a:r>
          </a:p>
          <a:p>
            <a:endParaRPr lang="en-US" baseline="0" dirty="0"/>
          </a:p>
          <a:p>
            <a:r>
              <a:rPr lang="en-US" baseline="0" dirty="0"/>
              <a:t>For </a:t>
            </a:r>
            <a:r>
              <a:rPr lang="en-US" baseline="0" dirty="0" err="1"/>
              <a:t>altmetrics</a:t>
            </a:r>
            <a:r>
              <a:rPr lang="en-US" baseline="0" dirty="0"/>
              <a:t>, similar to the journals, the </a:t>
            </a:r>
            <a:r>
              <a:rPr lang="en-US" baseline="0" dirty="0" err="1"/>
              <a:t>altmetrics</a:t>
            </a:r>
            <a:r>
              <a:rPr lang="en-US" baseline="0" dirty="0"/>
              <a:t> for authors are based on the sum of their articles.  Plum analytics is one company which tracks the </a:t>
            </a:r>
            <a:r>
              <a:rPr lang="en-US" baseline="0" dirty="0" err="1"/>
              <a:t>altmetrics</a:t>
            </a:r>
            <a:r>
              <a:rPr lang="en-US" baseline="0" dirty="0"/>
              <a:t> for individuals and they have this </a:t>
            </a:r>
            <a:r>
              <a:rPr lang="en-US" baseline="0" dirty="0" err="1"/>
              <a:t>PlumPrint</a:t>
            </a:r>
            <a:r>
              <a:rPr lang="en-US" baseline="0" dirty="0"/>
              <a:t> widget for articles and the sunburst for individuals.</a:t>
            </a:r>
            <a:endParaRPr lang="en-US" dirty="0"/>
          </a:p>
        </p:txBody>
      </p:sp>
      <p:sp>
        <p:nvSpPr>
          <p:cNvPr id="4" name="Slide Number Placeholder 3"/>
          <p:cNvSpPr>
            <a:spLocks noGrp="1"/>
          </p:cNvSpPr>
          <p:nvPr>
            <p:ph type="sldNum" sz="quarter" idx="10"/>
          </p:nvPr>
        </p:nvSpPr>
        <p:spPr/>
        <p:txBody>
          <a:bodyPr/>
          <a:lstStyle/>
          <a:p>
            <a:fld id="{966234FE-E35E-40E8-B8DE-650A5C18DC46}" type="slidenum">
              <a:rPr lang="en-US" smtClean="0"/>
              <a:t>48</a:t>
            </a:fld>
            <a:endParaRPr lang="en-US"/>
          </a:p>
        </p:txBody>
      </p:sp>
    </p:spTree>
    <p:extLst>
      <p:ext uri="{BB962C8B-B14F-4D97-AF65-F5344CB8AC3E}">
        <p14:creationId xmlns:p14="http://schemas.microsoft.com/office/powerpoint/2010/main" val="2896731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So different research methods would include re-analysis/</a:t>
            </a:r>
            <a:r>
              <a:rPr lang="en-US" baseline="0" dirty="0" err="1"/>
              <a:t>metaanalysis</a:t>
            </a:r>
            <a:r>
              <a:rPr lang="en-US" baseline="0" dirty="0"/>
              <a:t>, observational, experimental, simulation, or theoretical.  Research techniques might be learning how to use a particular program or piece of equipment.  Your research plan might be influenced by what materials and techniques you have available to you.</a:t>
            </a:r>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13</a:t>
            </a:fld>
            <a:endParaRPr lang="en-US"/>
          </a:p>
        </p:txBody>
      </p:sp>
    </p:spTree>
    <p:extLst>
      <p:ext uri="{BB962C8B-B14F-4D97-AF65-F5344CB8AC3E}">
        <p14:creationId xmlns:p14="http://schemas.microsoft.com/office/powerpoint/2010/main" val="1063951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different research methods (</a:t>
            </a:r>
            <a:r>
              <a:rPr lang="en-US" baseline="0" dirty="0"/>
              <a:t>re-analysis/</a:t>
            </a:r>
            <a:r>
              <a:rPr lang="en-US" baseline="0" dirty="0" err="1"/>
              <a:t>metaanalysis</a:t>
            </a:r>
            <a:r>
              <a:rPr lang="en-US" baseline="0" dirty="0"/>
              <a:t>, observational, experimental, simulation, or theoretical</a:t>
            </a:r>
            <a:r>
              <a:rPr lang="en-US" dirty="0"/>
              <a:t>) will lead</a:t>
            </a:r>
            <a:r>
              <a:rPr lang="en-US" baseline="0" dirty="0"/>
              <a:t> to different types of data creation.  Your project might even use more than one kind of method and technique.  If you’re doing a re-analysis, you will really appreciate it when previous researchers have had good data management plans otherwise you wouldn’t be able to reuse the data.  Observational or experimental data might result in photographs or physical samples or notebooks.  You will also have measurements from different type of instruments that you use—some of might be automatically recorded; other you might have to write down by hand.  Simulations generate the programs that run the simulations and the actual simulation (inputs and outputs) themselves.  Theoretical studies tend not to have as much data.</a:t>
            </a:r>
          </a:p>
        </p:txBody>
      </p:sp>
      <p:sp>
        <p:nvSpPr>
          <p:cNvPr id="4" name="Slide Number Placeholder 3"/>
          <p:cNvSpPr>
            <a:spLocks noGrp="1"/>
          </p:cNvSpPr>
          <p:nvPr>
            <p:ph type="sldNum" sz="quarter" idx="10"/>
          </p:nvPr>
        </p:nvSpPr>
        <p:spPr/>
        <p:txBody>
          <a:bodyPr/>
          <a:lstStyle/>
          <a:p>
            <a:fld id="{0CC17429-E212-4D9D-BF49-A21138BF1FE1}" type="slidenum">
              <a:rPr lang="en-US" smtClean="0"/>
              <a:t>14</a:t>
            </a:fld>
            <a:endParaRPr lang="en-US"/>
          </a:p>
        </p:txBody>
      </p:sp>
    </p:spTree>
    <p:extLst>
      <p:ext uri="{BB962C8B-B14F-4D97-AF65-F5344CB8AC3E}">
        <p14:creationId xmlns:p14="http://schemas.microsoft.com/office/powerpoint/2010/main" val="423731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data outputs</a:t>
            </a:r>
            <a:r>
              <a:rPr lang="en-US" baseline="0" dirty="0"/>
              <a:t> like rock or biological samples are physical.  Some like photographs or notebooks or graphs might be on paper or as electronic.  But mostly likely you will have electronic files.</a:t>
            </a:r>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15</a:t>
            </a:fld>
            <a:endParaRPr lang="en-US"/>
          </a:p>
        </p:txBody>
      </p:sp>
    </p:spTree>
    <p:extLst>
      <p:ext uri="{BB962C8B-B14F-4D97-AF65-F5344CB8AC3E}">
        <p14:creationId xmlns:p14="http://schemas.microsoft.com/office/powerpoint/2010/main" val="1576119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you organize your</a:t>
            </a:r>
            <a:r>
              <a:rPr lang="en-US" baseline="0" dirty="0"/>
              <a:t> data you need to think about how you want to organize your data and how that will effect your folders and your files.  You need to be consistent.  You can’t organize half your project (i.e. creating data—this step) one way, and the other half of your project (i.e. processing data—the next step) a different way.  This website is where some of these ideas come from.</a:t>
            </a:r>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16</a:t>
            </a:fld>
            <a:endParaRPr lang="en-US"/>
          </a:p>
        </p:txBody>
      </p:sp>
    </p:spTree>
    <p:extLst>
      <p:ext uri="{BB962C8B-B14F-4D97-AF65-F5344CB8AC3E}">
        <p14:creationId xmlns:p14="http://schemas.microsoft.com/office/powerpoint/2010/main" val="290797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18</a:t>
            </a:fld>
            <a:endParaRPr lang="en-US"/>
          </a:p>
        </p:txBody>
      </p:sp>
    </p:spTree>
    <p:extLst>
      <p:ext uri="{BB962C8B-B14F-4D97-AF65-F5344CB8AC3E}">
        <p14:creationId xmlns:p14="http://schemas.microsoft.com/office/powerpoint/2010/main" val="1702589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Be Clear, Concise, Consistent, and Correct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It should make sense to you</a:t>
            </a:r>
            <a:r>
              <a:rPr lang="en-US" baseline="0" dirty="0"/>
              <a:t> and others working on the project (even months from now)</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unique file name will allow </a:t>
            </a:r>
            <a:r>
              <a:rPr lang="en-US" dirty="0"/>
              <a:t>people to recognize what it is if moved to another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Putting the year first</a:t>
            </a:r>
            <a:r>
              <a:rPr lang="en-US" baseline="0" dirty="0"/>
              <a:t> in dates allows the computer to automatically sort the files by date when sorting alphabetically</a:t>
            </a:r>
            <a:endParaRPr lang="en-US" dirty="0"/>
          </a:p>
          <a:p>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20</a:t>
            </a:fld>
            <a:endParaRPr lang="en-US"/>
          </a:p>
        </p:txBody>
      </p:sp>
    </p:spTree>
    <p:extLst>
      <p:ext uri="{BB962C8B-B14F-4D97-AF65-F5344CB8AC3E}">
        <p14:creationId xmlns:p14="http://schemas.microsoft.com/office/powerpoint/2010/main" val="1157379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Maintaining</a:t>
            </a:r>
            <a:r>
              <a:rPr lang="en-US" baseline="0" dirty="0"/>
              <a:t> data while you’re actively working on a project is a bit different from maintaining the data after you’re done with the project</a:t>
            </a:r>
          </a:p>
          <a:p>
            <a:r>
              <a:rPr lang="en-US" baseline="0" dirty="0"/>
              <a:t>Probably while you’re working on something you want at least 3 copies.  You need to make sure that your backup is not in the same place as computer.  If your computer and flash drive are both in your backpack and your backpack is stolen, both copies are gone.  The </a:t>
            </a:r>
            <a:r>
              <a:rPr lang="en-US" baseline="0" dirty="0" err="1"/>
              <a:t>flashdrive</a:t>
            </a:r>
            <a:r>
              <a:rPr lang="en-US" baseline="0" dirty="0"/>
              <a:t> is not really a backup.  One advantage of Box is that it has automatic versioning so you don’t have to worry about accidentally overwriting your files.</a:t>
            </a:r>
          </a:p>
          <a:p>
            <a:endParaRPr lang="en-US" baseline="0" dirty="0"/>
          </a:p>
          <a:p>
            <a:r>
              <a:rPr lang="en-US" baseline="0" dirty="0"/>
              <a:t>Security is especially important if you have data from people.  You need to keep track of how you’re anonymizing the data (i.e. README) and you need to make sure that your files/computers are password protected.  In really extreme circumstances, you might want to make sure that is not connected to the internet.  The security on Box is much higher than on </a:t>
            </a:r>
            <a:r>
              <a:rPr lang="en-US" baseline="0" dirty="0" err="1"/>
              <a:t>dropbox</a:t>
            </a:r>
            <a:r>
              <a:rPr lang="en-US" baseline="0" dirty="0"/>
              <a:t> or google drive which is another plus.</a:t>
            </a:r>
          </a:p>
          <a:p>
            <a:endParaRPr lang="en-US" dirty="0"/>
          </a:p>
        </p:txBody>
      </p:sp>
      <p:sp>
        <p:nvSpPr>
          <p:cNvPr id="4" name="Slide Number Placeholder 3"/>
          <p:cNvSpPr>
            <a:spLocks noGrp="1"/>
          </p:cNvSpPr>
          <p:nvPr>
            <p:ph type="sldNum" sz="quarter" idx="10"/>
          </p:nvPr>
        </p:nvSpPr>
        <p:spPr/>
        <p:txBody>
          <a:bodyPr/>
          <a:lstStyle/>
          <a:p>
            <a:fld id="{0CC17429-E212-4D9D-BF49-A21138BF1FE1}" type="slidenum">
              <a:rPr lang="en-US" smtClean="0"/>
              <a:t>21</a:t>
            </a:fld>
            <a:endParaRPr lang="en-US"/>
          </a:p>
        </p:txBody>
      </p:sp>
    </p:spTree>
    <p:extLst>
      <p:ext uri="{BB962C8B-B14F-4D97-AF65-F5344CB8AC3E}">
        <p14:creationId xmlns:p14="http://schemas.microsoft.com/office/powerpoint/2010/main" val="62629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grpSp>
        <p:nvGrpSpPr>
          <p:cNvPr id="7" name="Group 14"/>
          <p:cNvGrpSpPr/>
          <p:nvPr/>
        </p:nvGrpSpPr>
        <p:grpSpPr>
          <a:xfrm>
            <a:off x="0" y="2928934"/>
            <a:ext cx="12192000" cy="285752"/>
            <a:chOff x="0" y="2928934"/>
            <a:chExt cx="9144000" cy="285752"/>
          </a:xfrm>
        </p:grpSpPr>
        <p:sp>
          <p:nvSpPr>
            <p:cNvPr id="12" name="Rectangle 11"/>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3" name="Rectangle 12"/>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4" name="Rectangle 13"/>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ctrTitle"/>
          </p:nvPr>
        </p:nvSpPr>
        <p:spPr>
          <a:xfrm>
            <a:off x="914400" y="1454137"/>
            <a:ext cx="10363200" cy="1470025"/>
          </a:xfrm>
          <a:noFill/>
        </p:spPr>
        <p:txBody>
          <a:bodyPr/>
          <a:lstStyle>
            <a:lvl1pPr>
              <a:defRPr>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en-US"/>
              <a:t>Click to edit Master title style</a:t>
            </a:r>
          </a:p>
        </p:txBody>
      </p:sp>
      <p:sp>
        <p:nvSpPr>
          <p:cNvPr id="3" name="Subtitle 2"/>
          <p:cNvSpPr>
            <a:spLocks noGrp="1"/>
          </p:cNvSpPr>
          <p:nvPr>
            <p:ph type="subTitle" idx="1"/>
          </p:nvPr>
        </p:nvSpPr>
        <p:spPr>
          <a:xfrm>
            <a:off x="1828800" y="3219007"/>
            <a:ext cx="8534400" cy="1752600"/>
          </a:xfrm>
          <a:noFill/>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p>
        </p:txBody>
      </p:sp>
      <p:sp>
        <p:nvSpPr>
          <p:cNvPr id="4" name="Date Placeholder 3"/>
          <p:cNvSpPr>
            <a:spLocks noGrp="1"/>
          </p:cNvSpPr>
          <p:nvPr>
            <p:ph type="dt" sz="half" idx="10"/>
          </p:nvPr>
        </p:nvSpPr>
        <p:spPr>
          <a:xfrm>
            <a:off x="0" y="6498000"/>
            <a:ext cx="2400000" cy="360000"/>
          </a:xfrm>
        </p:spPr>
        <p:txBody>
          <a:bodyPr vert="horz"/>
          <a:lstStyle>
            <a:lvl1pPr algn="l">
              <a:defRPr/>
            </a:lvl1pPr>
          </a:lstStyle>
          <a:p>
            <a:fld id="{B5250868-C226-4C16-A1BC-FF68C2E863D6}" type="datetimeFigureOut">
              <a:rPr lang="en-US" smtClean="0"/>
              <a:t>4/24/2025</a:t>
            </a:fld>
            <a:endParaRPr lang="en-US"/>
          </a:p>
        </p:txBody>
      </p:sp>
      <p:sp>
        <p:nvSpPr>
          <p:cNvPr id="5" name="Footer Placeholder 4"/>
          <p:cNvSpPr>
            <a:spLocks noGrp="1"/>
          </p:cNvSpPr>
          <p:nvPr>
            <p:ph type="ftr" sz="quarter" idx="11"/>
          </p:nvPr>
        </p:nvSpPr>
        <p:spPr>
          <a:xfrm>
            <a:off x="8352000" y="6498000"/>
            <a:ext cx="3840000" cy="360000"/>
          </a:xfrm>
        </p:spPr>
        <p:txBody>
          <a:bodyPr vert="horz"/>
          <a:lstStyle/>
          <a:p>
            <a:endParaRPr lang="en-US"/>
          </a:p>
        </p:txBody>
      </p:sp>
      <p:sp>
        <p:nvSpPr>
          <p:cNvPr id="6" name="Slide Number Placeholder 5"/>
          <p:cNvSpPr>
            <a:spLocks noGrp="1"/>
          </p:cNvSpPr>
          <p:nvPr>
            <p:ph type="sldNum" sz="quarter" idx="12"/>
          </p:nvPr>
        </p:nvSpPr>
        <p:spPr>
          <a:xfrm>
            <a:off x="11112000" y="2928934"/>
            <a:ext cx="1080000" cy="285752"/>
          </a:xfrm>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27744271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4" y="1718046"/>
            <a:ext cx="978952" cy="4834842"/>
          </a:xfrm>
          <a:noFill/>
        </p:spPr>
        <p:txBody>
          <a:bodyPr vert="eaVert" anchor="ctr"/>
          <a:lstStyle>
            <a:lvl1pPr algn="ctr">
              <a:defRPr sz="2000" b="1">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defRPr>
            </a:lvl1pPr>
          </a:lstStyle>
          <a:p>
            <a:r>
              <a:rPr kumimoji="0" lang="en-US"/>
              <a:t>Click to edit Master title style</a:t>
            </a:r>
          </a:p>
        </p:txBody>
      </p:sp>
      <p:sp>
        <p:nvSpPr>
          <p:cNvPr id="3" name="Picture Placeholder 2"/>
          <p:cNvSpPr>
            <a:spLocks noGrp="1"/>
          </p:cNvSpPr>
          <p:nvPr>
            <p:ph type="pic" idx="1"/>
          </p:nvPr>
        </p:nvSpPr>
        <p:spPr>
          <a:xfrm>
            <a:off x="1220496" y="1790269"/>
            <a:ext cx="10788133" cy="4710569"/>
          </a:xfrm>
          <a:effectLst>
            <a:glow rad="101600">
              <a:schemeClr val="accent1">
                <a:alpha val="60000"/>
              </a:schemeClr>
            </a:glow>
          </a:effectLst>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p>
        </p:txBody>
      </p:sp>
      <p:sp>
        <p:nvSpPr>
          <p:cNvPr id="4" name="Text Placeholder 3"/>
          <p:cNvSpPr>
            <a:spLocks noGrp="1"/>
          </p:cNvSpPr>
          <p:nvPr>
            <p:ph type="body" sz="half" idx="2"/>
          </p:nvPr>
        </p:nvSpPr>
        <p:spPr>
          <a:xfrm>
            <a:off x="1123992" y="285728"/>
            <a:ext cx="10972800" cy="1144800"/>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5250868-C226-4C16-A1BC-FF68C2E863D6}"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385545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250868-C226-4C16-A1BC-FF68C2E863D6}"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4204241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6286520"/>
            <a:ext cx="12192000" cy="285752"/>
            <a:chOff x="0" y="1428736"/>
            <a:chExt cx="9144000" cy="285752"/>
          </a:xfrm>
        </p:grpSpPr>
        <p:sp>
          <p:nvSpPr>
            <p:cNvPr id="8" name="Rectangle 7"/>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Rectangle 9"/>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Vertical Title 1"/>
          <p:cNvSpPr>
            <a:spLocks noGrp="1"/>
          </p:cNvSpPr>
          <p:nvPr>
            <p:ph type="title" orient="vert"/>
          </p:nvPr>
        </p:nvSpPr>
        <p:spPr>
          <a:xfrm>
            <a:off x="10191736" y="285729"/>
            <a:ext cx="2000264" cy="6000791"/>
          </a:xfrm>
          <a:noFill/>
        </p:spPr>
        <p:txBody>
          <a:bodyPr vert="eaVert"/>
          <a:lstStyle>
            <a:lvl1pPr>
              <a:defRPr>
                <a:gradFill flip="none" rotWithShape="1">
                  <a:gsLst>
                    <a:gs pos="0">
                      <a:srgbClr val="000000"/>
                    </a:gs>
                    <a:gs pos="20000">
                      <a:srgbClr val="000040"/>
                    </a:gs>
                    <a:gs pos="50000">
                      <a:srgbClr val="400040"/>
                    </a:gs>
                    <a:gs pos="75000">
                      <a:srgbClr val="8F0040"/>
                    </a:gs>
                    <a:gs pos="89999">
                      <a:srgbClr val="F27300"/>
                    </a:gs>
                    <a:gs pos="100000">
                      <a:srgbClr val="FFBF00"/>
                    </a:gs>
                  </a:gsLst>
                  <a:lin ang="16200000" scaled="1"/>
                  <a:tileRect/>
                </a:gradFill>
                <a:effectLst>
                  <a:outerShdw blurRad="50800" dist="50800" dir="13500000" algn="tl" rotWithShape="0">
                    <a:schemeClr val="tx2">
                      <a:alpha val="43000"/>
                    </a:schemeClr>
                  </a:outerShdw>
                </a:effectLst>
              </a:defRPr>
            </a:lvl1pPr>
          </a:lstStyle>
          <a:p>
            <a:r>
              <a:rPr kumimoji="0" lang="en-US"/>
              <a:t>Click to edit Master title style</a:t>
            </a:r>
          </a:p>
        </p:txBody>
      </p:sp>
      <p:sp>
        <p:nvSpPr>
          <p:cNvPr id="3" name="Vertical Text Placeholder 2"/>
          <p:cNvSpPr>
            <a:spLocks noGrp="1"/>
          </p:cNvSpPr>
          <p:nvPr>
            <p:ph type="body" orient="vert" idx="1"/>
          </p:nvPr>
        </p:nvSpPr>
        <p:spPr>
          <a:xfrm>
            <a:off x="1123992" y="285731"/>
            <a:ext cx="8877285" cy="6000791"/>
          </a:xfrm>
          <a:noFill/>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250868-C226-4C16-A1BC-FF68C2E863D6}"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286520"/>
            <a:ext cx="1080000" cy="285752"/>
          </a:xfrm>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3237547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5250868-C226-4C16-A1BC-FF68C2E863D6}"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421729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grpSp>
        <p:nvGrpSpPr>
          <p:cNvPr id="7" name="Group 10"/>
          <p:cNvGrpSpPr/>
          <p:nvPr/>
        </p:nvGrpSpPr>
        <p:grpSpPr>
          <a:xfrm>
            <a:off x="0" y="2928934"/>
            <a:ext cx="12192000" cy="285752"/>
            <a:chOff x="0" y="2928934"/>
            <a:chExt cx="9144000" cy="285752"/>
          </a:xfrm>
        </p:grpSpPr>
        <p:sp>
          <p:nvSpPr>
            <p:cNvPr id="8" name="Rectangle 7"/>
            <p:cNvSpPr/>
            <p:nvPr userDrawn="1"/>
          </p:nvSpPr>
          <p:spPr>
            <a:xfrm flipH="1">
              <a:off x="0" y="2928934"/>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flipH="1">
              <a:off x="8334000" y="2963384"/>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10" name="Rectangle 9"/>
            <p:cNvSpPr/>
            <p:nvPr userDrawn="1"/>
          </p:nvSpPr>
          <p:spPr>
            <a:xfrm flipH="1">
              <a:off x="0" y="2966642"/>
              <a:ext cx="8286776" cy="214314"/>
            </a:xfrm>
            <a:prstGeom prst="rect">
              <a:avLst/>
            </a:prstGeom>
            <a:solidFill>
              <a:schemeClr val="accent5"/>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title"/>
          </p:nvPr>
        </p:nvSpPr>
        <p:spPr>
          <a:xfrm>
            <a:off x="914400" y="3217345"/>
            <a:ext cx="10363200" cy="1362075"/>
          </a:xfrm>
          <a:noFill/>
        </p:spPr>
        <p:txBody>
          <a:bodyPr anchor="t"/>
          <a:lstStyle>
            <a:lvl1pPr algn="ctr">
              <a:defRPr sz="4000" b="1" cap="all">
                <a:gradFill flip="none" rotWithShape="1">
                  <a:gsLst>
                    <a:gs pos="0">
                      <a:srgbClr val="03D4A8"/>
                    </a:gs>
                    <a:gs pos="25000">
                      <a:srgbClr val="21D6E0"/>
                    </a:gs>
                    <a:gs pos="75000">
                      <a:srgbClr val="0087E6"/>
                    </a:gs>
                    <a:gs pos="100000">
                      <a:srgbClr val="005CBF"/>
                    </a:gs>
                  </a:gsLst>
                  <a:lin ang="16200000" scaled="1"/>
                  <a:tileRect/>
                </a:gradFill>
                <a:effectLst>
                  <a:outerShdw blurRad="50800" dist="50800" dir="18900000" algn="tl" rotWithShape="0">
                    <a:schemeClr val="accent5">
                      <a:tint val="20000"/>
                      <a:alpha val="43000"/>
                    </a:schemeClr>
                  </a:outerShdw>
                </a:effectLst>
              </a:defRPr>
            </a:lvl1pPr>
          </a:lstStyle>
          <a:p>
            <a:r>
              <a:rPr kumimoji="0" lang="en-US"/>
              <a:t>Click to edit Master title style</a:t>
            </a:r>
          </a:p>
        </p:txBody>
      </p:sp>
      <p:sp>
        <p:nvSpPr>
          <p:cNvPr id="3" name="Text Placeholder 2"/>
          <p:cNvSpPr>
            <a:spLocks noGrp="1"/>
          </p:cNvSpPr>
          <p:nvPr>
            <p:ph type="body" idx="1"/>
          </p:nvPr>
        </p:nvSpPr>
        <p:spPr>
          <a:xfrm>
            <a:off x="1828800" y="1426090"/>
            <a:ext cx="8534400" cy="1500187"/>
          </a:xfrm>
          <a:noFill/>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0" y="6498000"/>
            <a:ext cx="2400000" cy="360000"/>
          </a:xfrm>
        </p:spPr>
        <p:txBody>
          <a:bodyPr vert="horz"/>
          <a:lstStyle/>
          <a:p>
            <a:fld id="{B5250868-C226-4C16-A1BC-FF68C2E863D6}" type="datetimeFigureOut">
              <a:rPr lang="en-US" smtClean="0"/>
              <a:t>4/24/2025</a:t>
            </a:fld>
            <a:endParaRPr lang="en-US"/>
          </a:p>
        </p:txBody>
      </p:sp>
      <p:sp>
        <p:nvSpPr>
          <p:cNvPr id="5" name="Footer Placeholder 4"/>
          <p:cNvSpPr>
            <a:spLocks noGrp="1"/>
          </p:cNvSpPr>
          <p:nvPr>
            <p:ph type="ftr" sz="quarter" idx="11"/>
          </p:nvPr>
        </p:nvSpPr>
        <p:spPr>
          <a:xfrm>
            <a:off x="8352000" y="6498000"/>
            <a:ext cx="3840000" cy="360000"/>
          </a:xfrm>
        </p:spPr>
        <p:txBody>
          <a:bodyPr vert="horz"/>
          <a:lstStyle>
            <a:lvl1pPr algn="r">
              <a:defRPr/>
            </a:lvl1pPr>
          </a:lstStyle>
          <a:p>
            <a:endParaRPr lang="en-US"/>
          </a:p>
        </p:txBody>
      </p:sp>
      <p:sp>
        <p:nvSpPr>
          <p:cNvPr id="6" name="Slide Number Placeholder 5"/>
          <p:cNvSpPr>
            <a:spLocks noGrp="1"/>
          </p:cNvSpPr>
          <p:nvPr>
            <p:ph type="sldNum" sz="quarter" idx="12"/>
          </p:nvPr>
        </p:nvSpPr>
        <p:spPr>
          <a:xfrm>
            <a:off x="11112000" y="2928934"/>
            <a:ext cx="1080000" cy="285752"/>
          </a:xfrm>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4079143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1123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711992" y="1717110"/>
            <a:ext cx="5384800" cy="4838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5250868-C226-4C16-A1BC-FF68C2E863D6}"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158439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1123992" y="1717668"/>
            <a:ext cx="5386917"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1123992" y="2357434"/>
            <a:ext cx="5386917" cy="41960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707760" y="1717668"/>
            <a:ext cx="5389033" cy="639762"/>
          </a:xfrm>
          <a:solidFill>
            <a:srgbClr val="FF9900">
              <a:alpha val="10196"/>
            </a:srgbClr>
          </a:solidFill>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707761" y="2357430"/>
            <a:ext cx="5389033" cy="41976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5250868-C226-4C16-A1BC-FF68C2E863D6}"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77893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pSp>
        <p:nvGrpSpPr>
          <p:cNvPr id="6" name="Group 9"/>
          <p:cNvGrpSpPr/>
          <p:nvPr/>
        </p:nvGrpSpPr>
        <p:grpSpPr>
          <a:xfrm>
            <a:off x="0" y="1428736"/>
            <a:ext cx="12192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title"/>
          </p:nvPr>
        </p:nvSpPr>
        <p:spPr>
          <a:noFill/>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5250868-C226-4C16-A1BC-FF68C2E863D6}"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1246246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Title Only">
    <p:bg>
      <p:bgRef idx="1003">
        <a:schemeClr val="bg2"/>
      </p:bgRef>
    </p:bg>
    <p:spTree>
      <p:nvGrpSpPr>
        <p:cNvPr id="1" name=""/>
        <p:cNvGrpSpPr/>
        <p:nvPr/>
      </p:nvGrpSpPr>
      <p:grpSpPr>
        <a:xfrm>
          <a:off x="0" y="0"/>
          <a:ext cx="0" cy="0"/>
          <a:chOff x="0" y="0"/>
          <a:chExt cx="0" cy="0"/>
        </a:xfrm>
      </p:grpSpPr>
      <p:grpSp>
        <p:nvGrpSpPr>
          <p:cNvPr id="6" name="Group 9"/>
          <p:cNvGrpSpPr/>
          <p:nvPr/>
        </p:nvGrpSpPr>
        <p:grpSpPr>
          <a:xfrm>
            <a:off x="0" y="1428736"/>
            <a:ext cx="12192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Title 1"/>
          <p:cNvSpPr>
            <a:spLocks noGrp="1"/>
          </p:cNvSpPr>
          <p:nvPr>
            <p:ph type="title"/>
          </p:nvPr>
        </p:nvSpPr>
        <p:spPr>
          <a:noFill/>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5250868-C226-4C16-A1BC-FF68C2E863D6}"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241101924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bg>
      <p:bgRef idx="1003">
        <a:schemeClr val="bg2"/>
      </p:bgRef>
    </p:bg>
    <p:spTree>
      <p:nvGrpSpPr>
        <p:cNvPr id="1" name=""/>
        <p:cNvGrpSpPr/>
        <p:nvPr/>
      </p:nvGrpSpPr>
      <p:grpSpPr>
        <a:xfrm>
          <a:off x="0" y="0"/>
          <a:ext cx="0" cy="0"/>
          <a:chOff x="0" y="0"/>
          <a:chExt cx="0" cy="0"/>
        </a:xfrm>
      </p:grpSpPr>
      <p:grpSp>
        <p:nvGrpSpPr>
          <p:cNvPr id="5" name="Group 4"/>
          <p:cNvGrpSpPr/>
          <p:nvPr/>
        </p:nvGrpSpPr>
        <p:grpSpPr>
          <a:xfrm>
            <a:off x="0" y="6286520"/>
            <a:ext cx="12192000" cy="285752"/>
            <a:chOff x="0" y="1428736"/>
            <a:chExt cx="9144000" cy="285752"/>
          </a:xfrm>
        </p:grpSpPr>
        <p:sp>
          <p:nvSpPr>
            <p:cNvPr id="6" name="Rectangle 5"/>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7" name="Rectangle 6"/>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857224" y="1466444"/>
              <a:ext cx="8286776" cy="214314"/>
            </a:xfrm>
            <a:prstGeom prst="rect">
              <a:avLst/>
            </a:prstGeom>
            <a:solidFill>
              <a:schemeClr val="accent6">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2" name="Date Placeholder 1"/>
          <p:cNvSpPr>
            <a:spLocks noGrp="1"/>
          </p:cNvSpPr>
          <p:nvPr>
            <p:ph type="dt" sz="half" idx="10"/>
          </p:nvPr>
        </p:nvSpPr>
        <p:spPr/>
        <p:txBody>
          <a:bodyPr/>
          <a:lstStyle/>
          <a:p>
            <a:fld id="{B5250868-C226-4C16-A1BC-FF68C2E863D6}"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86520"/>
            <a:ext cx="1080000" cy="285752"/>
          </a:xfrm>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304640642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2968" y="285728"/>
            <a:ext cx="4381528" cy="1143008"/>
          </a:xfrm>
        </p:spPr>
        <p:txBody>
          <a:bodyPr anchor="t"/>
          <a:lstStyle>
            <a:lvl1pPr algn="l">
              <a:defRPr sz="2000" b="1">
                <a:effectLst/>
              </a:defRPr>
            </a:lvl1pPr>
          </a:lstStyle>
          <a:p>
            <a:r>
              <a:rPr kumimoji="0" lang="en-US"/>
              <a:t>Click to edit Master title style</a:t>
            </a:r>
          </a:p>
        </p:txBody>
      </p:sp>
      <p:sp>
        <p:nvSpPr>
          <p:cNvPr id="3" name="Content Placeholder 2"/>
          <p:cNvSpPr>
            <a:spLocks noGrp="1"/>
          </p:cNvSpPr>
          <p:nvPr>
            <p:ph idx="1"/>
          </p:nvPr>
        </p:nvSpPr>
        <p:spPr>
          <a:xfrm>
            <a:off x="1142965" y="1717341"/>
            <a:ext cx="10953784" cy="483860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5619747" y="285728"/>
            <a:ext cx="6477003" cy="1144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5250868-C226-4C16-A1BC-FF68C2E863D6}"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A3A8E-65BD-4BA7-AAC9-E6A69CFBF9A4}" type="slidenum">
              <a:rPr lang="en-US" smtClean="0"/>
              <a:t>‹#›</a:t>
            </a:fld>
            <a:endParaRPr lang="en-US"/>
          </a:p>
        </p:txBody>
      </p:sp>
    </p:spTree>
    <p:extLst>
      <p:ext uri="{BB962C8B-B14F-4D97-AF65-F5344CB8AC3E}">
        <p14:creationId xmlns:p14="http://schemas.microsoft.com/office/powerpoint/2010/main" val="44578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0" name="Group 12"/>
          <p:cNvGrpSpPr/>
          <p:nvPr/>
        </p:nvGrpSpPr>
        <p:grpSpPr>
          <a:xfrm>
            <a:off x="0" y="1428736"/>
            <a:ext cx="12192000" cy="285752"/>
            <a:chOff x="0" y="1428736"/>
            <a:chExt cx="9144000" cy="285752"/>
          </a:xfrm>
        </p:grpSpPr>
        <p:sp>
          <p:nvSpPr>
            <p:cNvPr id="7" name="Rectangle 6"/>
            <p:cNvSpPr/>
            <p:nvPr userDrawn="1"/>
          </p:nvSpPr>
          <p:spPr>
            <a:xfrm>
              <a:off x="0" y="1428736"/>
              <a:ext cx="9144000" cy="285752"/>
            </a:xfrm>
            <a:prstGeom prst="rect">
              <a:avLst/>
            </a:prstGeom>
            <a:solidFill>
              <a:schemeClr val="accent3">
                <a:tint val="6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9" name="Rectangle 8"/>
            <p:cNvSpPr/>
            <p:nvPr userDrawn="1"/>
          </p:nvSpPr>
          <p:spPr>
            <a:xfrm>
              <a:off x="0" y="1463186"/>
              <a:ext cx="810000" cy="214314"/>
            </a:xfrm>
            <a:prstGeom prst="rect">
              <a:avLst/>
            </a:prstGeom>
            <a:solidFill>
              <a:schemeClr val="accent1">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a:p>
          </p:txBody>
        </p:sp>
        <p:sp>
          <p:nvSpPr>
            <p:cNvPr id="8" name="Rectangle 7"/>
            <p:cNvSpPr/>
            <p:nvPr userDrawn="1"/>
          </p:nvSpPr>
          <p:spPr>
            <a:xfrm>
              <a:off x="857224" y="1466444"/>
              <a:ext cx="8286776" cy="214314"/>
            </a:xfrm>
            <a:prstGeom prst="rect">
              <a:avLst/>
            </a:prstGeom>
            <a:solidFill>
              <a:schemeClr val="accent5">
                <a:shade val="50000"/>
              </a:schemeClr>
            </a:solidFill>
            <a:ln w="19050" cap="flat" cmpd="sng" algn="ctr">
              <a:noFill/>
              <a:prstDash val="solid"/>
            </a:ln>
          </p:spPr>
          <p:style>
            <a:lnRef idx="2">
              <a:schemeClr val="accent6"/>
            </a:lnRef>
            <a:fillRef idx="1">
              <a:schemeClr val="accent6"/>
            </a:fillRef>
            <a:effectRef idx="0">
              <a:schemeClr val="accent6"/>
            </a:effectRef>
            <a:fontRef idx="minor">
              <a:schemeClr val="lt1"/>
            </a:fontRef>
          </p:style>
          <p:txBody>
            <a:bodyPr rtlCol="0" anchor="ctr"/>
            <a:lstStyle/>
            <a:p>
              <a:pPr algn="ctr" eaLnBrk="1" latinLnBrk="0" hangingPunct="1"/>
              <a:endParaRPr kumimoji="0" lang="zh-CN" altLang="en-US" sz="1800" dirty="0"/>
            </a:p>
          </p:txBody>
        </p:sp>
      </p:grpSp>
      <p:sp>
        <p:nvSpPr>
          <p:cNvPr id="3" name="Text Placeholder 2"/>
          <p:cNvSpPr>
            <a:spLocks noGrp="1"/>
          </p:cNvSpPr>
          <p:nvPr>
            <p:ph type="body" idx="1"/>
          </p:nvPr>
        </p:nvSpPr>
        <p:spPr>
          <a:xfrm>
            <a:off x="1123992" y="1716712"/>
            <a:ext cx="10972800" cy="4838735"/>
          </a:xfrm>
          <a:prstGeom prst="rect">
            <a:avLst/>
          </a:prstGeom>
          <a:noFill/>
        </p:spPr>
        <p:txBody>
          <a:bodyPr vert="horz"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0" y="6572272"/>
            <a:ext cx="2400000" cy="285728"/>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5250868-C226-4C16-A1BC-FF68C2E863D6}" type="datetimeFigureOut">
              <a:rPr lang="en-US" smtClean="0"/>
              <a:t>4/24/2025</a:t>
            </a:fld>
            <a:endParaRPr lang="en-US"/>
          </a:p>
        </p:txBody>
      </p:sp>
      <p:sp>
        <p:nvSpPr>
          <p:cNvPr id="5" name="Footer Placeholder 4"/>
          <p:cNvSpPr>
            <a:spLocks noGrp="1"/>
          </p:cNvSpPr>
          <p:nvPr>
            <p:ph type="ftr" sz="quarter" idx="3"/>
          </p:nvPr>
        </p:nvSpPr>
        <p:spPr>
          <a:xfrm>
            <a:off x="8352000" y="6572272"/>
            <a:ext cx="3840000" cy="285728"/>
          </a:xfrm>
          <a:prstGeom prst="rect">
            <a:avLst/>
          </a:prstGeom>
        </p:spPr>
        <p:txBody>
          <a:bodyPr vert="horz" rtlCol="0" anchor="ctr"/>
          <a:lstStyle>
            <a:lvl1pPr algn="r" eaLnBrk="1" latinLnBrk="0" hangingPunct="1">
              <a:defRPr kumimoji="0"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0" y="1428736"/>
            <a:ext cx="1080000" cy="285752"/>
          </a:xfrm>
          <a:prstGeom prst="rect">
            <a:avLst/>
          </a:prstGeom>
        </p:spPr>
        <p:txBody>
          <a:bodyPr vert="horz" rtlCol="0" anchor="ctr"/>
          <a:lstStyle>
            <a:lvl1pPr algn="ctr" eaLnBrk="1" latinLnBrk="0" hangingPunct="1">
              <a:defRPr kumimoji="0" sz="1200">
                <a:solidFill>
                  <a:schemeClr val="tx1">
                    <a:tint val="50000"/>
                  </a:schemeClr>
                </a:solidFill>
              </a:defRPr>
            </a:lvl1pPr>
          </a:lstStyle>
          <a:p>
            <a:fld id="{0A0A3A8E-65BD-4BA7-AAC9-E6A69CFBF9A4}" type="slidenum">
              <a:rPr lang="en-US" smtClean="0"/>
              <a:t>‹#›</a:t>
            </a:fld>
            <a:endParaRPr lang="en-US"/>
          </a:p>
        </p:txBody>
      </p:sp>
      <p:sp>
        <p:nvSpPr>
          <p:cNvPr id="2" name="Title Placeholder 1"/>
          <p:cNvSpPr>
            <a:spLocks noGrp="1"/>
          </p:cNvSpPr>
          <p:nvPr>
            <p:ph type="title"/>
          </p:nvPr>
        </p:nvSpPr>
        <p:spPr>
          <a:xfrm>
            <a:off x="1123992" y="283053"/>
            <a:ext cx="10972800" cy="1143000"/>
          </a:xfrm>
          <a:prstGeom prst="rect">
            <a:avLst/>
          </a:prstGeom>
          <a:noFill/>
        </p:spPr>
        <p:txBody>
          <a:bodyPr vert="horz" rtlCol="0" anchor="ctr">
            <a:normAutofit/>
          </a:bodyPr>
          <a:lstStyle/>
          <a:p>
            <a:r>
              <a:rPr kumimoji="0" lang="en-US"/>
              <a:t>Click to edit Master title style</a:t>
            </a:r>
          </a:p>
        </p:txBody>
      </p:sp>
    </p:spTree>
    <p:extLst>
      <p:ext uri="{BB962C8B-B14F-4D97-AF65-F5344CB8AC3E}">
        <p14:creationId xmlns:p14="http://schemas.microsoft.com/office/powerpoint/2010/main" val="1539060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txStyles>
    <p:titleStyle>
      <a:lvl1pPr algn="ctr" rtl="0" eaLnBrk="1" latinLnBrk="0" hangingPunct="1">
        <a:spcBef>
          <a:spcPct val="0"/>
        </a:spcBef>
        <a:buNone/>
        <a:defRPr kumimoji="0" sz="4400" kern="1200">
          <a:gradFill flip="none" rotWithShape="1">
            <a:gsLst>
              <a:gs pos="0">
                <a:srgbClr val="000000"/>
              </a:gs>
              <a:gs pos="20000">
                <a:srgbClr val="000040"/>
              </a:gs>
              <a:gs pos="50000">
                <a:srgbClr val="400040"/>
              </a:gs>
              <a:gs pos="75000">
                <a:srgbClr val="8F0040"/>
              </a:gs>
              <a:gs pos="89999">
                <a:srgbClr val="F27300"/>
              </a:gs>
              <a:gs pos="100000">
                <a:srgbClr val="FFBF00"/>
              </a:gs>
            </a:gsLst>
            <a:lin ang="5400000" scaled="1"/>
            <a:tileRect/>
          </a:gradFill>
          <a:effectLst>
            <a:outerShdw blurRad="50800" dist="50800" dir="18900000" algn="tl" rotWithShape="0">
              <a:schemeClr val="tx2">
                <a:alpha val="43000"/>
              </a:scheme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3" pitchFamily="18" charset="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a:buChar char="Ø"/>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3" pitchFamily="18" charset="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a:buChar char="Ø"/>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3" pitchFamily="18" charset="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dmptool.org/" TargetMode="External"/><Relationship Id="rId2" Type="http://schemas.openxmlformats.org/officeDocument/2006/relationships/hyperlink" Target="https://libguides.baylor.edu/datamanagement"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earch.ebscohost.com/login.aspx?authtype=ip,uid&amp;profile=ehost&amp;defaultdb=ser"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ulrichsweb.serialssolutions.com/" TargetMode="External"/><Relationship Id="rId4" Type="http://schemas.openxmlformats.org/officeDocument/2006/relationships/hyperlink" Target="http://doaj.org/"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journalmetrics.com/" TargetMode="External"/><Relationship Id="rId7" Type="http://schemas.openxmlformats.org/officeDocument/2006/relationships/hyperlink" Target="http://search.ebscohost.com/login.aspx?authtype=ip,uid&amp;profile=ehost&amp;defaultdb=kah"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hyperlink" Target="http://www.cabells.com/memberarea.aspx" TargetMode="External"/><Relationship Id="rId5" Type="http://schemas.openxmlformats.org/officeDocument/2006/relationships/hyperlink" Target="http://www.scimagojr.com/journalrank.php" TargetMode="External"/><Relationship Id="rId4" Type="http://schemas.openxmlformats.org/officeDocument/2006/relationships/hyperlink" Target="http://www.jcr.incites.thomsonreuters.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www.orcid.org/" TargetMode="External"/><Relationship Id="rId2" Type="http://schemas.openxmlformats.org/officeDocument/2006/relationships/hyperlink" Target="http://researchguides.baylor.edu/ORCID" TargetMode="Externa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zproxy.baylor.edu/login?url=https://pivot.proquest.com/" TargetMode="External"/><Relationship Id="rId2" Type="http://schemas.openxmlformats.org/officeDocument/2006/relationships/hyperlink" Target="https://www.grantforward.com/"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libguides.baylor.edu/covidence/" TargetMode="External"/><Relationship Id="rId2" Type="http://schemas.openxmlformats.org/officeDocument/2006/relationships/hyperlink" Target="https://libguides.baylor.edu/evidencesynthesis/" TargetMode="External"/><Relationship Id="rId1" Type="http://schemas.openxmlformats.org/officeDocument/2006/relationships/slideLayout" Target="../slideLayouts/slideLayout1.xml"/><Relationship Id="rId4" Type="http://schemas.openxmlformats.org/officeDocument/2006/relationships/hyperlink" Target="https://libguides.baylor.edu/advancedsearching/"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3"/>
                </a:solidFill>
              </a:rPr>
              <a:t>BIO 5300 Proposal Development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66102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solidFill>
                  <a:schemeClr val="accent1"/>
                </a:solidFill>
                <a:hlinkClick r:id="rId2"/>
              </a:rPr>
              <a:t>Research Data Management</a:t>
            </a:r>
            <a:endParaRPr lang="en-US" dirty="0">
              <a:solidFill>
                <a:schemeClr val="accent1"/>
              </a:solidFill>
            </a:endParaRPr>
          </a:p>
        </p:txBody>
      </p:sp>
      <p:sp>
        <p:nvSpPr>
          <p:cNvPr id="8" name="Subtitle 7"/>
          <p:cNvSpPr>
            <a:spLocks noGrp="1"/>
          </p:cNvSpPr>
          <p:nvPr>
            <p:ph type="subTitle" idx="1"/>
          </p:nvPr>
        </p:nvSpPr>
        <p:spPr/>
        <p:txBody>
          <a:bodyPr/>
          <a:lstStyle/>
          <a:p>
            <a:pPr marL="457200" indent="-457200" algn="l">
              <a:buFont typeface="Arial" panose="020B0604020202020204" pitchFamily="34" charset="0"/>
              <a:buChar char="•"/>
            </a:pPr>
            <a:r>
              <a:rPr lang="en-US" dirty="0" err="1">
                <a:hlinkClick r:id="rId3"/>
              </a:rPr>
              <a:t>DMPTool</a:t>
            </a:r>
            <a:endParaRPr lang="en-US" dirty="0"/>
          </a:p>
        </p:txBody>
      </p:sp>
    </p:spTree>
    <p:extLst>
      <p:ext uri="{BB962C8B-B14F-4D97-AF65-F5344CB8AC3E}">
        <p14:creationId xmlns:p14="http://schemas.microsoft.com/office/powerpoint/2010/main" val="377942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1586BF7C-A217-C109-3B0F-AC8292C8DB00}"/>
              </a:ext>
            </a:extLst>
          </p:cNvPr>
          <p:cNvGraphicFramePr/>
          <p:nvPr>
            <p:extLst>
              <p:ext uri="{D42A27DB-BD31-4B8C-83A1-F6EECF244321}">
                <p14:modId xmlns:p14="http://schemas.microsoft.com/office/powerpoint/2010/main" val="4273736011"/>
              </p:ext>
            </p:extLst>
          </p:nvPr>
        </p:nvGraphicFramePr>
        <p:xfrm>
          <a:off x="3799840" y="1396253"/>
          <a:ext cx="4972050" cy="45226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idx="4294967295"/>
          </p:nvPr>
        </p:nvSpPr>
        <p:spPr>
          <a:xfrm>
            <a:off x="3799840" y="188913"/>
            <a:ext cx="4592320" cy="649287"/>
          </a:xfrm>
        </p:spPr>
        <p:txBody>
          <a:bodyPr anchor="ctr">
            <a:normAutofit fontScale="90000"/>
          </a:bodyPr>
          <a:lstStyle/>
          <a:p>
            <a:pPr algn="ctr"/>
            <a:r>
              <a:rPr lang="en-US" dirty="0">
                <a:solidFill>
                  <a:schemeClr val="accent3"/>
                </a:solidFill>
              </a:rPr>
              <a:t>Data Life Cycle</a:t>
            </a:r>
          </a:p>
        </p:txBody>
      </p:sp>
    </p:spTree>
    <p:extLst>
      <p:ext uri="{BB962C8B-B14F-4D97-AF65-F5344CB8AC3E}">
        <p14:creationId xmlns:p14="http://schemas.microsoft.com/office/powerpoint/2010/main" val="105241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76279" y="231915"/>
            <a:ext cx="7797800" cy="573087"/>
          </a:xfrm>
        </p:spPr>
        <p:txBody>
          <a:bodyPr anchor="ctr">
            <a:normAutofit fontScale="90000"/>
          </a:bodyPr>
          <a:lstStyle/>
          <a:p>
            <a:pPr algn="ctr"/>
            <a:r>
              <a:rPr lang="en-US" dirty="0">
                <a:solidFill>
                  <a:schemeClr val="accent3"/>
                </a:solidFill>
              </a:rPr>
              <a:t>Practical Steps</a:t>
            </a:r>
          </a:p>
        </p:txBody>
      </p:sp>
      <p:sp>
        <p:nvSpPr>
          <p:cNvPr id="3" name="TextBox 2"/>
          <p:cNvSpPr txBox="1"/>
          <p:nvPr/>
        </p:nvSpPr>
        <p:spPr>
          <a:xfrm>
            <a:off x="2011128" y="1589544"/>
            <a:ext cx="2590800" cy="3970318"/>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400" dirty="0"/>
              <a:t>Physical vs. Digital</a:t>
            </a:r>
          </a:p>
          <a:p>
            <a:pPr marL="285750" indent="-285750">
              <a:spcAft>
                <a:spcPts val="1800"/>
              </a:spcAft>
              <a:buFont typeface="Arial" panose="020B0604020202020204" pitchFamily="34" charset="0"/>
              <a:buChar char="•"/>
            </a:pPr>
            <a:r>
              <a:rPr lang="en-US" sz="2400" dirty="0"/>
              <a:t>Raw vs. Reduced vs. Processed Data</a:t>
            </a:r>
          </a:p>
          <a:p>
            <a:pPr marL="285750" indent="-285750">
              <a:spcAft>
                <a:spcPts val="1800"/>
              </a:spcAft>
              <a:buFont typeface="Arial" panose="020B0604020202020204" pitchFamily="34" charset="0"/>
              <a:buChar char="•"/>
            </a:pPr>
            <a:r>
              <a:rPr lang="en-US" sz="2400" dirty="0"/>
              <a:t>File types</a:t>
            </a:r>
          </a:p>
          <a:p>
            <a:pPr marL="285750" indent="-285750">
              <a:spcAft>
                <a:spcPts val="1800"/>
              </a:spcAft>
              <a:buFont typeface="Arial" panose="020B0604020202020204" pitchFamily="34" charset="0"/>
              <a:buChar char="•"/>
            </a:pPr>
            <a:r>
              <a:rPr lang="en-US" sz="2400" dirty="0"/>
              <a:t>File size</a:t>
            </a:r>
          </a:p>
          <a:p>
            <a:pPr marL="285750" indent="-285750">
              <a:spcAft>
                <a:spcPts val="1800"/>
              </a:spcAft>
              <a:buFont typeface="Arial" panose="020B0604020202020204" pitchFamily="34" charset="0"/>
              <a:buChar char="•"/>
            </a:pPr>
            <a:r>
              <a:rPr lang="en-US" sz="2400" dirty="0"/>
              <a:t>Number of files</a:t>
            </a:r>
          </a:p>
        </p:txBody>
      </p:sp>
      <p:sp>
        <p:nvSpPr>
          <p:cNvPr id="4" name="TextBox 3"/>
          <p:cNvSpPr txBox="1"/>
          <p:nvPr/>
        </p:nvSpPr>
        <p:spPr>
          <a:xfrm>
            <a:off x="2011128" y="1028522"/>
            <a:ext cx="2590800" cy="578882"/>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Know</a:t>
            </a:r>
          </a:p>
        </p:txBody>
      </p:sp>
      <p:sp>
        <p:nvSpPr>
          <p:cNvPr id="5" name="TextBox 4"/>
          <p:cNvSpPr txBox="1"/>
          <p:nvPr/>
        </p:nvSpPr>
        <p:spPr>
          <a:xfrm>
            <a:off x="4779779" y="1028522"/>
            <a:ext cx="2590800" cy="578882"/>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Organize</a:t>
            </a:r>
          </a:p>
        </p:txBody>
      </p:sp>
      <p:sp>
        <p:nvSpPr>
          <p:cNvPr id="6" name="TextBox 5"/>
          <p:cNvSpPr txBox="1"/>
          <p:nvPr/>
        </p:nvSpPr>
        <p:spPr>
          <a:xfrm>
            <a:off x="7542644" y="1028522"/>
            <a:ext cx="2590800" cy="578882"/>
          </a:xfrm>
          <a:prstGeom prst="round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Describe</a:t>
            </a:r>
          </a:p>
        </p:txBody>
      </p:sp>
      <p:sp>
        <p:nvSpPr>
          <p:cNvPr id="7" name="TextBox 6"/>
          <p:cNvSpPr txBox="1"/>
          <p:nvPr/>
        </p:nvSpPr>
        <p:spPr>
          <a:xfrm>
            <a:off x="4779779" y="1589545"/>
            <a:ext cx="2590800" cy="203132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400" dirty="0"/>
              <a:t>Backups</a:t>
            </a:r>
          </a:p>
          <a:p>
            <a:pPr marL="285750" indent="-285750">
              <a:spcAft>
                <a:spcPts val="1800"/>
              </a:spcAft>
              <a:buFont typeface="Arial" panose="020B0604020202020204" pitchFamily="34" charset="0"/>
              <a:buChar char="•"/>
            </a:pPr>
            <a:r>
              <a:rPr lang="en-US" sz="2400" dirty="0"/>
              <a:t>Folder structure</a:t>
            </a:r>
          </a:p>
          <a:p>
            <a:pPr marL="285750" indent="-285750">
              <a:spcAft>
                <a:spcPts val="1800"/>
              </a:spcAft>
              <a:buFont typeface="Arial" panose="020B0604020202020204" pitchFamily="34" charset="0"/>
              <a:buChar char="•"/>
            </a:pPr>
            <a:r>
              <a:rPr lang="en-US" sz="2400" dirty="0"/>
              <a:t>File naming convention</a:t>
            </a:r>
          </a:p>
        </p:txBody>
      </p:sp>
      <p:sp>
        <p:nvSpPr>
          <p:cNvPr id="8" name="TextBox 7"/>
          <p:cNvSpPr txBox="1"/>
          <p:nvPr/>
        </p:nvSpPr>
        <p:spPr>
          <a:xfrm>
            <a:off x="7542644" y="1589544"/>
            <a:ext cx="2590800" cy="2031325"/>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US" sz="2400" dirty="0"/>
              <a:t>Folder/file names</a:t>
            </a:r>
          </a:p>
          <a:p>
            <a:pPr marL="285750" indent="-285750">
              <a:spcAft>
                <a:spcPts val="1800"/>
              </a:spcAft>
              <a:buFont typeface="Arial" panose="020B0604020202020204" pitchFamily="34" charset="0"/>
              <a:buChar char="•"/>
            </a:pPr>
            <a:r>
              <a:rPr lang="en-US" sz="2400" dirty="0"/>
              <a:t>Metadata</a:t>
            </a:r>
          </a:p>
          <a:p>
            <a:pPr marL="285750" indent="-285750">
              <a:spcAft>
                <a:spcPts val="1800"/>
              </a:spcAft>
              <a:buFont typeface="Arial" panose="020B0604020202020204" pitchFamily="34" charset="0"/>
              <a:buChar char="•"/>
            </a:pPr>
            <a:r>
              <a:rPr lang="en-US" sz="2400" dirty="0"/>
              <a:t>README files</a:t>
            </a:r>
          </a:p>
        </p:txBody>
      </p:sp>
      <p:sp>
        <p:nvSpPr>
          <p:cNvPr id="11" name="Rectangle 10"/>
          <p:cNvSpPr/>
          <p:nvPr/>
        </p:nvSpPr>
        <p:spPr>
          <a:xfrm>
            <a:off x="1662953" y="6529866"/>
            <a:ext cx="4572000" cy="246221"/>
          </a:xfrm>
          <a:prstGeom prst="rect">
            <a:avLst/>
          </a:prstGeom>
        </p:spPr>
        <p:txBody>
          <a:bodyPr>
            <a:spAutoFit/>
          </a:bodyPr>
          <a:lstStyle/>
          <a:p>
            <a:r>
              <a:rPr lang="en-US" sz="1000" dirty="0">
                <a:solidFill>
                  <a:schemeClr val="accent6">
                    <a:lumMod val="50000"/>
                  </a:schemeClr>
                </a:solidFill>
                <a:latin typeface="+mj-lt"/>
              </a:rPr>
              <a:t>https://www.flickr.com/photos/snowmentality/2240235635/</a:t>
            </a:r>
          </a:p>
        </p:txBody>
      </p:sp>
      <p:sp>
        <p:nvSpPr>
          <p:cNvPr id="12" name="TextBox 11"/>
          <p:cNvSpPr txBox="1"/>
          <p:nvPr/>
        </p:nvSpPr>
        <p:spPr>
          <a:xfrm>
            <a:off x="2176279" y="5559862"/>
            <a:ext cx="8179419" cy="584775"/>
          </a:xfrm>
          <a:prstGeom prst="rect">
            <a:avLst/>
          </a:prstGeom>
          <a:noFill/>
        </p:spPr>
        <p:txBody>
          <a:bodyPr wrap="none" rtlCol="0">
            <a:spAutoFit/>
          </a:bodyPr>
          <a:lstStyle/>
          <a:p>
            <a:r>
              <a:rPr lang="en-US" sz="3200" dirty="0">
                <a:solidFill>
                  <a:schemeClr val="accent3"/>
                </a:solidFill>
              </a:rPr>
              <a:t>researchguides.baylor.edu/</a:t>
            </a:r>
            <a:r>
              <a:rPr lang="en-US" sz="3200" dirty="0" err="1">
                <a:solidFill>
                  <a:schemeClr val="accent3"/>
                </a:solidFill>
              </a:rPr>
              <a:t>datamanagement</a:t>
            </a:r>
            <a:endParaRPr lang="en-US" sz="3200" dirty="0">
              <a:solidFill>
                <a:schemeClr val="accent3"/>
              </a:solidFill>
            </a:endParaRPr>
          </a:p>
        </p:txBody>
      </p:sp>
    </p:spTree>
    <p:extLst>
      <p:ext uri="{BB962C8B-B14F-4D97-AF65-F5344CB8AC3E}">
        <p14:creationId xmlns:p14="http://schemas.microsoft.com/office/powerpoint/2010/main" val="215280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1"/>
                </a:solidFill>
              </a:rPr>
              <a:t>Methods vs. Techniques</a:t>
            </a:r>
          </a:p>
        </p:txBody>
      </p:sp>
      <p:sp>
        <p:nvSpPr>
          <p:cNvPr id="8" name="Text Placeholder 7"/>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Research Techniques</a:t>
            </a:r>
          </a:p>
        </p:txBody>
      </p:sp>
      <p:sp>
        <p:nvSpPr>
          <p:cNvPr id="6" name="Text Placeholder 5"/>
          <p:cNvSpPr>
            <a:spLocks noGrp="1"/>
          </p:cNvSpPr>
          <p:nvPr>
            <p:ph type="body" idx="4294967295"/>
          </p:nvPr>
        </p:nvSpPr>
        <p:spPr>
          <a:xfrm>
            <a:off x="853440" y="1717675"/>
            <a:ext cx="5386388" cy="639763"/>
          </a:xfrm>
        </p:spPr>
        <p:txBody>
          <a:bodyPr/>
          <a:lstStyle/>
          <a:p>
            <a:pPr marL="0" indent="0">
              <a:buNone/>
            </a:pPr>
            <a:r>
              <a:rPr lang="en-US" dirty="0">
                <a:solidFill>
                  <a:schemeClr val="accent5"/>
                </a:solidFill>
              </a:rPr>
              <a:t>Research Methods</a:t>
            </a:r>
          </a:p>
        </p:txBody>
      </p:sp>
      <p:sp>
        <p:nvSpPr>
          <p:cNvPr id="7" name="Content Placeholder 6"/>
          <p:cNvSpPr>
            <a:spLocks noGrp="1"/>
          </p:cNvSpPr>
          <p:nvPr>
            <p:ph sz="half" idx="4294967295"/>
          </p:nvPr>
        </p:nvSpPr>
        <p:spPr>
          <a:xfrm>
            <a:off x="853440" y="2357438"/>
            <a:ext cx="5386388" cy="4195762"/>
          </a:xfrm>
        </p:spPr>
        <p:txBody>
          <a:bodyPr/>
          <a:lstStyle/>
          <a:p>
            <a:r>
              <a:rPr lang="en-US" dirty="0"/>
              <a:t>Re-Analysis/Meta-analysis</a:t>
            </a:r>
          </a:p>
          <a:p>
            <a:r>
              <a:rPr lang="en-US" dirty="0"/>
              <a:t>Observational</a:t>
            </a:r>
          </a:p>
          <a:p>
            <a:r>
              <a:rPr lang="en-US" dirty="0"/>
              <a:t>Experimental</a:t>
            </a:r>
          </a:p>
          <a:p>
            <a:r>
              <a:rPr lang="en-US" dirty="0"/>
              <a:t>Simulation</a:t>
            </a:r>
          </a:p>
          <a:p>
            <a:r>
              <a:rPr lang="en-US" dirty="0"/>
              <a:t>Theoretical</a:t>
            </a:r>
          </a:p>
        </p:txBody>
      </p:sp>
      <p:sp>
        <p:nvSpPr>
          <p:cNvPr id="9" name="Content Placeholder 8"/>
          <p:cNvSpPr>
            <a:spLocks noGrp="1"/>
          </p:cNvSpPr>
          <p:nvPr>
            <p:ph sz="quarter" idx="4294967295"/>
          </p:nvPr>
        </p:nvSpPr>
        <p:spPr>
          <a:xfrm>
            <a:off x="6802438" y="2357438"/>
            <a:ext cx="5389562" cy="4197350"/>
          </a:xfrm>
        </p:spPr>
        <p:txBody>
          <a:bodyPr/>
          <a:lstStyle/>
          <a:p>
            <a:r>
              <a:rPr lang="en-US" dirty="0"/>
              <a:t>Using an NMR</a:t>
            </a:r>
          </a:p>
          <a:p>
            <a:r>
              <a:rPr lang="en-US" dirty="0"/>
              <a:t>Programming in Fortran</a:t>
            </a:r>
          </a:p>
          <a:p>
            <a:r>
              <a:rPr lang="en-US" dirty="0"/>
              <a:t>Running a Western blog</a:t>
            </a:r>
          </a:p>
          <a:p>
            <a:r>
              <a:rPr lang="en-US" dirty="0"/>
              <a:t>Synthesizing chemicals</a:t>
            </a:r>
          </a:p>
          <a:p>
            <a:r>
              <a:rPr lang="en-US" dirty="0"/>
              <a:t>Mapping in ArcGIS</a:t>
            </a:r>
          </a:p>
        </p:txBody>
      </p:sp>
    </p:spTree>
    <p:extLst>
      <p:ext uri="{BB962C8B-B14F-4D97-AF65-F5344CB8AC3E}">
        <p14:creationId xmlns:p14="http://schemas.microsoft.com/office/powerpoint/2010/main" val="3512046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3">
                    <a:alpha val="90000"/>
                  </a:schemeClr>
                </a:solidFill>
              </a:rPr>
              <a:t>Generating Data</a:t>
            </a:r>
          </a:p>
        </p:txBody>
      </p:sp>
      <p:sp>
        <p:nvSpPr>
          <p:cNvPr id="8" name="Text Placeholder 7"/>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Data Outputs</a:t>
            </a:r>
          </a:p>
        </p:txBody>
      </p:sp>
      <p:sp>
        <p:nvSpPr>
          <p:cNvPr id="6" name="Text Placeholder 5"/>
          <p:cNvSpPr>
            <a:spLocks noGrp="1"/>
          </p:cNvSpPr>
          <p:nvPr>
            <p:ph type="body" idx="4294967295"/>
          </p:nvPr>
        </p:nvSpPr>
        <p:spPr>
          <a:xfrm>
            <a:off x="1123992" y="1717675"/>
            <a:ext cx="5386388" cy="639763"/>
          </a:xfrm>
        </p:spPr>
        <p:txBody>
          <a:bodyPr/>
          <a:lstStyle/>
          <a:p>
            <a:pPr marL="0" indent="0">
              <a:buNone/>
            </a:pPr>
            <a:r>
              <a:rPr lang="en-US" dirty="0">
                <a:solidFill>
                  <a:schemeClr val="accent5"/>
                </a:solidFill>
              </a:rPr>
              <a:t>Research Methods</a:t>
            </a:r>
          </a:p>
        </p:txBody>
      </p:sp>
      <p:sp>
        <p:nvSpPr>
          <p:cNvPr id="7" name="Content Placeholder 6"/>
          <p:cNvSpPr>
            <a:spLocks noGrp="1"/>
          </p:cNvSpPr>
          <p:nvPr>
            <p:ph sz="half" idx="4294967295"/>
          </p:nvPr>
        </p:nvSpPr>
        <p:spPr>
          <a:xfrm>
            <a:off x="1123992" y="2357438"/>
            <a:ext cx="5386388" cy="4195762"/>
          </a:xfrm>
        </p:spPr>
        <p:txBody>
          <a:bodyPr/>
          <a:lstStyle/>
          <a:p>
            <a:r>
              <a:rPr lang="en-US" dirty="0"/>
              <a:t>Re-Analysis/Meta-analysis</a:t>
            </a:r>
          </a:p>
          <a:p>
            <a:r>
              <a:rPr lang="en-US" dirty="0"/>
              <a:t>Observational</a:t>
            </a:r>
          </a:p>
          <a:p>
            <a:r>
              <a:rPr lang="en-US" dirty="0"/>
              <a:t>Experimental</a:t>
            </a:r>
          </a:p>
          <a:p>
            <a:r>
              <a:rPr lang="en-US" dirty="0"/>
              <a:t>Simulation</a:t>
            </a:r>
          </a:p>
          <a:p>
            <a:r>
              <a:rPr lang="en-US" dirty="0"/>
              <a:t>Theoretical</a:t>
            </a:r>
          </a:p>
        </p:txBody>
      </p:sp>
      <p:sp>
        <p:nvSpPr>
          <p:cNvPr id="9" name="Content Placeholder 8"/>
          <p:cNvSpPr>
            <a:spLocks noGrp="1"/>
          </p:cNvSpPr>
          <p:nvPr>
            <p:ph sz="quarter" idx="4294967295"/>
          </p:nvPr>
        </p:nvSpPr>
        <p:spPr>
          <a:xfrm>
            <a:off x="6802438" y="2357438"/>
            <a:ext cx="5389562" cy="4197350"/>
          </a:xfrm>
        </p:spPr>
        <p:txBody>
          <a:bodyPr/>
          <a:lstStyle/>
          <a:p>
            <a:r>
              <a:rPr lang="en-US" dirty="0"/>
              <a:t>Photographs</a:t>
            </a:r>
          </a:p>
          <a:p>
            <a:r>
              <a:rPr lang="en-US" dirty="0"/>
              <a:t>Blood samples</a:t>
            </a:r>
          </a:p>
          <a:p>
            <a:r>
              <a:rPr lang="en-US" dirty="0"/>
              <a:t>Computer programs</a:t>
            </a:r>
          </a:p>
          <a:p>
            <a:r>
              <a:rPr lang="en-US" dirty="0"/>
              <a:t>Field Notebooks</a:t>
            </a:r>
          </a:p>
          <a:p>
            <a:r>
              <a:rPr lang="en-US" dirty="0"/>
              <a:t>Graphs of Spectra</a:t>
            </a:r>
          </a:p>
        </p:txBody>
      </p:sp>
    </p:spTree>
    <p:extLst>
      <p:ext uri="{BB962C8B-B14F-4D97-AF65-F5344CB8AC3E}">
        <p14:creationId xmlns:p14="http://schemas.microsoft.com/office/powerpoint/2010/main" val="401462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Recording Data</a:t>
            </a:r>
          </a:p>
        </p:txBody>
      </p:sp>
      <p:sp>
        <p:nvSpPr>
          <p:cNvPr id="6" name="Text Placeholder 5"/>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Data Types</a:t>
            </a:r>
          </a:p>
        </p:txBody>
      </p:sp>
      <p:sp>
        <p:nvSpPr>
          <p:cNvPr id="5" name="Text Placeholder 4"/>
          <p:cNvSpPr>
            <a:spLocks noGrp="1"/>
          </p:cNvSpPr>
          <p:nvPr>
            <p:ph type="body" idx="4294967295"/>
          </p:nvPr>
        </p:nvSpPr>
        <p:spPr>
          <a:xfrm>
            <a:off x="1219200" y="1717675"/>
            <a:ext cx="5386388" cy="639763"/>
          </a:xfrm>
        </p:spPr>
        <p:txBody>
          <a:bodyPr/>
          <a:lstStyle/>
          <a:p>
            <a:pPr marL="0" indent="0">
              <a:buNone/>
            </a:pPr>
            <a:r>
              <a:rPr lang="en-US" dirty="0">
                <a:solidFill>
                  <a:schemeClr val="accent5"/>
                </a:solidFill>
              </a:rPr>
              <a:t>Data Outputs</a:t>
            </a:r>
          </a:p>
        </p:txBody>
      </p:sp>
      <p:sp>
        <p:nvSpPr>
          <p:cNvPr id="4" name="Content Placeholder 3"/>
          <p:cNvSpPr>
            <a:spLocks noGrp="1"/>
          </p:cNvSpPr>
          <p:nvPr>
            <p:ph sz="half" idx="4294967295"/>
          </p:nvPr>
        </p:nvSpPr>
        <p:spPr>
          <a:xfrm>
            <a:off x="1219200" y="2357438"/>
            <a:ext cx="5386388" cy="4195762"/>
          </a:xfrm>
        </p:spPr>
        <p:txBody>
          <a:bodyPr/>
          <a:lstStyle/>
          <a:p>
            <a:r>
              <a:rPr lang="en-US" dirty="0"/>
              <a:t>Photographs</a:t>
            </a:r>
          </a:p>
          <a:p>
            <a:r>
              <a:rPr lang="en-US" dirty="0"/>
              <a:t>Water samples</a:t>
            </a:r>
          </a:p>
          <a:p>
            <a:r>
              <a:rPr lang="en-US" dirty="0"/>
              <a:t>Computer simulation</a:t>
            </a:r>
          </a:p>
          <a:p>
            <a:r>
              <a:rPr lang="en-US" dirty="0"/>
              <a:t>Lab Notebooks</a:t>
            </a:r>
          </a:p>
          <a:p>
            <a:r>
              <a:rPr lang="en-US" dirty="0"/>
              <a:t>Graphs of Spectra</a:t>
            </a:r>
          </a:p>
        </p:txBody>
      </p:sp>
      <p:sp>
        <p:nvSpPr>
          <p:cNvPr id="7" name="Content Placeholder 6"/>
          <p:cNvSpPr>
            <a:spLocks noGrp="1"/>
          </p:cNvSpPr>
          <p:nvPr>
            <p:ph sz="quarter" idx="4294967295"/>
          </p:nvPr>
        </p:nvSpPr>
        <p:spPr>
          <a:xfrm>
            <a:off x="6802438" y="2357438"/>
            <a:ext cx="5389562" cy="4197350"/>
          </a:xfrm>
        </p:spPr>
        <p:txBody>
          <a:bodyPr/>
          <a:lstStyle/>
          <a:p>
            <a:r>
              <a:rPr lang="en-US" dirty="0"/>
              <a:t>Physical specimens</a:t>
            </a:r>
          </a:p>
          <a:p>
            <a:r>
              <a:rPr lang="en-US" dirty="0"/>
              <a:t>Paper</a:t>
            </a:r>
          </a:p>
          <a:p>
            <a:r>
              <a:rPr lang="en-US" dirty="0"/>
              <a:t>Electronic files</a:t>
            </a:r>
          </a:p>
        </p:txBody>
      </p:sp>
    </p:spTree>
    <p:extLst>
      <p:ext uri="{BB962C8B-B14F-4D97-AF65-F5344CB8AC3E}">
        <p14:creationId xmlns:p14="http://schemas.microsoft.com/office/powerpoint/2010/main" val="4195606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Organizing Data</a:t>
            </a:r>
          </a:p>
        </p:txBody>
      </p:sp>
      <p:sp>
        <p:nvSpPr>
          <p:cNvPr id="4" name="Content Placeholder 3"/>
          <p:cNvSpPr>
            <a:spLocks noGrp="1"/>
          </p:cNvSpPr>
          <p:nvPr>
            <p:ph sz="half" idx="4294967295"/>
          </p:nvPr>
        </p:nvSpPr>
        <p:spPr>
          <a:xfrm>
            <a:off x="1123992" y="1717675"/>
            <a:ext cx="5384800" cy="4837113"/>
          </a:xfrm>
        </p:spPr>
        <p:txBody>
          <a:bodyPr/>
          <a:lstStyle/>
          <a:p>
            <a:pPr lvl="1"/>
            <a:r>
              <a:rPr lang="en-US" dirty="0"/>
              <a:t>By time</a:t>
            </a:r>
          </a:p>
          <a:p>
            <a:pPr lvl="1"/>
            <a:r>
              <a:rPr lang="en-US" dirty="0"/>
              <a:t>By experiment</a:t>
            </a:r>
          </a:p>
          <a:p>
            <a:pPr lvl="1"/>
            <a:r>
              <a:rPr lang="en-US" dirty="0"/>
              <a:t>By sample</a:t>
            </a:r>
          </a:p>
          <a:p>
            <a:pPr lvl="1"/>
            <a:r>
              <a:rPr lang="en-US" dirty="0"/>
              <a:t>By instrument</a:t>
            </a:r>
          </a:p>
          <a:p>
            <a:pPr lvl="1"/>
            <a:r>
              <a:rPr lang="en-US" dirty="0"/>
              <a:t>By user</a:t>
            </a:r>
          </a:p>
        </p:txBody>
      </p:sp>
      <p:sp>
        <p:nvSpPr>
          <p:cNvPr id="5" name="Content Placeholder 4"/>
          <p:cNvSpPr>
            <a:spLocks noGrp="1"/>
          </p:cNvSpPr>
          <p:nvPr>
            <p:ph sz="half" idx="4294967295"/>
          </p:nvPr>
        </p:nvSpPr>
        <p:spPr>
          <a:xfrm>
            <a:off x="6807200" y="1717675"/>
            <a:ext cx="5384800" cy="4837113"/>
          </a:xfrm>
        </p:spPr>
        <p:txBody>
          <a:bodyPr/>
          <a:lstStyle/>
          <a:p>
            <a:r>
              <a:rPr lang="en-US" dirty="0"/>
              <a:t>Folders</a:t>
            </a:r>
          </a:p>
          <a:p>
            <a:r>
              <a:rPr lang="en-US" dirty="0"/>
              <a:t>Files</a:t>
            </a:r>
          </a:p>
        </p:txBody>
      </p:sp>
      <p:sp>
        <p:nvSpPr>
          <p:cNvPr id="6" name="Rectangle 5"/>
          <p:cNvSpPr/>
          <p:nvPr/>
        </p:nvSpPr>
        <p:spPr>
          <a:xfrm>
            <a:off x="2971800" y="5257800"/>
            <a:ext cx="5638800" cy="369332"/>
          </a:xfrm>
          <a:prstGeom prst="rect">
            <a:avLst/>
          </a:prstGeom>
        </p:spPr>
        <p:txBody>
          <a:bodyPr wrap="square">
            <a:spAutoFit/>
          </a:bodyPr>
          <a:lstStyle/>
          <a:p>
            <a:r>
              <a:rPr lang="en-US" dirty="0"/>
              <a:t>https://loveyourdata.wordpress.com/tuesday/</a:t>
            </a:r>
          </a:p>
        </p:txBody>
      </p:sp>
    </p:spTree>
    <p:extLst>
      <p:ext uri="{BB962C8B-B14F-4D97-AF65-F5344CB8AC3E}">
        <p14:creationId xmlns:p14="http://schemas.microsoft.com/office/powerpoint/2010/main" val="770023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Folders</a:t>
            </a:r>
          </a:p>
        </p:txBody>
      </p:sp>
      <p:sp>
        <p:nvSpPr>
          <p:cNvPr id="6" name="Text Placeholder 5"/>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Filing</a:t>
            </a:r>
          </a:p>
        </p:txBody>
      </p:sp>
      <p:sp>
        <p:nvSpPr>
          <p:cNvPr id="5" name="Text Placeholder 4"/>
          <p:cNvSpPr>
            <a:spLocks noGrp="1"/>
          </p:cNvSpPr>
          <p:nvPr>
            <p:ph type="body" idx="4294967295"/>
          </p:nvPr>
        </p:nvSpPr>
        <p:spPr>
          <a:xfrm>
            <a:off x="792480" y="1719263"/>
            <a:ext cx="5386388" cy="639763"/>
          </a:xfrm>
        </p:spPr>
        <p:txBody>
          <a:bodyPr/>
          <a:lstStyle/>
          <a:p>
            <a:pPr marL="0" indent="0">
              <a:buNone/>
            </a:pPr>
            <a:r>
              <a:rPr lang="en-US" dirty="0">
                <a:solidFill>
                  <a:schemeClr val="accent5"/>
                </a:solidFill>
              </a:rPr>
              <a:t>Piling</a:t>
            </a:r>
          </a:p>
        </p:txBody>
      </p:sp>
      <p:sp>
        <p:nvSpPr>
          <p:cNvPr id="4" name="Content Placeholder 3"/>
          <p:cNvSpPr>
            <a:spLocks noGrp="1"/>
          </p:cNvSpPr>
          <p:nvPr>
            <p:ph sz="half" idx="4294967295"/>
          </p:nvPr>
        </p:nvSpPr>
        <p:spPr>
          <a:xfrm>
            <a:off x="792480" y="2359026"/>
            <a:ext cx="5386388" cy="4195762"/>
          </a:xfrm>
        </p:spPr>
        <p:txBody>
          <a:bodyPr/>
          <a:lstStyle/>
          <a:p>
            <a:pPr fontAlgn="base"/>
            <a:r>
              <a:rPr lang="en-US" dirty="0"/>
              <a:t>Flat folder structure</a:t>
            </a:r>
          </a:p>
          <a:p>
            <a:pPr fontAlgn="base"/>
            <a:r>
              <a:rPr lang="en-US" dirty="0"/>
              <a:t>Every folder is at the same level</a:t>
            </a:r>
          </a:p>
          <a:p>
            <a:pPr fontAlgn="base"/>
            <a:r>
              <a:rPr lang="en-US" dirty="0"/>
              <a:t>More descriptive file/folder names are needed</a:t>
            </a:r>
          </a:p>
        </p:txBody>
      </p:sp>
      <p:sp>
        <p:nvSpPr>
          <p:cNvPr id="7" name="Content Placeholder 6"/>
          <p:cNvSpPr>
            <a:spLocks noGrp="1"/>
          </p:cNvSpPr>
          <p:nvPr>
            <p:ph sz="quarter" idx="4294967295"/>
          </p:nvPr>
        </p:nvSpPr>
        <p:spPr>
          <a:xfrm>
            <a:off x="6802438" y="2357438"/>
            <a:ext cx="5389562" cy="4197350"/>
          </a:xfrm>
        </p:spPr>
        <p:txBody>
          <a:bodyPr/>
          <a:lstStyle/>
          <a:p>
            <a:r>
              <a:rPr lang="en-US" dirty="0"/>
              <a:t>Hierarchical folder structure</a:t>
            </a:r>
          </a:p>
          <a:p>
            <a:r>
              <a:rPr lang="en-US" dirty="0"/>
              <a:t>Folders are nested inside each other</a:t>
            </a:r>
          </a:p>
          <a:p>
            <a:r>
              <a:rPr lang="en-US" dirty="0"/>
              <a:t>A README file is needed to describe which files are in which folders</a:t>
            </a:r>
          </a:p>
        </p:txBody>
      </p:sp>
    </p:spTree>
    <p:extLst>
      <p:ext uri="{BB962C8B-B14F-4D97-AF65-F5344CB8AC3E}">
        <p14:creationId xmlns:p14="http://schemas.microsoft.com/office/powerpoint/2010/main" val="208702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accent3">
                    <a:alpha val="90000"/>
                  </a:schemeClr>
                </a:solidFill>
              </a:rPr>
              <a:t>Piling</a:t>
            </a:r>
          </a:p>
        </p:txBody>
      </p:sp>
      <p:pic>
        <p:nvPicPr>
          <p:cNvPr id="1026" name="Picture 2" descr="DSP_FolderStructure-Ex2"/>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13265" t="26389" r="5612" b="32653"/>
          <a:stretch/>
        </p:blipFill>
        <p:spPr bwMode="auto">
          <a:xfrm>
            <a:off x="0" y="2039094"/>
            <a:ext cx="12192000" cy="4615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715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accent3">
                    <a:alpha val="90000"/>
                  </a:schemeClr>
                </a:solidFill>
              </a:rPr>
              <a:t>Filing</a:t>
            </a:r>
          </a:p>
        </p:txBody>
      </p:sp>
      <p:pic>
        <p:nvPicPr>
          <p:cNvPr id="5" name="Content Placeholder 4"/>
          <p:cNvPicPr>
            <a:picLocks noGrp="1" noChangeAspect="1"/>
          </p:cNvPicPr>
          <p:nvPr>
            <p:ph idx="4294967295"/>
          </p:nvPr>
        </p:nvPicPr>
        <p:blipFill rotWithShape="1">
          <a:blip r:embed="rId2"/>
          <a:srcRect l="5612" t="26531" r="5612" b="18367"/>
          <a:stretch/>
        </p:blipFill>
        <p:spPr>
          <a:xfrm>
            <a:off x="589280" y="1726629"/>
            <a:ext cx="11054080" cy="5146362"/>
          </a:xfrm>
          <a:prstGeom prst="rect">
            <a:avLst/>
          </a:prstGeom>
        </p:spPr>
      </p:pic>
    </p:spTree>
    <p:extLst>
      <p:ext uri="{BB962C8B-B14F-4D97-AF65-F5344CB8AC3E}">
        <p14:creationId xmlns:p14="http://schemas.microsoft.com/office/powerpoint/2010/main" val="1632218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00247694"/>
              </p:ext>
            </p:extLst>
          </p:nvPr>
        </p:nvGraphicFramePr>
        <p:xfrm>
          <a:off x="609600" y="1736247"/>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629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Folder and File Names</a:t>
            </a:r>
          </a:p>
        </p:txBody>
      </p:sp>
      <p:sp>
        <p:nvSpPr>
          <p:cNvPr id="3" name="Content Placeholder 2"/>
          <p:cNvSpPr>
            <a:spLocks noGrp="1"/>
          </p:cNvSpPr>
          <p:nvPr>
            <p:ph sz="half" idx="4294967295"/>
          </p:nvPr>
        </p:nvSpPr>
        <p:spPr>
          <a:xfrm>
            <a:off x="1123992" y="1839594"/>
            <a:ext cx="5384800" cy="4837113"/>
          </a:xfrm>
        </p:spPr>
        <p:txBody>
          <a:bodyPr>
            <a:normAutofit fontScale="77500" lnSpcReduction="20000"/>
          </a:bodyPr>
          <a:lstStyle/>
          <a:p>
            <a:r>
              <a:rPr lang="en-US" dirty="0"/>
              <a:t>Make it meaningful </a:t>
            </a:r>
          </a:p>
          <a:p>
            <a:r>
              <a:rPr lang="en-US" dirty="0"/>
              <a:t>Provide context so it will be a unique file</a:t>
            </a:r>
          </a:p>
          <a:p>
            <a:r>
              <a:rPr lang="en-US" dirty="0"/>
              <a:t>Use only one period and before the file extension</a:t>
            </a:r>
          </a:p>
          <a:p>
            <a:r>
              <a:rPr lang="en-US" dirty="0"/>
              <a:t>Dates should be formatted like this: YYYYMMDD (e.g., 20150209)</a:t>
            </a:r>
          </a:p>
          <a:p>
            <a:r>
              <a:rPr lang="en-US" dirty="0"/>
              <a:t>Put dates at the beginning or the end of your files, not in the middle, to make it easy to sort files by name</a:t>
            </a:r>
          </a:p>
          <a:p>
            <a:pPr lvl="1"/>
            <a:r>
              <a:rPr lang="en-US" dirty="0"/>
              <a:t>OK:</a:t>
            </a:r>
            <a:br>
              <a:rPr lang="en-US" dirty="0"/>
            </a:br>
            <a:r>
              <a:rPr lang="en-US" sz="2300" dirty="0"/>
              <a:t>DST_FileNamingScheme_20151216</a:t>
            </a:r>
            <a:br>
              <a:rPr lang="en-US" sz="2300" dirty="0"/>
            </a:br>
            <a:r>
              <a:rPr lang="en-US" sz="2300" dirty="0"/>
              <a:t>20151216_DST_FileNamingScheme</a:t>
            </a:r>
          </a:p>
          <a:p>
            <a:pPr lvl="1"/>
            <a:r>
              <a:rPr lang="en-US" dirty="0"/>
              <a:t>AVOID: </a:t>
            </a:r>
            <a:r>
              <a:rPr lang="en-US" sz="2100" dirty="0"/>
              <a:t>DST_20151216_FileNamingScheme </a:t>
            </a:r>
          </a:p>
        </p:txBody>
      </p:sp>
      <p:sp>
        <p:nvSpPr>
          <p:cNvPr id="4" name="Content Placeholder 3"/>
          <p:cNvSpPr>
            <a:spLocks noGrp="1"/>
          </p:cNvSpPr>
          <p:nvPr>
            <p:ph sz="half" idx="4294967295"/>
          </p:nvPr>
        </p:nvSpPr>
        <p:spPr>
          <a:xfrm>
            <a:off x="6610392" y="1809748"/>
            <a:ext cx="5384800" cy="4837113"/>
          </a:xfrm>
        </p:spPr>
        <p:txBody>
          <a:bodyPr>
            <a:normAutofit fontScale="85000" lnSpcReduction="10000"/>
          </a:bodyPr>
          <a:lstStyle/>
          <a:p>
            <a:r>
              <a:rPr lang="en-US" dirty="0"/>
              <a:t>For sequential numbering, use leading zeros.</a:t>
            </a:r>
          </a:p>
          <a:p>
            <a:pPr lvl="1"/>
            <a:r>
              <a:rPr lang="en-US" dirty="0"/>
              <a:t>1-10 should be numbered 01-10</a:t>
            </a:r>
          </a:p>
          <a:p>
            <a:pPr lvl="1"/>
            <a:r>
              <a:rPr lang="en-US" dirty="0"/>
              <a:t>1-10 should be numbered 001-010-100</a:t>
            </a:r>
          </a:p>
          <a:p>
            <a:r>
              <a:rPr lang="en-US" dirty="0"/>
              <a:t>Do not use special characters: &amp; , * % # ; * ( ) ! @$ ^ ~ ‘ { } [ ] ? &lt; &gt;</a:t>
            </a:r>
          </a:p>
          <a:p>
            <a:pPr lvl="1"/>
            <a:r>
              <a:rPr lang="en-US" dirty="0"/>
              <a:t>Some people like to use a dash (–) to separate words</a:t>
            </a:r>
          </a:p>
          <a:p>
            <a:pPr lvl="1"/>
            <a:r>
              <a:rPr lang="en-US" dirty="0"/>
              <a:t>Others like to separate words by capitalizing the first letter of each (e.g., </a:t>
            </a:r>
            <a:r>
              <a:rPr lang="en-US" sz="2100" dirty="0"/>
              <a:t>DST_FileNamingScheme_20151216</a:t>
            </a:r>
            <a:r>
              <a:rPr lang="en-US" dirty="0"/>
              <a:t>)</a:t>
            </a:r>
          </a:p>
        </p:txBody>
      </p:sp>
      <p:grpSp>
        <p:nvGrpSpPr>
          <p:cNvPr id="7" name="Group 6"/>
          <p:cNvGrpSpPr/>
          <p:nvPr/>
        </p:nvGrpSpPr>
        <p:grpSpPr>
          <a:xfrm>
            <a:off x="1247338" y="1426053"/>
            <a:ext cx="10863894" cy="5431947"/>
            <a:chOff x="1247338" y="1426053"/>
            <a:chExt cx="10863894" cy="5431947"/>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7338" y="1426053"/>
              <a:ext cx="10863894" cy="5431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592065" y="6277529"/>
              <a:ext cx="3919663" cy="369332"/>
            </a:xfrm>
            <a:prstGeom prst="rect">
              <a:avLst/>
            </a:prstGeom>
          </p:spPr>
          <p:txBody>
            <a:bodyPr wrap="none">
              <a:spAutoFit/>
            </a:bodyPr>
            <a:lstStyle/>
            <a:p>
              <a:r>
                <a:rPr lang="en-US" dirty="0">
                  <a:solidFill>
                    <a:schemeClr val="accent2"/>
                  </a:solidFill>
                </a:rPr>
                <a:t>http://thedoghousediaries.com/5964</a:t>
              </a:r>
            </a:p>
          </p:txBody>
        </p:sp>
      </p:grpSp>
    </p:spTree>
    <p:extLst>
      <p:ext uri="{BB962C8B-B14F-4D97-AF65-F5344CB8AC3E}">
        <p14:creationId xmlns:p14="http://schemas.microsoft.com/office/powerpoint/2010/main" val="406520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Maintaining Data</a:t>
            </a:r>
          </a:p>
        </p:txBody>
      </p:sp>
      <p:sp>
        <p:nvSpPr>
          <p:cNvPr id="8" name="Text Placeholder 7"/>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Security</a:t>
            </a:r>
          </a:p>
        </p:txBody>
      </p:sp>
      <p:sp>
        <p:nvSpPr>
          <p:cNvPr id="7" name="Text Placeholder 6"/>
          <p:cNvSpPr>
            <a:spLocks noGrp="1"/>
          </p:cNvSpPr>
          <p:nvPr>
            <p:ph type="body" idx="4294967295"/>
          </p:nvPr>
        </p:nvSpPr>
        <p:spPr>
          <a:xfrm>
            <a:off x="1416050" y="1719263"/>
            <a:ext cx="5386388" cy="639763"/>
          </a:xfrm>
        </p:spPr>
        <p:txBody>
          <a:bodyPr/>
          <a:lstStyle/>
          <a:p>
            <a:pPr marL="0" indent="0">
              <a:buNone/>
            </a:pPr>
            <a:r>
              <a:rPr lang="en-US" dirty="0">
                <a:solidFill>
                  <a:schemeClr val="accent5"/>
                </a:solidFill>
              </a:rPr>
              <a:t>Backups</a:t>
            </a:r>
          </a:p>
        </p:txBody>
      </p:sp>
      <p:sp>
        <p:nvSpPr>
          <p:cNvPr id="4" name="Content Placeholder 3"/>
          <p:cNvSpPr>
            <a:spLocks noGrp="1"/>
          </p:cNvSpPr>
          <p:nvPr>
            <p:ph sz="half" idx="4294967295"/>
          </p:nvPr>
        </p:nvSpPr>
        <p:spPr>
          <a:xfrm>
            <a:off x="1416050" y="2359026"/>
            <a:ext cx="5386388" cy="4195762"/>
          </a:xfrm>
        </p:spPr>
        <p:txBody>
          <a:bodyPr/>
          <a:lstStyle/>
          <a:p>
            <a:pPr fontAlgn="base"/>
            <a:r>
              <a:rPr lang="en-US" dirty="0"/>
              <a:t>Multiple backups</a:t>
            </a:r>
          </a:p>
          <a:p>
            <a:pPr fontAlgn="base"/>
            <a:r>
              <a:rPr lang="en-US" dirty="0"/>
              <a:t>External hard drive</a:t>
            </a:r>
          </a:p>
          <a:p>
            <a:pPr fontAlgn="base"/>
            <a:r>
              <a:rPr lang="en-US" dirty="0"/>
              <a:t>Flash drive</a:t>
            </a:r>
          </a:p>
          <a:p>
            <a:pPr fontAlgn="base"/>
            <a:r>
              <a:rPr lang="en-US" dirty="0"/>
              <a:t>Cloud</a:t>
            </a:r>
          </a:p>
          <a:p>
            <a:pPr lvl="1" fontAlgn="base"/>
            <a:r>
              <a:rPr lang="en-US" dirty="0"/>
              <a:t>Box</a:t>
            </a:r>
          </a:p>
          <a:p>
            <a:pPr lvl="1" fontAlgn="base"/>
            <a:r>
              <a:rPr lang="en-US" dirty="0"/>
              <a:t>OneDrive</a:t>
            </a:r>
          </a:p>
          <a:p>
            <a:pPr lvl="1" fontAlgn="base"/>
            <a:r>
              <a:rPr lang="en-US" dirty="0"/>
              <a:t>Email</a:t>
            </a:r>
          </a:p>
        </p:txBody>
      </p:sp>
      <p:sp>
        <p:nvSpPr>
          <p:cNvPr id="9" name="Content Placeholder 8"/>
          <p:cNvSpPr>
            <a:spLocks noGrp="1"/>
          </p:cNvSpPr>
          <p:nvPr>
            <p:ph sz="quarter" idx="4294967295"/>
          </p:nvPr>
        </p:nvSpPr>
        <p:spPr>
          <a:xfrm>
            <a:off x="6802438" y="2357438"/>
            <a:ext cx="5389562" cy="4197350"/>
          </a:xfrm>
        </p:spPr>
        <p:txBody>
          <a:bodyPr/>
          <a:lstStyle/>
          <a:p>
            <a:r>
              <a:rPr lang="en-US" dirty="0"/>
              <a:t>Anonymization</a:t>
            </a:r>
          </a:p>
          <a:p>
            <a:r>
              <a:rPr lang="en-US" dirty="0"/>
              <a:t>Password protection</a:t>
            </a:r>
          </a:p>
          <a:p>
            <a:r>
              <a:rPr lang="en-US" dirty="0"/>
              <a:t>Un-networked computers</a:t>
            </a:r>
          </a:p>
        </p:txBody>
      </p:sp>
    </p:spTree>
    <p:extLst>
      <p:ext uri="{BB962C8B-B14F-4D97-AF65-F5344CB8AC3E}">
        <p14:creationId xmlns:p14="http://schemas.microsoft.com/office/powerpoint/2010/main" val="736433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Preserving</a:t>
            </a:r>
            <a:r>
              <a:rPr lang="en-US" dirty="0"/>
              <a:t> </a:t>
            </a:r>
            <a:r>
              <a:rPr lang="en-US" dirty="0">
                <a:solidFill>
                  <a:schemeClr val="accent3"/>
                </a:solidFill>
              </a:rPr>
              <a:t>Files</a:t>
            </a:r>
          </a:p>
        </p:txBody>
      </p:sp>
      <p:sp>
        <p:nvSpPr>
          <p:cNvPr id="3" name="Content Placeholder 2"/>
          <p:cNvSpPr>
            <a:spLocks noGrp="1"/>
          </p:cNvSpPr>
          <p:nvPr>
            <p:ph idx="4294967295"/>
          </p:nvPr>
        </p:nvSpPr>
        <p:spPr>
          <a:xfrm>
            <a:off x="1219200" y="1716088"/>
            <a:ext cx="10972800" cy="4838700"/>
          </a:xfrm>
        </p:spPr>
        <p:txBody>
          <a:bodyPr>
            <a:normAutofit/>
          </a:bodyPr>
          <a:lstStyle/>
          <a:p>
            <a:r>
              <a:rPr lang="en-US" dirty="0"/>
              <a:t>File number and sizes</a:t>
            </a:r>
          </a:p>
          <a:p>
            <a:r>
              <a:rPr lang="en-US" dirty="0"/>
              <a:t>File types</a:t>
            </a:r>
          </a:p>
          <a:p>
            <a:pPr lvl="1"/>
            <a:r>
              <a:rPr lang="en-US" dirty="0"/>
              <a:t>Non-proprietary (.txt, .</a:t>
            </a:r>
            <a:r>
              <a:rPr lang="en-US" dirty="0" err="1"/>
              <a:t>csv</a:t>
            </a:r>
            <a:r>
              <a:rPr lang="en-US" dirty="0"/>
              <a:t>/.</a:t>
            </a:r>
            <a:r>
              <a:rPr lang="en-US" dirty="0" err="1"/>
              <a:t>tsv</a:t>
            </a:r>
            <a:r>
              <a:rPr lang="en-US" dirty="0"/>
              <a:t>, .jpg, .jpg2, .</a:t>
            </a:r>
            <a:r>
              <a:rPr lang="en-US" dirty="0" err="1"/>
              <a:t>tif</a:t>
            </a:r>
            <a:r>
              <a:rPr lang="en-US" dirty="0"/>
              <a:t>, .</a:t>
            </a:r>
            <a:r>
              <a:rPr lang="en-US" dirty="0" err="1"/>
              <a:t>pdf</a:t>
            </a:r>
            <a:r>
              <a:rPr lang="en-US" dirty="0"/>
              <a:t>)</a:t>
            </a:r>
          </a:p>
          <a:p>
            <a:pPr lvl="1"/>
            <a:r>
              <a:rPr lang="en-US" dirty="0"/>
              <a:t>Common proprietary (Office files, SPSS files, etc.)</a:t>
            </a:r>
          </a:p>
          <a:p>
            <a:pPr lvl="1"/>
            <a:r>
              <a:rPr lang="en-US" dirty="0"/>
              <a:t>Less common proprietary (Adobe files, etc.)</a:t>
            </a:r>
          </a:p>
          <a:p>
            <a:pPr lvl="1"/>
            <a:r>
              <a:rPr lang="en-US" dirty="0"/>
              <a:t>Exclusive </a:t>
            </a:r>
          </a:p>
          <a:p>
            <a:pPr marL="457200" lvl="1" indent="0">
              <a:buNone/>
            </a:pPr>
            <a:endParaRPr lang="en-US" dirty="0"/>
          </a:p>
        </p:txBody>
      </p:sp>
    </p:spTree>
    <p:extLst>
      <p:ext uri="{BB962C8B-B14F-4D97-AF65-F5344CB8AC3E}">
        <p14:creationId xmlns:p14="http://schemas.microsoft.com/office/powerpoint/2010/main" val="2230650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Documentation</a:t>
            </a:r>
          </a:p>
        </p:txBody>
      </p:sp>
      <p:sp>
        <p:nvSpPr>
          <p:cNvPr id="3" name="Content Placeholder 2"/>
          <p:cNvSpPr>
            <a:spLocks noGrp="1"/>
          </p:cNvSpPr>
          <p:nvPr>
            <p:ph idx="4294967295"/>
          </p:nvPr>
        </p:nvSpPr>
        <p:spPr>
          <a:xfrm>
            <a:off x="1219200" y="1716088"/>
            <a:ext cx="10972800" cy="4838700"/>
          </a:xfrm>
        </p:spPr>
        <p:txBody>
          <a:bodyPr>
            <a:normAutofit/>
          </a:bodyPr>
          <a:lstStyle/>
          <a:p>
            <a:r>
              <a:rPr lang="en-US" dirty="0"/>
              <a:t>How much/which data do you want to archive</a:t>
            </a:r>
          </a:p>
          <a:p>
            <a:pPr lvl="1"/>
            <a:r>
              <a:rPr lang="en-US" dirty="0"/>
              <a:t>Reduced vs. raw data</a:t>
            </a:r>
          </a:p>
          <a:p>
            <a:pPr lvl="1"/>
            <a:r>
              <a:rPr lang="en-US" dirty="0"/>
              <a:t>Redacted data</a:t>
            </a:r>
          </a:p>
          <a:p>
            <a:r>
              <a:rPr lang="en-US" dirty="0"/>
              <a:t>Metadata</a:t>
            </a:r>
          </a:p>
          <a:p>
            <a:pPr lvl="1"/>
            <a:r>
              <a:rPr lang="en-US" dirty="0"/>
              <a:t>Thumbnails</a:t>
            </a:r>
          </a:p>
          <a:p>
            <a:r>
              <a:rPr lang="en-US" dirty="0"/>
              <a:t>README</a:t>
            </a:r>
          </a:p>
        </p:txBody>
      </p:sp>
    </p:spTree>
    <p:extLst>
      <p:ext uri="{BB962C8B-B14F-4D97-AF65-F5344CB8AC3E}">
        <p14:creationId xmlns:p14="http://schemas.microsoft.com/office/powerpoint/2010/main" val="9209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Describing Data</a:t>
            </a:r>
          </a:p>
        </p:txBody>
      </p:sp>
      <p:sp>
        <p:nvSpPr>
          <p:cNvPr id="4" name="Content Placeholder 3"/>
          <p:cNvSpPr>
            <a:spLocks noGrp="1"/>
          </p:cNvSpPr>
          <p:nvPr>
            <p:ph idx="4294967295"/>
          </p:nvPr>
        </p:nvSpPr>
        <p:spPr>
          <a:xfrm>
            <a:off x="1219200" y="1716088"/>
            <a:ext cx="10972800" cy="4838700"/>
          </a:xfrm>
        </p:spPr>
        <p:txBody>
          <a:bodyPr/>
          <a:lstStyle/>
          <a:p>
            <a:pPr marL="0" indent="0" fontAlgn="base">
              <a:buNone/>
            </a:pPr>
            <a:r>
              <a:rPr lang="en-US" dirty="0"/>
              <a:t>README files</a:t>
            </a:r>
          </a:p>
          <a:p>
            <a:pPr fontAlgn="base"/>
            <a:r>
              <a:rPr lang="en-US" dirty="0"/>
              <a:t>Text file</a:t>
            </a:r>
          </a:p>
          <a:p>
            <a:pPr fontAlgn="base"/>
            <a:r>
              <a:rPr lang="en-US" dirty="0"/>
              <a:t>Naming and file convention</a:t>
            </a:r>
          </a:p>
          <a:p>
            <a:pPr fontAlgn="base"/>
            <a:r>
              <a:rPr lang="en-US" dirty="0"/>
              <a:t>Explain any abbreviations</a:t>
            </a:r>
          </a:p>
          <a:p>
            <a:pPr fontAlgn="base"/>
            <a:r>
              <a:rPr lang="en-US" dirty="0"/>
              <a:t>Describe the contents of the file</a:t>
            </a:r>
          </a:p>
          <a:p>
            <a:pPr lvl="1" fontAlgn="base"/>
            <a:r>
              <a:rPr lang="en-US" dirty="0"/>
              <a:t>Spreadsheet columns</a:t>
            </a:r>
          </a:p>
          <a:p>
            <a:pPr lvl="1" fontAlgn="base"/>
            <a:r>
              <a:rPr lang="en-US" dirty="0"/>
              <a:t>Headers</a:t>
            </a:r>
          </a:p>
        </p:txBody>
      </p:sp>
    </p:spTree>
    <p:extLst>
      <p:ext uri="{BB962C8B-B14F-4D97-AF65-F5344CB8AC3E}">
        <p14:creationId xmlns:p14="http://schemas.microsoft.com/office/powerpoint/2010/main" val="365320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9179180"/>
              </p:ext>
            </p:extLst>
          </p:nvPr>
        </p:nvGraphicFramePr>
        <p:xfrm>
          <a:off x="609600" y="1426053"/>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5815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Research Content Production</a:t>
            </a:r>
          </a:p>
        </p:txBody>
      </p:sp>
      <p:sp>
        <p:nvSpPr>
          <p:cNvPr id="3" name="Content Placeholder 2"/>
          <p:cNvSpPr>
            <a:spLocks noGrp="1"/>
          </p:cNvSpPr>
          <p:nvPr>
            <p:ph sz="half" idx="1"/>
          </p:nvPr>
        </p:nvSpPr>
        <p:spPr/>
        <p:txBody>
          <a:bodyPr>
            <a:normAutofit/>
          </a:bodyPr>
          <a:lstStyle/>
          <a:p>
            <a:pPr marL="0" indent="0">
              <a:buNone/>
            </a:pPr>
            <a:r>
              <a:rPr lang="en-US" b="1" dirty="0"/>
              <a:t>Type of Research Content</a:t>
            </a:r>
          </a:p>
          <a:p>
            <a:r>
              <a:rPr lang="en-US" dirty="0"/>
              <a:t>Abstracts</a:t>
            </a:r>
          </a:p>
          <a:p>
            <a:r>
              <a:rPr lang="en-US" dirty="0"/>
              <a:t>Articles</a:t>
            </a:r>
          </a:p>
          <a:p>
            <a:r>
              <a:rPr lang="en-US" dirty="0"/>
              <a:t>Conference Papers</a:t>
            </a:r>
          </a:p>
          <a:p>
            <a:r>
              <a:rPr lang="en-US" dirty="0"/>
              <a:t>Lesson Plans</a:t>
            </a:r>
          </a:p>
          <a:p>
            <a:r>
              <a:rPr lang="en-US" dirty="0"/>
              <a:t>Portfolios</a:t>
            </a:r>
          </a:p>
          <a:p>
            <a:r>
              <a:rPr lang="en-US" dirty="0"/>
              <a:t>Posters</a:t>
            </a:r>
          </a:p>
          <a:p>
            <a:r>
              <a:rPr lang="en-US" dirty="0"/>
              <a:t>Presentations</a:t>
            </a:r>
          </a:p>
          <a:p>
            <a:r>
              <a:rPr lang="en-US" dirty="0"/>
              <a:t>Websites</a:t>
            </a:r>
          </a:p>
        </p:txBody>
      </p:sp>
      <p:sp>
        <p:nvSpPr>
          <p:cNvPr id="4" name="Content Placeholder 3"/>
          <p:cNvSpPr>
            <a:spLocks noGrp="1"/>
          </p:cNvSpPr>
          <p:nvPr>
            <p:ph sz="half" idx="2"/>
          </p:nvPr>
        </p:nvSpPr>
        <p:spPr/>
        <p:txBody>
          <a:bodyPr>
            <a:noAutofit/>
          </a:bodyPr>
          <a:lstStyle/>
          <a:p>
            <a:pPr fontAlgn="base"/>
            <a:r>
              <a:rPr lang="en-US" dirty="0">
                <a:solidFill>
                  <a:schemeClr val="accent4"/>
                </a:solidFill>
              </a:rPr>
              <a:t>Copyright/Fair Use</a:t>
            </a:r>
          </a:p>
          <a:p>
            <a:pPr fontAlgn="base"/>
            <a:r>
              <a:rPr lang="en-US" dirty="0">
                <a:solidFill>
                  <a:schemeClr val="accent4"/>
                </a:solidFill>
              </a:rPr>
              <a:t>Data Visualization</a:t>
            </a:r>
          </a:p>
          <a:p>
            <a:pPr fontAlgn="base"/>
            <a:r>
              <a:rPr lang="en-US" dirty="0">
                <a:solidFill>
                  <a:schemeClr val="accent4"/>
                </a:solidFill>
              </a:rPr>
              <a:t>Data Management</a:t>
            </a:r>
          </a:p>
          <a:p>
            <a:pPr fontAlgn="base"/>
            <a:r>
              <a:rPr lang="en-US" dirty="0">
                <a:solidFill>
                  <a:schemeClr val="accent4"/>
                </a:solidFill>
              </a:rPr>
              <a:t>3D Printing</a:t>
            </a:r>
          </a:p>
          <a:p>
            <a:pPr fontAlgn="base"/>
            <a:r>
              <a:rPr lang="en-US" dirty="0">
                <a:solidFill>
                  <a:schemeClr val="accent4"/>
                </a:solidFill>
              </a:rPr>
              <a:t>Writing Group Meeting Space</a:t>
            </a:r>
          </a:p>
          <a:p>
            <a:pPr fontAlgn="base"/>
            <a:r>
              <a:rPr lang="en-US" dirty="0">
                <a:solidFill>
                  <a:schemeClr val="accent4"/>
                </a:solidFill>
              </a:rPr>
              <a:t>Writing Abstract Workshop</a:t>
            </a:r>
          </a:p>
          <a:p>
            <a:pPr fontAlgn="base"/>
            <a:r>
              <a:rPr lang="en-US" dirty="0">
                <a:solidFill>
                  <a:schemeClr val="accent4"/>
                </a:solidFill>
              </a:rPr>
              <a:t>Creating Posters Workshop</a:t>
            </a:r>
          </a:p>
          <a:p>
            <a:pPr fontAlgn="base"/>
            <a:r>
              <a:rPr lang="en-US" dirty="0">
                <a:solidFill>
                  <a:schemeClr val="accent4"/>
                </a:solidFill>
              </a:rPr>
              <a:t>Summer Teaching Fellows Program</a:t>
            </a:r>
          </a:p>
        </p:txBody>
      </p:sp>
    </p:spTree>
    <p:extLst>
      <p:ext uri="{BB962C8B-B14F-4D97-AF65-F5344CB8AC3E}">
        <p14:creationId xmlns:p14="http://schemas.microsoft.com/office/powerpoint/2010/main" val="435863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7013632"/>
              </p:ext>
            </p:extLst>
          </p:nvPr>
        </p:nvGraphicFramePr>
        <p:xfrm>
          <a:off x="609600" y="1736247"/>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836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Research</a:t>
            </a:r>
            <a:r>
              <a:rPr lang="en-US" dirty="0"/>
              <a:t> </a:t>
            </a:r>
            <a:r>
              <a:rPr lang="en-US" dirty="0">
                <a:solidFill>
                  <a:schemeClr val="accent1"/>
                </a:solidFill>
              </a:rPr>
              <a:t>Dissemination</a:t>
            </a:r>
          </a:p>
        </p:txBody>
      </p:sp>
      <p:sp>
        <p:nvSpPr>
          <p:cNvPr id="5" name="Text Placeholder 4"/>
          <p:cNvSpPr>
            <a:spLocks noGrp="1"/>
          </p:cNvSpPr>
          <p:nvPr>
            <p:ph type="body" idx="1"/>
          </p:nvPr>
        </p:nvSpPr>
        <p:spPr/>
        <p:txBody>
          <a:bodyPr/>
          <a:lstStyle/>
          <a:p>
            <a:r>
              <a:rPr lang="en-US" dirty="0"/>
              <a:t>Publications</a:t>
            </a:r>
          </a:p>
        </p:txBody>
      </p:sp>
      <p:sp>
        <p:nvSpPr>
          <p:cNvPr id="6" name="Content Placeholder 5"/>
          <p:cNvSpPr>
            <a:spLocks noGrp="1"/>
          </p:cNvSpPr>
          <p:nvPr>
            <p:ph sz="half" idx="2"/>
          </p:nvPr>
        </p:nvSpPr>
        <p:spPr/>
        <p:txBody>
          <a:bodyPr>
            <a:normAutofit fontScale="92500" lnSpcReduction="10000"/>
          </a:bodyPr>
          <a:lstStyle/>
          <a:p>
            <a:pPr fontAlgn="base"/>
            <a:r>
              <a:rPr lang="en-US" b="1" dirty="0">
                <a:solidFill>
                  <a:schemeClr val="accent4"/>
                </a:solidFill>
              </a:rPr>
              <a:t>Finding publication venues</a:t>
            </a:r>
          </a:p>
          <a:p>
            <a:pPr lvl="1" fontAlgn="base"/>
            <a:r>
              <a:rPr lang="en-US" dirty="0">
                <a:solidFill>
                  <a:schemeClr val="accent4"/>
                </a:solidFill>
              </a:rPr>
              <a:t>Impact factor</a:t>
            </a:r>
          </a:p>
          <a:p>
            <a:pPr lvl="1" fontAlgn="base"/>
            <a:r>
              <a:rPr lang="en-US" dirty="0">
                <a:solidFill>
                  <a:schemeClr val="accent4"/>
                </a:solidFill>
              </a:rPr>
              <a:t>Open access</a:t>
            </a:r>
          </a:p>
          <a:p>
            <a:pPr lvl="1" fontAlgn="base"/>
            <a:r>
              <a:rPr lang="en-US" dirty="0">
                <a:solidFill>
                  <a:schemeClr val="accent4"/>
                </a:solidFill>
              </a:rPr>
              <a:t>“Predatory” Journals </a:t>
            </a:r>
          </a:p>
          <a:p>
            <a:pPr fontAlgn="base"/>
            <a:r>
              <a:rPr lang="en-US" dirty="0">
                <a:solidFill>
                  <a:schemeClr val="accent4"/>
                </a:solidFill>
              </a:rPr>
              <a:t>Publication Agreements</a:t>
            </a:r>
          </a:p>
          <a:p>
            <a:pPr fontAlgn="base"/>
            <a:r>
              <a:rPr lang="en-US" dirty="0">
                <a:solidFill>
                  <a:schemeClr val="accent4"/>
                </a:solidFill>
              </a:rPr>
              <a:t>Copyright Issues</a:t>
            </a:r>
          </a:p>
          <a:p>
            <a:pPr fontAlgn="base"/>
            <a:r>
              <a:rPr lang="en-US" dirty="0">
                <a:solidFill>
                  <a:schemeClr val="accent4"/>
                </a:solidFill>
              </a:rPr>
              <a:t>Citation Management</a:t>
            </a:r>
          </a:p>
          <a:p>
            <a:pPr fontAlgn="base"/>
            <a:r>
              <a:rPr lang="en-US" dirty="0">
                <a:solidFill>
                  <a:schemeClr val="accent4"/>
                </a:solidFill>
              </a:rPr>
              <a:t>Plagiarism Check</a:t>
            </a:r>
          </a:p>
          <a:p>
            <a:pPr fontAlgn="base"/>
            <a:r>
              <a:rPr lang="en-US" dirty="0" err="1">
                <a:solidFill>
                  <a:schemeClr val="accent4"/>
                </a:solidFill>
              </a:rPr>
              <a:t>BEARdocs</a:t>
            </a:r>
            <a:r>
              <a:rPr lang="en-US" dirty="0">
                <a:solidFill>
                  <a:schemeClr val="accent4"/>
                </a:solidFill>
              </a:rPr>
              <a:t>:  Institutional Repository</a:t>
            </a:r>
          </a:p>
          <a:p>
            <a:pPr fontAlgn="base"/>
            <a:r>
              <a:rPr lang="en-US" dirty="0" err="1">
                <a:solidFill>
                  <a:schemeClr val="accent4"/>
                </a:solidFill>
              </a:rPr>
              <a:t>BEARdata</a:t>
            </a:r>
            <a:r>
              <a:rPr lang="en-US" dirty="0">
                <a:solidFill>
                  <a:schemeClr val="accent4"/>
                </a:solidFill>
              </a:rPr>
              <a:t>:  Data Repository</a:t>
            </a:r>
          </a:p>
          <a:p>
            <a:pPr fontAlgn="base"/>
            <a:r>
              <a:rPr lang="en-US" dirty="0">
                <a:solidFill>
                  <a:schemeClr val="accent4"/>
                </a:solidFill>
              </a:rPr>
              <a:t>Subject repositories</a:t>
            </a:r>
          </a:p>
        </p:txBody>
      </p:sp>
      <p:sp>
        <p:nvSpPr>
          <p:cNvPr id="7" name="Text Placeholder 6"/>
          <p:cNvSpPr>
            <a:spLocks noGrp="1"/>
          </p:cNvSpPr>
          <p:nvPr>
            <p:ph type="body" sz="quarter" idx="3"/>
          </p:nvPr>
        </p:nvSpPr>
        <p:spPr/>
        <p:txBody>
          <a:bodyPr/>
          <a:lstStyle/>
          <a:p>
            <a:r>
              <a:rPr lang="en-US" dirty="0"/>
              <a:t>Presentations</a:t>
            </a:r>
          </a:p>
        </p:txBody>
      </p:sp>
      <p:sp>
        <p:nvSpPr>
          <p:cNvPr id="8" name="Content Placeholder 7"/>
          <p:cNvSpPr>
            <a:spLocks noGrp="1"/>
          </p:cNvSpPr>
          <p:nvPr>
            <p:ph sz="quarter" idx="4"/>
          </p:nvPr>
        </p:nvSpPr>
        <p:spPr/>
        <p:txBody>
          <a:bodyPr/>
          <a:lstStyle/>
          <a:p>
            <a:r>
              <a:rPr lang="en-US" dirty="0">
                <a:solidFill>
                  <a:schemeClr val="accent4"/>
                </a:solidFill>
              </a:rPr>
              <a:t>Practice Space</a:t>
            </a:r>
          </a:p>
        </p:txBody>
      </p:sp>
    </p:spTree>
    <p:extLst>
      <p:ext uri="{BB962C8B-B14F-4D97-AF65-F5344CB8AC3E}">
        <p14:creationId xmlns:p14="http://schemas.microsoft.com/office/powerpoint/2010/main" val="3799001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What is the Most Common Source? </a:t>
            </a:r>
          </a:p>
        </p:txBody>
      </p:sp>
      <p:sp>
        <p:nvSpPr>
          <p:cNvPr id="3" name="Content Placeholder 2"/>
          <p:cNvSpPr>
            <a:spLocks noGrp="1"/>
          </p:cNvSpPr>
          <p:nvPr>
            <p:ph idx="4294967295"/>
          </p:nvPr>
        </p:nvSpPr>
        <p:spPr>
          <a:xfrm>
            <a:off x="1219200" y="1716088"/>
            <a:ext cx="10972800" cy="4838700"/>
          </a:xfrm>
        </p:spPr>
        <p:txBody>
          <a:bodyPr>
            <a:normAutofit fontScale="92500" lnSpcReduction="20000"/>
          </a:bodyPr>
          <a:lstStyle/>
          <a:p>
            <a:r>
              <a:rPr lang="en-US"/>
              <a:t>Book (20)</a:t>
            </a:r>
          </a:p>
          <a:p>
            <a:r>
              <a:rPr lang="en-US"/>
              <a:t>Webpage (2)</a:t>
            </a:r>
          </a:p>
          <a:p>
            <a:r>
              <a:rPr lang="en-US"/>
              <a:t>Anglican Theological Review (1)</a:t>
            </a:r>
          </a:p>
          <a:p>
            <a:r>
              <a:rPr lang="en-US"/>
              <a:t>Canadian Baptist (1)</a:t>
            </a:r>
          </a:p>
          <a:p>
            <a:r>
              <a:rPr lang="en-US"/>
              <a:t>Child Welfare (1)</a:t>
            </a:r>
          </a:p>
          <a:p>
            <a:r>
              <a:rPr lang="en-US"/>
              <a:t>Feminist Theology:  The Journal of the Britain &amp; Ireland School of Feminist Theology (1)</a:t>
            </a:r>
          </a:p>
          <a:p>
            <a:r>
              <a:rPr lang="en-US"/>
              <a:t>Journal of Religion &amp; Abuse (7)</a:t>
            </a:r>
          </a:p>
          <a:p>
            <a:r>
              <a:rPr lang="en-US"/>
              <a:t>Psychotherapy Networker (2)</a:t>
            </a:r>
          </a:p>
          <a:p>
            <a:r>
              <a:rPr lang="en-US"/>
              <a:t>Religion in the News (1)</a:t>
            </a:r>
            <a:endParaRPr lang="en-US" dirty="0"/>
          </a:p>
        </p:txBody>
      </p:sp>
    </p:spTree>
    <p:extLst>
      <p:ext uri="{BB962C8B-B14F-4D97-AF65-F5344CB8AC3E}">
        <p14:creationId xmlns:p14="http://schemas.microsoft.com/office/powerpoint/2010/main" val="366737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Research Proposal</a:t>
            </a:r>
          </a:p>
        </p:txBody>
      </p:sp>
      <p:sp>
        <p:nvSpPr>
          <p:cNvPr id="3" name="Content Placeholder 2"/>
          <p:cNvSpPr>
            <a:spLocks noGrp="1"/>
          </p:cNvSpPr>
          <p:nvPr>
            <p:ph sz="half" idx="1"/>
          </p:nvPr>
        </p:nvSpPr>
        <p:spPr>
          <a:xfrm>
            <a:off x="209588" y="1717110"/>
            <a:ext cx="5276811" cy="4838400"/>
          </a:xfrm>
        </p:spPr>
        <p:txBody>
          <a:bodyPr>
            <a:normAutofit/>
          </a:bodyPr>
          <a:lstStyle/>
          <a:p>
            <a:pPr lvl="1" fontAlgn="base"/>
            <a:r>
              <a:rPr lang="en-US" dirty="0">
                <a:solidFill>
                  <a:schemeClr val="accent4"/>
                </a:solidFill>
              </a:rPr>
              <a:t>Find Grants</a:t>
            </a:r>
          </a:p>
          <a:p>
            <a:pPr lvl="1" fontAlgn="base"/>
            <a:r>
              <a:rPr lang="en-US" dirty="0">
                <a:solidFill>
                  <a:schemeClr val="accent4"/>
                </a:solidFill>
              </a:rPr>
              <a:t>Find Collaborators</a:t>
            </a:r>
          </a:p>
          <a:p>
            <a:r>
              <a:rPr lang="en-US" dirty="0"/>
              <a:t>Conduct background review</a:t>
            </a:r>
            <a:endParaRPr lang="en-US" dirty="0">
              <a:solidFill>
                <a:schemeClr val="accent4"/>
              </a:solidFill>
            </a:endParaRPr>
          </a:p>
          <a:p>
            <a:pPr lvl="1" fontAlgn="base"/>
            <a:r>
              <a:rPr lang="en-US" dirty="0">
                <a:solidFill>
                  <a:schemeClr val="accent4"/>
                </a:solidFill>
              </a:rPr>
              <a:t>Literature Search</a:t>
            </a:r>
          </a:p>
          <a:p>
            <a:pPr lvl="2" fontAlgn="base"/>
            <a:r>
              <a:rPr lang="en-US" dirty="0" err="1">
                <a:solidFill>
                  <a:schemeClr val="accent4"/>
                </a:solidFill>
              </a:rPr>
              <a:t>OneSearch</a:t>
            </a:r>
            <a:endParaRPr lang="en-US" dirty="0">
              <a:solidFill>
                <a:schemeClr val="accent4"/>
              </a:solidFill>
            </a:endParaRPr>
          </a:p>
          <a:p>
            <a:pPr lvl="2" fontAlgn="base"/>
            <a:r>
              <a:rPr lang="en-US" dirty="0">
                <a:solidFill>
                  <a:schemeClr val="accent4"/>
                </a:solidFill>
              </a:rPr>
              <a:t>Web of Science</a:t>
            </a:r>
          </a:p>
          <a:p>
            <a:pPr lvl="2" fontAlgn="base"/>
            <a:r>
              <a:rPr lang="en-US" dirty="0">
                <a:solidFill>
                  <a:schemeClr val="accent4"/>
                </a:solidFill>
              </a:rPr>
              <a:t>Scopus</a:t>
            </a:r>
          </a:p>
          <a:p>
            <a:pPr lvl="2" fontAlgn="base"/>
            <a:r>
              <a:rPr lang="en-US" dirty="0">
                <a:solidFill>
                  <a:schemeClr val="accent4"/>
                </a:solidFill>
              </a:rPr>
              <a:t>Subject Databases</a:t>
            </a:r>
          </a:p>
          <a:p>
            <a:pPr lvl="1" fontAlgn="base"/>
            <a:r>
              <a:rPr lang="en-US" dirty="0">
                <a:solidFill>
                  <a:schemeClr val="accent4"/>
                </a:solidFill>
              </a:rPr>
              <a:t>Finding Factual Information </a:t>
            </a:r>
          </a:p>
          <a:p>
            <a:pPr lvl="1" fontAlgn="base"/>
            <a:r>
              <a:rPr lang="en-US" dirty="0">
                <a:solidFill>
                  <a:schemeClr val="accent4"/>
                </a:solidFill>
              </a:rPr>
              <a:t>Citation Management</a:t>
            </a:r>
          </a:p>
          <a:p>
            <a:pPr lvl="1" fontAlgn="base"/>
            <a:r>
              <a:rPr lang="en-US" dirty="0">
                <a:solidFill>
                  <a:schemeClr val="accent4"/>
                </a:solidFill>
              </a:rPr>
              <a:t>[How to Read Papers Workshop]</a:t>
            </a:r>
          </a:p>
        </p:txBody>
      </p:sp>
      <p:sp>
        <p:nvSpPr>
          <p:cNvPr id="4" name="Content Placeholder 3"/>
          <p:cNvSpPr>
            <a:spLocks noGrp="1"/>
          </p:cNvSpPr>
          <p:nvPr>
            <p:ph sz="half" idx="2"/>
          </p:nvPr>
        </p:nvSpPr>
        <p:spPr>
          <a:xfrm>
            <a:off x="5798917" y="1717110"/>
            <a:ext cx="6297876" cy="4838400"/>
          </a:xfrm>
        </p:spPr>
        <p:txBody>
          <a:bodyPr>
            <a:normAutofit/>
          </a:bodyPr>
          <a:lstStyle/>
          <a:p>
            <a:pPr fontAlgn="base"/>
            <a:r>
              <a:rPr lang="en-US" dirty="0"/>
              <a:t>Define research question/hypothesis</a:t>
            </a:r>
          </a:p>
          <a:p>
            <a:pPr fontAlgn="base"/>
            <a:r>
              <a:rPr lang="en-US" dirty="0"/>
              <a:t>Define project scope/select research methods</a:t>
            </a:r>
          </a:p>
          <a:p>
            <a:pPr fontAlgn="base"/>
            <a:r>
              <a:rPr lang="en-US" dirty="0"/>
              <a:t>Select research techniques</a:t>
            </a:r>
          </a:p>
          <a:p>
            <a:pPr lvl="1" fontAlgn="base"/>
            <a:r>
              <a:rPr lang="en-US" dirty="0">
                <a:solidFill>
                  <a:schemeClr val="accent4"/>
                </a:solidFill>
              </a:rPr>
              <a:t>Digital Humanities</a:t>
            </a:r>
          </a:p>
          <a:p>
            <a:pPr lvl="1" fontAlgn="base"/>
            <a:r>
              <a:rPr lang="en-US" dirty="0">
                <a:solidFill>
                  <a:schemeClr val="accent4"/>
                </a:solidFill>
              </a:rPr>
              <a:t>Evidence Based Synthesis</a:t>
            </a:r>
          </a:p>
          <a:p>
            <a:pPr fontAlgn="base"/>
            <a:r>
              <a:rPr lang="en-US" dirty="0"/>
              <a:t>Write up proposal</a:t>
            </a:r>
          </a:p>
          <a:p>
            <a:pPr lvl="1" fontAlgn="base"/>
            <a:r>
              <a:rPr lang="en-US" dirty="0"/>
              <a:t>IRB</a:t>
            </a:r>
          </a:p>
          <a:p>
            <a:pPr lvl="1" fontAlgn="base"/>
            <a:r>
              <a:rPr lang="en-US" dirty="0"/>
              <a:t>IUCUC</a:t>
            </a:r>
          </a:p>
          <a:p>
            <a:pPr lvl="1" fontAlgn="base"/>
            <a:r>
              <a:rPr lang="en-US" dirty="0">
                <a:solidFill>
                  <a:schemeClr val="accent4"/>
                </a:solidFill>
              </a:rPr>
              <a:t>Data Management Plans</a:t>
            </a:r>
          </a:p>
        </p:txBody>
      </p:sp>
    </p:spTree>
    <p:extLst>
      <p:ext uri="{BB962C8B-B14F-4D97-AF65-F5344CB8AC3E}">
        <p14:creationId xmlns:p14="http://schemas.microsoft.com/office/powerpoint/2010/main" val="3538588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Where did she publish?</a:t>
            </a:r>
          </a:p>
        </p:txBody>
      </p:sp>
      <p:sp>
        <p:nvSpPr>
          <p:cNvPr id="3" name="Content Placeholder 2"/>
          <p:cNvSpPr>
            <a:spLocks noGrp="1"/>
          </p:cNvSpPr>
          <p:nvPr>
            <p:ph idx="4294967295"/>
          </p:nvPr>
        </p:nvSpPr>
        <p:spPr>
          <a:xfrm>
            <a:off x="1219200" y="1716088"/>
            <a:ext cx="10972800" cy="4838700"/>
          </a:xfrm>
        </p:spPr>
        <p:txBody>
          <a:bodyPr/>
          <a:lstStyle/>
          <a:p>
            <a:r>
              <a:rPr lang="en-US"/>
              <a:t>Garland, D. R. (2006). When wolves wear shepherds' clothing: Helping women survive clergy sexual abuse. Journal of Religion and Abuse, 8(2), 37-70. doi:10.1300/J154v08n02_04</a:t>
            </a:r>
            <a:endParaRPr lang="en-US" dirty="0"/>
          </a:p>
        </p:txBody>
      </p:sp>
    </p:spTree>
    <p:extLst>
      <p:ext uri="{BB962C8B-B14F-4D97-AF65-F5344CB8AC3E}">
        <p14:creationId xmlns:p14="http://schemas.microsoft.com/office/powerpoint/2010/main" val="3586215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1"/>
                </a:solidFill>
              </a:rPr>
              <a:t>Relevance</a:t>
            </a:r>
          </a:p>
        </p:txBody>
      </p:sp>
      <p:sp>
        <p:nvSpPr>
          <p:cNvPr id="5" name="Content Placeholder 4"/>
          <p:cNvSpPr>
            <a:spLocks noGrp="1"/>
          </p:cNvSpPr>
          <p:nvPr>
            <p:ph sz="half" idx="4294967295"/>
          </p:nvPr>
        </p:nvSpPr>
        <p:spPr>
          <a:xfrm>
            <a:off x="1123992" y="1717674"/>
            <a:ext cx="5384800" cy="4837113"/>
          </a:xfrm>
        </p:spPr>
        <p:txBody>
          <a:bodyPr/>
          <a:lstStyle/>
          <a:p>
            <a:r>
              <a:rPr lang="en-US" dirty="0"/>
              <a:t>Nature</a:t>
            </a:r>
            <a:br>
              <a:rPr lang="en-US" dirty="0"/>
            </a:br>
            <a:endParaRPr lang="en-US" dirty="0"/>
          </a:p>
          <a:p>
            <a:r>
              <a:rPr lang="en-US" dirty="0"/>
              <a:t>JACS</a:t>
            </a:r>
          </a:p>
          <a:p>
            <a:r>
              <a:rPr lang="en-US" dirty="0"/>
              <a:t>ACS Catalysis</a:t>
            </a:r>
            <a:br>
              <a:rPr lang="en-US" dirty="0"/>
            </a:br>
            <a:endParaRPr lang="en-US" dirty="0"/>
          </a:p>
          <a:p>
            <a:r>
              <a:rPr lang="en-US" dirty="0"/>
              <a:t>Studies in Surface Science and Catalysis</a:t>
            </a:r>
          </a:p>
        </p:txBody>
      </p:sp>
      <p:sp>
        <p:nvSpPr>
          <p:cNvPr id="6" name="Content Placeholder 5"/>
          <p:cNvSpPr>
            <a:spLocks noGrp="1"/>
          </p:cNvSpPr>
          <p:nvPr>
            <p:ph sz="half" idx="4294967295"/>
          </p:nvPr>
        </p:nvSpPr>
        <p:spPr>
          <a:xfrm>
            <a:off x="6807200" y="1717675"/>
            <a:ext cx="5384800" cy="4837113"/>
          </a:xfrm>
        </p:spPr>
        <p:txBody>
          <a:bodyPr/>
          <a:lstStyle/>
          <a:p>
            <a:r>
              <a:rPr lang="en-US"/>
              <a:t>Book</a:t>
            </a:r>
            <a:br>
              <a:rPr lang="en-US"/>
            </a:br>
            <a:endParaRPr lang="en-US"/>
          </a:p>
          <a:p>
            <a:r>
              <a:rPr lang="en-US"/>
              <a:t>Communication Research</a:t>
            </a:r>
          </a:p>
          <a:p>
            <a:r>
              <a:rPr lang="en-US"/>
              <a:t>Media, Culture, and Society</a:t>
            </a:r>
          </a:p>
          <a:p>
            <a:r>
              <a:rPr lang="en-US"/>
              <a:t>International Journal of McLuhan Studies</a:t>
            </a:r>
            <a:endParaRPr lang="en-US" dirty="0"/>
          </a:p>
        </p:txBody>
      </p:sp>
    </p:spTree>
    <p:extLst>
      <p:ext uri="{BB962C8B-B14F-4D97-AF65-F5344CB8AC3E}">
        <p14:creationId xmlns:p14="http://schemas.microsoft.com/office/powerpoint/2010/main" val="255900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1"/>
                </a:solidFill>
              </a:rPr>
              <a:t>Relevance</a:t>
            </a:r>
          </a:p>
        </p:txBody>
      </p:sp>
      <p:sp>
        <p:nvSpPr>
          <p:cNvPr id="6" name="Content Placeholder 5"/>
          <p:cNvSpPr>
            <a:spLocks noGrp="1"/>
          </p:cNvSpPr>
          <p:nvPr>
            <p:ph idx="4294967295"/>
          </p:nvPr>
        </p:nvSpPr>
        <p:spPr>
          <a:xfrm>
            <a:off x="1219200" y="1716088"/>
            <a:ext cx="10972800" cy="4838700"/>
          </a:xfrm>
        </p:spPr>
        <p:txBody>
          <a:bodyPr>
            <a:normAutofit lnSpcReduction="10000"/>
          </a:bodyPr>
          <a:lstStyle/>
          <a:p>
            <a:r>
              <a:rPr lang="en-US"/>
              <a:t>Significance of your results needs to match the significance of the journal</a:t>
            </a:r>
          </a:p>
          <a:p>
            <a:r>
              <a:rPr lang="en-US"/>
              <a:t>Would people </a:t>
            </a:r>
          </a:p>
          <a:p>
            <a:r>
              <a:rPr lang="en-US"/>
              <a:t>outside your discipline be interested in your results?</a:t>
            </a:r>
          </a:p>
          <a:p>
            <a:r>
              <a:rPr lang="en-US"/>
              <a:t>other scholars within your discipline?</a:t>
            </a:r>
          </a:p>
          <a:p>
            <a:r>
              <a:rPr lang="en-US"/>
              <a:t>only people in your lab and labs like yours?  </a:t>
            </a:r>
          </a:p>
          <a:p>
            <a:r>
              <a:rPr lang="en-US"/>
              <a:t>Some professors might advise you to always start at the general discipline level and work your way down as your article gets rejected.</a:t>
            </a:r>
            <a:endParaRPr lang="en-US" dirty="0"/>
          </a:p>
        </p:txBody>
      </p:sp>
    </p:spTree>
    <p:extLst>
      <p:ext uri="{BB962C8B-B14F-4D97-AF65-F5344CB8AC3E}">
        <p14:creationId xmlns:p14="http://schemas.microsoft.com/office/powerpoint/2010/main" val="4260261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1"/>
                </a:solidFill>
              </a:rPr>
              <a:t>Accessibility</a:t>
            </a:r>
          </a:p>
        </p:txBody>
      </p:sp>
      <p:sp>
        <p:nvSpPr>
          <p:cNvPr id="6" name="Content Placeholder 5"/>
          <p:cNvSpPr>
            <a:spLocks noGrp="1"/>
          </p:cNvSpPr>
          <p:nvPr>
            <p:ph idx="4294967295"/>
          </p:nvPr>
        </p:nvSpPr>
        <p:spPr>
          <a:xfrm>
            <a:off x="1219200" y="1716088"/>
            <a:ext cx="10972800" cy="4838700"/>
          </a:xfrm>
        </p:spPr>
        <p:txBody>
          <a:bodyPr>
            <a:normAutofit lnSpcReduction="10000"/>
          </a:bodyPr>
          <a:lstStyle/>
          <a:p>
            <a:r>
              <a:rPr lang="en-US" dirty="0"/>
              <a:t>Basic Information</a:t>
            </a:r>
          </a:p>
          <a:p>
            <a:pPr marL="457200" lvl="1" indent="0">
              <a:buNone/>
            </a:pPr>
            <a:r>
              <a:rPr lang="en-US" dirty="0"/>
              <a:t>The Serials Directory</a:t>
            </a:r>
            <a:br>
              <a:rPr lang="en-US" dirty="0"/>
            </a:br>
            <a:r>
              <a:rPr lang="en-US" dirty="0">
                <a:hlinkClick r:id="rId3"/>
              </a:rPr>
              <a:t>http://search.ebscohost.com/login.aspx?authtype=ip,uid&amp;profile=ehost&amp;defaultdb=ser</a:t>
            </a:r>
            <a:r>
              <a:rPr lang="en-US" dirty="0"/>
              <a:t> </a:t>
            </a:r>
          </a:p>
          <a:p>
            <a:r>
              <a:rPr lang="en-US" dirty="0"/>
              <a:t>Open Access Journals </a:t>
            </a:r>
          </a:p>
          <a:p>
            <a:pPr marL="457200" lvl="1" indent="0">
              <a:buNone/>
            </a:pPr>
            <a:r>
              <a:rPr lang="en-US" dirty="0"/>
              <a:t>Directory of Open Access Journals</a:t>
            </a:r>
            <a:br>
              <a:rPr lang="en-US" dirty="0"/>
            </a:br>
            <a:r>
              <a:rPr lang="en-US" dirty="0">
                <a:hlinkClick r:id="rId4"/>
              </a:rPr>
              <a:t>http://doaj.org/</a:t>
            </a:r>
            <a:r>
              <a:rPr lang="en-US" dirty="0"/>
              <a:t> </a:t>
            </a:r>
          </a:p>
          <a:p>
            <a:r>
              <a:rPr lang="en-US" dirty="0"/>
              <a:t>Indexing </a:t>
            </a:r>
          </a:p>
          <a:p>
            <a:pPr marL="457200" lvl="1" indent="0">
              <a:buNone/>
            </a:pPr>
            <a:r>
              <a:rPr lang="en-US" dirty="0"/>
              <a:t>Ulrich’s Web Global Serials Directory</a:t>
            </a:r>
            <a:br>
              <a:rPr lang="en-US" dirty="0"/>
            </a:br>
            <a:r>
              <a:rPr lang="en-US" dirty="0">
                <a:hlinkClick r:id="rId5"/>
              </a:rPr>
              <a:t>http://ulrichsweb.serialssolutions.com/</a:t>
            </a:r>
            <a:r>
              <a:rPr lang="en-US" dirty="0"/>
              <a:t> </a:t>
            </a:r>
          </a:p>
          <a:p>
            <a:endParaRPr lang="en-US" dirty="0"/>
          </a:p>
        </p:txBody>
      </p:sp>
    </p:spTree>
    <p:extLst>
      <p:ext uri="{BB962C8B-B14F-4D97-AF65-F5344CB8AC3E}">
        <p14:creationId xmlns:p14="http://schemas.microsoft.com/office/powerpoint/2010/main" val="63282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2">
                    <a:lumMod val="60000"/>
                    <a:lumOff val="40000"/>
                  </a:schemeClr>
                </a:solidFill>
              </a:rPr>
              <a:t>Accessibility</a:t>
            </a:r>
          </a:p>
        </p:txBody>
      </p:sp>
      <p:sp>
        <p:nvSpPr>
          <p:cNvPr id="6" name="Content Placeholder 5"/>
          <p:cNvSpPr>
            <a:spLocks noGrp="1"/>
          </p:cNvSpPr>
          <p:nvPr>
            <p:ph idx="4294967295"/>
          </p:nvPr>
        </p:nvSpPr>
        <p:spPr>
          <a:xfrm>
            <a:off x="1219200" y="1716088"/>
            <a:ext cx="10972800" cy="4838700"/>
          </a:xfrm>
        </p:spPr>
        <p:txBody>
          <a:bodyPr>
            <a:normAutofit fontScale="92500" lnSpcReduction="20000"/>
          </a:bodyPr>
          <a:lstStyle/>
          <a:p>
            <a:r>
              <a:rPr lang="en-US" dirty="0"/>
              <a:t>Impact </a:t>
            </a:r>
          </a:p>
          <a:p>
            <a:pPr lvl="1"/>
            <a:r>
              <a:rPr lang="en-US" dirty="0"/>
              <a:t>Journal Metrics</a:t>
            </a:r>
            <a:br>
              <a:rPr lang="en-US" dirty="0"/>
            </a:br>
            <a:r>
              <a:rPr lang="en-US" dirty="0">
                <a:hlinkClick r:id="rId3"/>
              </a:rPr>
              <a:t>www.journalmetrics.com</a:t>
            </a:r>
            <a:r>
              <a:rPr lang="en-US" dirty="0"/>
              <a:t> </a:t>
            </a:r>
          </a:p>
          <a:p>
            <a:pPr lvl="1"/>
            <a:r>
              <a:rPr lang="en-US" dirty="0"/>
              <a:t>Thomson Reuters Journal Citation Reports</a:t>
            </a:r>
            <a:br>
              <a:rPr lang="en-US" dirty="0"/>
            </a:br>
            <a:r>
              <a:rPr lang="en-US" dirty="0">
                <a:hlinkClick r:id="rId4"/>
              </a:rPr>
              <a:t>www.jcr.incites.thomsonreuters.com</a:t>
            </a:r>
            <a:r>
              <a:rPr lang="en-US" dirty="0"/>
              <a:t> </a:t>
            </a:r>
          </a:p>
          <a:p>
            <a:pPr lvl="1"/>
            <a:r>
              <a:rPr lang="en-US" dirty="0" err="1"/>
              <a:t>Scimago</a:t>
            </a:r>
            <a:r>
              <a:rPr lang="en-US" dirty="0"/>
              <a:t> Journal Rankings</a:t>
            </a:r>
            <a:br>
              <a:rPr lang="en-US" dirty="0"/>
            </a:br>
            <a:r>
              <a:rPr lang="en-US" dirty="0">
                <a:hlinkClick r:id="rId5"/>
              </a:rPr>
              <a:t>http://www.scimagojr.com/journalrank.php</a:t>
            </a:r>
            <a:r>
              <a:rPr lang="en-US" dirty="0"/>
              <a:t> </a:t>
            </a:r>
          </a:p>
          <a:p>
            <a:r>
              <a:rPr lang="en-US" dirty="0"/>
              <a:t>Time </a:t>
            </a:r>
          </a:p>
          <a:p>
            <a:pPr lvl="1"/>
            <a:r>
              <a:rPr lang="en-US" dirty="0"/>
              <a:t>Cabell’s Directory of Periodicals </a:t>
            </a:r>
            <a:r>
              <a:rPr lang="en-US" dirty="0">
                <a:hlinkClick r:id="rId6"/>
              </a:rPr>
              <a:t>http://www.cabells.com/memberarea.aspx</a:t>
            </a:r>
            <a:endParaRPr lang="en-US" dirty="0"/>
          </a:p>
          <a:p>
            <a:pPr lvl="1"/>
            <a:r>
              <a:rPr lang="en-US" dirty="0"/>
              <a:t>MLA Directory of Periodicals </a:t>
            </a:r>
            <a:r>
              <a:rPr lang="en-US" dirty="0">
                <a:hlinkClick r:id="rId7"/>
              </a:rPr>
              <a:t>http://search.ebscohost.com/login.aspx?authtype=ip,uid&amp;profile=ehost&amp;defaultdb=kah</a:t>
            </a:r>
            <a:r>
              <a:rPr lang="en-US" dirty="0"/>
              <a:t> </a:t>
            </a:r>
          </a:p>
        </p:txBody>
      </p:sp>
    </p:spTree>
    <p:extLst>
      <p:ext uri="{BB962C8B-B14F-4D97-AF65-F5344CB8AC3E}">
        <p14:creationId xmlns:p14="http://schemas.microsoft.com/office/powerpoint/2010/main" val="22714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1219200" y="1716088"/>
            <a:ext cx="10972800" cy="4838700"/>
          </a:xfrm>
        </p:spPr>
        <p:txBody>
          <a:bodyPr>
            <a:normAutofit/>
          </a:bodyPr>
          <a:lstStyle/>
          <a:p>
            <a:pPr marL="0" indent="0">
              <a:buNone/>
            </a:pPr>
            <a:r>
              <a:rPr lang="en-US" sz="7200" dirty="0"/>
              <a:t>the </a:t>
            </a:r>
            <a:r>
              <a:rPr lang="en-US" sz="7200" dirty="0">
                <a:solidFill>
                  <a:schemeClr val="accent1"/>
                </a:solidFill>
              </a:rPr>
              <a:t>journal</a:t>
            </a:r>
            <a:r>
              <a:rPr lang="en-US" sz="7200" dirty="0"/>
              <a:t> with the </a:t>
            </a:r>
            <a:br>
              <a:rPr lang="en-US" sz="7200" dirty="0"/>
            </a:br>
            <a:r>
              <a:rPr lang="en-US" sz="7200" dirty="0"/>
              <a:t>biggest </a:t>
            </a:r>
            <a:r>
              <a:rPr lang="en-US" sz="7200" dirty="0">
                <a:solidFill>
                  <a:schemeClr val="accent1"/>
                </a:solidFill>
              </a:rPr>
              <a:t>interested</a:t>
            </a:r>
            <a:r>
              <a:rPr lang="en-US" sz="7200" dirty="0"/>
              <a:t> audience</a:t>
            </a:r>
            <a:br>
              <a:rPr lang="en-US" sz="7200" dirty="0"/>
            </a:br>
            <a:r>
              <a:rPr lang="en-US" sz="7200" dirty="0"/>
              <a:t>for your </a:t>
            </a:r>
            <a:r>
              <a:rPr lang="en-US" sz="7200" dirty="0">
                <a:solidFill>
                  <a:schemeClr val="accent1"/>
                </a:solidFill>
              </a:rPr>
              <a:t>research</a:t>
            </a:r>
          </a:p>
        </p:txBody>
      </p:sp>
    </p:spTree>
    <p:extLst>
      <p:ext uri="{BB962C8B-B14F-4D97-AF65-F5344CB8AC3E}">
        <p14:creationId xmlns:p14="http://schemas.microsoft.com/office/powerpoint/2010/main" val="1897789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568121"/>
              </p:ext>
            </p:extLst>
          </p:nvPr>
        </p:nvGraphicFramePr>
        <p:xfrm>
          <a:off x="609600" y="1736247"/>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2250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Research Value Tracking</a:t>
            </a:r>
          </a:p>
        </p:txBody>
      </p:sp>
      <p:sp>
        <p:nvSpPr>
          <p:cNvPr id="3" name="Text Placeholder 2"/>
          <p:cNvSpPr>
            <a:spLocks noGrp="1"/>
          </p:cNvSpPr>
          <p:nvPr>
            <p:ph type="body" idx="1"/>
          </p:nvPr>
        </p:nvSpPr>
        <p:spPr/>
        <p:txBody>
          <a:bodyPr/>
          <a:lstStyle/>
          <a:p>
            <a:r>
              <a:rPr lang="en-US" dirty="0"/>
              <a:t>Academic Identity</a:t>
            </a:r>
          </a:p>
        </p:txBody>
      </p:sp>
      <p:sp>
        <p:nvSpPr>
          <p:cNvPr id="4" name="Content Placeholder 3"/>
          <p:cNvSpPr>
            <a:spLocks noGrp="1"/>
          </p:cNvSpPr>
          <p:nvPr>
            <p:ph sz="half" idx="2"/>
          </p:nvPr>
        </p:nvSpPr>
        <p:spPr/>
        <p:txBody>
          <a:bodyPr/>
          <a:lstStyle/>
          <a:p>
            <a:pPr fontAlgn="base"/>
            <a:r>
              <a:rPr lang="en-US" b="1" dirty="0">
                <a:solidFill>
                  <a:schemeClr val="accent4"/>
                </a:solidFill>
              </a:rPr>
              <a:t>ORCID</a:t>
            </a:r>
          </a:p>
          <a:p>
            <a:pPr fontAlgn="base"/>
            <a:r>
              <a:rPr lang="en-US" dirty="0">
                <a:solidFill>
                  <a:schemeClr val="accent4"/>
                </a:solidFill>
              </a:rPr>
              <a:t>Academic Social Networking </a:t>
            </a:r>
          </a:p>
          <a:p>
            <a:pPr fontAlgn="base"/>
            <a:r>
              <a:rPr lang="en-US" dirty="0">
                <a:solidFill>
                  <a:schemeClr val="accent4"/>
                </a:solidFill>
              </a:rPr>
              <a:t>Academic Social Media</a:t>
            </a:r>
          </a:p>
        </p:txBody>
      </p:sp>
      <p:sp>
        <p:nvSpPr>
          <p:cNvPr id="5" name="Text Placeholder 4"/>
          <p:cNvSpPr>
            <a:spLocks noGrp="1"/>
          </p:cNvSpPr>
          <p:nvPr>
            <p:ph type="body" sz="quarter" idx="3"/>
          </p:nvPr>
        </p:nvSpPr>
        <p:spPr/>
        <p:txBody>
          <a:bodyPr/>
          <a:lstStyle/>
          <a:p>
            <a:r>
              <a:rPr lang="en-US" dirty="0"/>
              <a:t>Academic Reputation</a:t>
            </a:r>
          </a:p>
        </p:txBody>
      </p:sp>
      <p:sp>
        <p:nvSpPr>
          <p:cNvPr id="6" name="Content Placeholder 5"/>
          <p:cNvSpPr>
            <a:spLocks noGrp="1"/>
          </p:cNvSpPr>
          <p:nvPr>
            <p:ph sz="quarter" idx="4"/>
          </p:nvPr>
        </p:nvSpPr>
        <p:spPr/>
        <p:txBody>
          <a:bodyPr/>
          <a:lstStyle/>
          <a:p>
            <a:pPr fontAlgn="base"/>
            <a:r>
              <a:rPr lang="en-US" dirty="0">
                <a:solidFill>
                  <a:schemeClr val="accent4"/>
                </a:solidFill>
              </a:rPr>
              <a:t>Bibliometric training and reviews</a:t>
            </a:r>
          </a:p>
          <a:p>
            <a:pPr fontAlgn="base"/>
            <a:r>
              <a:rPr lang="en-US" dirty="0">
                <a:solidFill>
                  <a:schemeClr val="accent4"/>
                </a:solidFill>
              </a:rPr>
              <a:t>Journal Metrics</a:t>
            </a:r>
          </a:p>
          <a:p>
            <a:pPr lvl="1" fontAlgn="base"/>
            <a:r>
              <a:rPr lang="en-US" dirty="0">
                <a:solidFill>
                  <a:schemeClr val="accent4"/>
                </a:solidFill>
              </a:rPr>
              <a:t>Impact Factor</a:t>
            </a:r>
          </a:p>
          <a:p>
            <a:pPr fontAlgn="base"/>
            <a:r>
              <a:rPr lang="en-US" dirty="0">
                <a:solidFill>
                  <a:schemeClr val="accent4"/>
                </a:solidFill>
              </a:rPr>
              <a:t>Publication M</a:t>
            </a:r>
            <a:r>
              <a:rPr lang="en-US" b="1" dirty="0">
                <a:solidFill>
                  <a:schemeClr val="accent4"/>
                </a:solidFill>
              </a:rPr>
              <a:t>etrics</a:t>
            </a:r>
          </a:p>
          <a:p>
            <a:pPr lvl="1" fontAlgn="base"/>
            <a:r>
              <a:rPr lang="en-US" dirty="0">
                <a:solidFill>
                  <a:schemeClr val="accent4"/>
                </a:solidFill>
              </a:rPr>
              <a:t>Citation counts</a:t>
            </a:r>
          </a:p>
          <a:p>
            <a:pPr lvl="1" fontAlgn="base"/>
            <a:r>
              <a:rPr lang="en-US" dirty="0">
                <a:solidFill>
                  <a:schemeClr val="accent4"/>
                </a:solidFill>
              </a:rPr>
              <a:t>Library holdings</a:t>
            </a:r>
          </a:p>
          <a:p>
            <a:pPr fontAlgn="base"/>
            <a:r>
              <a:rPr lang="en-US" dirty="0">
                <a:solidFill>
                  <a:schemeClr val="accent4"/>
                </a:solidFill>
              </a:rPr>
              <a:t>Author Metrics</a:t>
            </a:r>
          </a:p>
          <a:p>
            <a:pPr lvl="1" fontAlgn="base"/>
            <a:r>
              <a:rPr lang="en-US" dirty="0">
                <a:solidFill>
                  <a:schemeClr val="accent4"/>
                </a:solidFill>
              </a:rPr>
              <a:t>H-Index</a:t>
            </a:r>
          </a:p>
        </p:txBody>
      </p:sp>
    </p:spTree>
    <p:extLst>
      <p:ext uri="{BB962C8B-B14F-4D97-AF65-F5344CB8AC3E}">
        <p14:creationId xmlns:p14="http://schemas.microsoft.com/office/powerpoint/2010/main" val="361982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Identification</a:t>
            </a:r>
          </a:p>
        </p:txBody>
      </p:sp>
      <p:sp>
        <p:nvSpPr>
          <p:cNvPr id="3" name="Text Placeholder 2"/>
          <p:cNvSpPr>
            <a:spLocks noGrp="1"/>
          </p:cNvSpPr>
          <p:nvPr>
            <p:ph type="body" idx="1"/>
          </p:nvPr>
        </p:nvSpPr>
        <p:spPr/>
        <p:txBody>
          <a:bodyPr/>
          <a:lstStyle/>
          <a:p>
            <a:r>
              <a:rPr lang="en-US" sz="2400" dirty="0"/>
              <a:t>Using </a:t>
            </a:r>
            <a:r>
              <a:rPr lang="en-US" sz="2400" dirty="0" err="1"/>
              <a:t>ORCiD</a:t>
            </a:r>
            <a:r>
              <a:rPr lang="en-US" sz="2400" dirty="0"/>
              <a:t> to help with</a:t>
            </a:r>
          </a:p>
        </p:txBody>
      </p:sp>
      <p:sp>
        <p:nvSpPr>
          <p:cNvPr id="4" name="TextBox 3"/>
          <p:cNvSpPr txBox="1"/>
          <p:nvPr/>
        </p:nvSpPr>
        <p:spPr>
          <a:xfrm>
            <a:off x="4148667" y="5486400"/>
            <a:ext cx="4211794" cy="646331"/>
          </a:xfrm>
          <a:prstGeom prst="rect">
            <a:avLst/>
          </a:prstGeom>
          <a:noFill/>
        </p:spPr>
        <p:txBody>
          <a:bodyPr wrap="none" rtlCol="0">
            <a:spAutoFit/>
          </a:bodyPr>
          <a:lstStyle/>
          <a:p>
            <a:r>
              <a:rPr lang="en-US" dirty="0">
                <a:solidFill>
                  <a:schemeClr val="accent1"/>
                </a:solidFill>
                <a:hlinkClick r:id="rId2"/>
              </a:rPr>
              <a:t>http://researchguides.baylor.edu/ORCID</a:t>
            </a:r>
            <a:endParaRPr lang="en-US" dirty="0">
              <a:solidFill>
                <a:schemeClr val="accent1"/>
              </a:solidFill>
            </a:endParaRPr>
          </a:p>
          <a:p>
            <a:r>
              <a:rPr lang="en-US" dirty="0">
                <a:solidFill>
                  <a:schemeClr val="accent1"/>
                </a:solidFill>
                <a:hlinkClick r:id="rId3"/>
              </a:rPr>
              <a:t>http://www.orcid.org</a:t>
            </a:r>
            <a:r>
              <a:rPr lang="en-US" dirty="0">
                <a:solidFill>
                  <a:schemeClr val="accent1"/>
                </a:solidFill>
              </a:rPr>
              <a:t> </a:t>
            </a:r>
          </a:p>
        </p:txBody>
      </p:sp>
    </p:spTree>
    <p:extLst>
      <p:ext uri="{BB962C8B-B14F-4D97-AF65-F5344CB8AC3E}">
        <p14:creationId xmlns:p14="http://schemas.microsoft.com/office/powerpoint/2010/main" val="30523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Problem</a:t>
            </a:r>
          </a:p>
        </p:txBody>
      </p:sp>
      <p:sp>
        <p:nvSpPr>
          <p:cNvPr id="3" name="Content Placeholder 2"/>
          <p:cNvSpPr>
            <a:spLocks noGrp="1"/>
          </p:cNvSpPr>
          <p:nvPr>
            <p:ph idx="4294967295"/>
          </p:nvPr>
        </p:nvSpPr>
        <p:spPr>
          <a:xfrm>
            <a:off x="1219200" y="1716088"/>
            <a:ext cx="10972800" cy="4838700"/>
          </a:xfrm>
        </p:spPr>
        <p:txBody>
          <a:bodyPr/>
          <a:lstStyle/>
          <a:p>
            <a:r>
              <a:rPr lang="en-US"/>
              <a:t>The research community has lacked the ability to link researchers with their professional activities.</a:t>
            </a:r>
          </a:p>
          <a:p>
            <a:r>
              <a:rPr lang="en-US"/>
              <a:t>As a researcher, you want to</a:t>
            </a:r>
          </a:p>
          <a:p>
            <a:pPr lvl="1"/>
            <a:r>
              <a:rPr lang="en-US"/>
              <a:t>eliminate name ambiguity, distinguishing you from other researchers and ensuring proper attribution.</a:t>
            </a:r>
          </a:p>
          <a:p>
            <a:pPr lvl="1"/>
            <a:r>
              <a:rPr lang="en-US"/>
              <a:t>ensure your work is discoverable and connected to you throughout your career;</a:t>
            </a:r>
          </a:p>
          <a:p>
            <a:pPr lvl="1"/>
            <a:r>
              <a:rPr lang="en-US"/>
              <a:t>minimize the time you spend entering repetitive data online; and</a:t>
            </a:r>
            <a:endParaRPr lang="en-US" dirty="0"/>
          </a:p>
        </p:txBody>
      </p:sp>
    </p:spTree>
    <p:extLst>
      <p:ext uri="{BB962C8B-B14F-4D97-AF65-F5344CB8AC3E}">
        <p14:creationId xmlns:p14="http://schemas.microsoft.com/office/powerpoint/2010/main" val="345517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solidFill>
                  <a:schemeClr val="accent1"/>
                </a:solidFill>
              </a:rPr>
              <a:t>Finding Grants</a:t>
            </a:r>
          </a:p>
        </p:txBody>
      </p:sp>
      <p:sp>
        <p:nvSpPr>
          <p:cNvPr id="8" name="Subtitle 7"/>
          <p:cNvSpPr>
            <a:spLocks noGrp="1"/>
          </p:cNvSpPr>
          <p:nvPr>
            <p:ph type="subTitle" idx="1"/>
          </p:nvPr>
        </p:nvSpPr>
        <p:spPr/>
        <p:txBody>
          <a:bodyPr/>
          <a:lstStyle/>
          <a:p>
            <a:pPr marL="457200" indent="-457200" algn="l">
              <a:buFont typeface="Arial" panose="020B0604020202020204" pitchFamily="34" charset="0"/>
              <a:buChar char="•"/>
            </a:pPr>
            <a:r>
              <a:rPr lang="en-US" dirty="0">
                <a:hlinkClick r:id="rId2"/>
              </a:rPr>
              <a:t>Grant Forward</a:t>
            </a:r>
            <a:endParaRPr lang="en-US" dirty="0"/>
          </a:p>
          <a:p>
            <a:pPr marL="457200" indent="-457200" algn="l">
              <a:buFont typeface="Arial" panose="020B0604020202020204" pitchFamily="34" charset="0"/>
              <a:buChar char="•"/>
            </a:pPr>
            <a:r>
              <a:rPr lang="en-US" dirty="0">
                <a:hlinkClick r:id="rId3"/>
              </a:rPr>
              <a:t>Pivot</a:t>
            </a:r>
            <a:endParaRPr lang="en-US" dirty="0"/>
          </a:p>
        </p:txBody>
      </p:sp>
    </p:spTree>
    <p:extLst>
      <p:ext uri="{BB962C8B-B14F-4D97-AF65-F5344CB8AC3E}">
        <p14:creationId xmlns:p14="http://schemas.microsoft.com/office/powerpoint/2010/main" val="122879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2590800" y="2340337"/>
            <a:ext cx="7239000" cy="4221236"/>
          </a:xfrm>
          <a:prstGeom prst="rect">
            <a:avLst/>
          </a:prstGeom>
        </p:spPr>
      </p:pic>
      <p:sp>
        <p:nvSpPr>
          <p:cNvPr id="2" name="Title 1"/>
          <p:cNvSpPr>
            <a:spLocks noGrp="1"/>
          </p:cNvSpPr>
          <p:nvPr>
            <p:ph type="title" idx="4294967295"/>
          </p:nvPr>
        </p:nvSpPr>
        <p:spPr>
          <a:xfrm>
            <a:off x="1219200" y="282575"/>
            <a:ext cx="10972800" cy="818092"/>
          </a:xfrm>
        </p:spPr>
        <p:txBody>
          <a:bodyPr/>
          <a:lstStyle/>
          <a:p>
            <a:r>
              <a:rPr lang="en-US" dirty="0">
                <a:solidFill>
                  <a:schemeClr val="accent1"/>
                </a:solidFill>
              </a:rPr>
              <a:t>How can ORCID help?</a:t>
            </a:r>
          </a:p>
        </p:txBody>
      </p:sp>
      <p:sp>
        <p:nvSpPr>
          <p:cNvPr id="3" name="Content Placeholder 2"/>
          <p:cNvSpPr>
            <a:spLocks noGrp="1"/>
          </p:cNvSpPr>
          <p:nvPr>
            <p:ph idx="4294967295"/>
          </p:nvPr>
        </p:nvSpPr>
        <p:spPr>
          <a:xfrm>
            <a:off x="203200" y="1100667"/>
            <a:ext cx="11988800" cy="5454121"/>
          </a:xfrm>
        </p:spPr>
        <p:txBody>
          <a:bodyPr/>
          <a:lstStyle/>
          <a:p>
            <a:pPr lvl="0"/>
            <a:r>
              <a:rPr lang="en-US"/>
              <a:t>ORCID provides you a unique and persistent personal identifier that connects you and your research activities throughout your career.</a:t>
            </a:r>
            <a:endParaRPr lang="en-US" dirty="0"/>
          </a:p>
        </p:txBody>
      </p:sp>
      <p:sp>
        <p:nvSpPr>
          <p:cNvPr id="9" name="TextBox 8"/>
          <p:cNvSpPr txBox="1"/>
          <p:nvPr/>
        </p:nvSpPr>
        <p:spPr>
          <a:xfrm>
            <a:off x="6359348" y="6192241"/>
            <a:ext cx="4114586" cy="369332"/>
          </a:xfrm>
          <a:prstGeom prst="rect">
            <a:avLst/>
          </a:prstGeom>
          <a:ln>
            <a:solidFill>
              <a:srgbClr val="7ABC32"/>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dirty="0"/>
              <a:t>Registry use is </a:t>
            </a:r>
            <a:r>
              <a:rPr lang="en-US" b="1" dirty="0">
                <a:solidFill>
                  <a:srgbClr val="37769A"/>
                </a:solidFill>
              </a:rPr>
              <a:t>international</a:t>
            </a:r>
          </a:p>
        </p:txBody>
      </p:sp>
      <p:sp>
        <p:nvSpPr>
          <p:cNvPr id="12" name="TextBox 11"/>
          <p:cNvSpPr txBox="1"/>
          <p:nvPr/>
        </p:nvSpPr>
        <p:spPr>
          <a:xfrm>
            <a:off x="1721555" y="6191014"/>
            <a:ext cx="4114586" cy="369332"/>
          </a:xfrm>
          <a:prstGeom prst="rect">
            <a:avLst/>
          </a:prstGeom>
          <a:ln>
            <a:solidFill>
              <a:srgbClr val="7ABC32"/>
            </a:solidFill>
          </a:ln>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dirty="0"/>
              <a:t>More than </a:t>
            </a:r>
            <a:r>
              <a:rPr lang="en-US" b="1" dirty="0">
                <a:solidFill>
                  <a:srgbClr val="37769A"/>
                </a:solidFill>
              </a:rPr>
              <a:t>1 million </a:t>
            </a:r>
            <a:r>
              <a:rPr lang="en-US" b="1" dirty="0" err="1">
                <a:solidFill>
                  <a:srgbClr val="37769A"/>
                </a:solidFill>
              </a:rPr>
              <a:t>iDs</a:t>
            </a:r>
            <a:r>
              <a:rPr lang="en-US" b="1" dirty="0">
                <a:solidFill>
                  <a:srgbClr val="37769A"/>
                </a:solidFill>
              </a:rPr>
              <a:t> </a:t>
            </a:r>
            <a:r>
              <a:rPr lang="en-US" dirty="0"/>
              <a:t>issued to date</a:t>
            </a:r>
          </a:p>
        </p:txBody>
      </p:sp>
    </p:spTree>
    <p:extLst>
      <p:ext uri="{BB962C8B-B14F-4D97-AF65-F5344CB8AC3E}">
        <p14:creationId xmlns:p14="http://schemas.microsoft.com/office/powerpoint/2010/main" val="518758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19200" y="0"/>
            <a:ext cx="10972800" cy="1143000"/>
          </a:xfrm>
        </p:spPr>
        <p:txBody>
          <a:bodyPr/>
          <a:lstStyle/>
          <a:p>
            <a:r>
              <a:rPr lang="en-US" dirty="0">
                <a:solidFill>
                  <a:schemeClr val="accent1"/>
                </a:solidFill>
              </a:rPr>
              <a:t>Distinguish Yourself</a:t>
            </a:r>
          </a:p>
        </p:txBody>
      </p:sp>
      <p:pic>
        <p:nvPicPr>
          <p:cNvPr id="3" name="Picture 2" descr="Screen Shot 2013-06-23 at 11.41.17 PM.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1083733"/>
            <a:ext cx="8445631" cy="5174436"/>
          </a:xfrm>
          <a:prstGeom prst="rect">
            <a:avLst/>
          </a:prstGeom>
        </p:spPr>
      </p:pic>
    </p:spTree>
    <p:extLst>
      <p:ext uri="{BB962C8B-B14F-4D97-AF65-F5344CB8AC3E}">
        <p14:creationId xmlns:p14="http://schemas.microsoft.com/office/powerpoint/2010/main" val="1815151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75733" y="282575"/>
            <a:ext cx="11616267" cy="1143000"/>
          </a:xfrm>
        </p:spPr>
        <p:txBody>
          <a:bodyPr>
            <a:normAutofit fontScale="90000"/>
          </a:bodyPr>
          <a:lstStyle/>
          <a:p>
            <a:r>
              <a:rPr lang="en-US" dirty="0">
                <a:solidFill>
                  <a:schemeClr val="accent1"/>
                </a:solidFill>
              </a:rPr>
              <a:t>Improve Discoverability &amp; Reduce Repetitive Data Entry</a:t>
            </a:r>
          </a:p>
        </p:txBody>
      </p:sp>
      <p:sp>
        <p:nvSpPr>
          <p:cNvPr id="8" name="Freeform 7"/>
          <p:cNvSpPr/>
          <p:nvPr/>
        </p:nvSpPr>
        <p:spPr>
          <a:xfrm rot="3682261">
            <a:off x="4774140" y="4654901"/>
            <a:ext cx="907214" cy="29443"/>
          </a:xfrm>
          <a:custGeom>
            <a:avLst/>
            <a:gdLst/>
            <a:ahLst/>
            <a:cxnLst/>
            <a:rect l="0" t="0" r="0" b="0"/>
            <a:pathLst>
              <a:path>
                <a:moveTo>
                  <a:pt x="0" y="14721"/>
                </a:moveTo>
                <a:lnTo>
                  <a:pt x="907214" y="147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9" name="Freeform 8"/>
          <p:cNvSpPr/>
          <p:nvPr/>
        </p:nvSpPr>
        <p:spPr>
          <a:xfrm rot="1312196">
            <a:off x="5272346" y="4001535"/>
            <a:ext cx="648771" cy="29443"/>
          </a:xfrm>
          <a:custGeom>
            <a:avLst/>
            <a:gdLst/>
            <a:ahLst/>
            <a:cxnLst/>
            <a:rect l="0" t="0" r="0" b="0"/>
            <a:pathLst>
              <a:path>
                <a:moveTo>
                  <a:pt x="0" y="14721"/>
                </a:moveTo>
                <a:lnTo>
                  <a:pt x="648771" y="147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0" name="Freeform 9"/>
          <p:cNvSpPr/>
          <p:nvPr/>
        </p:nvSpPr>
        <p:spPr>
          <a:xfrm rot="20287804">
            <a:off x="5272346" y="3255561"/>
            <a:ext cx="648771" cy="29443"/>
          </a:xfrm>
          <a:custGeom>
            <a:avLst/>
            <a:gdLst/>
            <a:ahLst/>
            <a:cxnLst/>
            <a:rect l="0" t="0" r="0" b="0"/>
            <a:pathLst>
              <a:path>
                <a:moveTo>
                  <a:pt x="0" y="14721"/>
                </a:moveTo>
                <a:lnTo>
                  <a:pt x="648771" y="147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1" name="Freeform 10"/>
          <p:cNvSpPr/>
          <p:nvPr/>
        </p:nvSpPr>
        <p:spPr>
          <a:xfrm rot="17997277">
            <a:off x="4788645" y="2583521"/>
            <a:ext cx="962171" cy="29443"/>
          </a:xfrm>
          <a:custGeom>
            <a:avLst/>
            <a:gdLst/>
            <a:ahLst/>
            <a:cxnLst/>
            <a:rect l="0" t="0" r="0" b="0"/>
            <a:pathLst>
              <a:path>
                <a:moveTo>
                  <a:pt x="0" y="14721"/>
                </a:moveTo>
                <a:lnTo>
                  <a:pt x="962171" y="1472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2" name="Oval 11"/>
          <p:cNvSpPr/>
          <p:nvPr/>
        </p:nvSpPr>
        <p:spPr>
          <a:xfrm>
            <a:off x="3770054" y="2745836"/>
            <a:ext cx="1794867" cy="1794867"/>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3" name="Freeform 12"/>
          <p:cNvSpPr/>
          <p:nvPr/>
        </p:nvSpPr>
        <p:spPr>
          <a:xfrm>
            <a:off x="5120449" y="1243748"/>
            <a:ext cx="1142735" cy="1165309"/>
          </a:xfrm>
          <a:custGeom>
            <a:avLst/>
            <a:gdLst>
              <a:gd name="connsiteX0" fmla="*/ 0 w 1004780"/>
              <a:gd name="connsiteY0" fmla="*/ 502390 h 1004780"/>
              <a:gd name="connsiteX1" fmla="*/ 502390 w 1004780"/>
              <a:gd name="connsiteY1" fmla="*/ 0 h 1004780"/>
              <a:gd name="connsiteX2" fmla="*/ 1004780 w 1004780"/>
              <a:gd name="connsiteY2" fmla="*/ 502390 h 1004780"/>
              <a:gd name="connsiteX3" fmla="*/ 502390 w 1004780"/>
              <a:gd name="connsiteY3" fmla="*/ 1004780 h 1004780"/>
              <a:gd name="connsiteX4" fmla="*/ 0 w 1004780"/>
              <a:gd name="connsiteY4" fmla="*/ 502390 h 100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80" h="1004780">
                <a:moveTo>
                  <a:pt x="0" y="502390"/>
                </a:moveTo>
                <a:cubicBezTo>
                  <a:pt x="0" y="224928"/>
                  <a:pt x="224928" y="0"/>
                  <a:pt x="502390" y="0"/>
                </a:cubicBezTo>
                <a:cubicBezTo>
                  <a:pt x="779852" y="0"/>
                  <a:pt x="1004780" y="224928"/>
                  <a:pt x="1004780" y="502390"/>
                </a:cubicBezTo>
                <a:cubicBezTo>
                  <a:pt x="1004780" y="779852"/>
                  <a:pt x="779852" y="1004780"/>
                  <a:pt x="502390" y="1004780"/>
                </a:cubicBezTo>
                <a:cubicBezTo>
                  <a:pt x="224928" y="1004780"/>
                  <a:pt x="0" y="779852"/>
                  <a:pt x="0" y="50239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132" tIns="154132" rIns="154132" bIns="154132" numCol="1" spcCol="1270" anchor="ctr" anchorCtr="0">
            <a:noAutofit/>
          </a:bodyPr>
          <a:lstStyle/>
          <a:p>
            <a:pPr lvl="0" algn="ctr" defTabSz="488950" rtl="0">
              <a:lnSpc>
                <a:spcPct val="90000"/>
              </a:lnSpc>
              <a:spcBef>
                <a:spcPct val="0"/>
              </a:spcBef>
              <a:spcAft>
                <a:spcPct val="35000"/>
              </a:spcAft>
            </a:pPr>
            <a:r>
              <a:rPr lang="en-US" kern="1200" dirty="0"/>
              <a:t>Funders</a:t>
            </a:r>
          </a:p>
        </p:txBody>
      </p:sp>
      <p:sp>
        <p:nvSpPr>
          <p:cNvPr id="14" name="Freeform 13"/>
          <p:cNvSpPr/>
          <p:nvPr/>
        </p:nvSpPr>
        <p:spPr>
          <a:xfrm>
            <a:off x="6363661" y="1243749"/>
            <a:ext cx="2915805" cy="1004780"/>
          </a:xfrm>
          <a:custGeom>
            <a:avLst/>
            <a:gdLst>
              <a:gd name="connsiteX0" fmla="*/ 0 w 1507170"/>
              <a:gd name="connsiteY0" fmla="*/ 0 h 1004780"/>
              <a:gd name="connsiteX1" fmla="*/ 1507170 w 1507170"/>
              <a:gd name="connsiteY1" fmla="*/ 0 h 1004780"/>
              <a:gd name="connsiteX2" fmla="*/ 1507170 w 1507170"/>
              <a:gd name="connsiteY2" fmla="*/ 1004780 h 1004780"/>
              <a:gd name="connsiteX3" fmla="*/ 0 w 1507170"/>
              <a:gd name="connsiteY3" fmla="*/ 1004780 h 1004780"/>
              <a:gd name="connsiteX4" fmla="*/ 0 w 1507170"/>
              <a:gd name="connsiteY4" fmla="*/ 0 h 1004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7170" h="1004780">
                <a:moveTo>
                  <a:pt x="0" y="0"/>
                </a:moveTo>
                <a:lnTo>
                  <a:pt x="1507170" y="0"/>
                </a:lnTo>
                <a:lnTo>
                  <a:pt x="1507170" y="1004780"/>
                </a:lnTo>
                <a:lnTo>
                  <a:pt x="0" y="100478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355600" rtl="0">
              <a:lnSpc>
                <a:spcPct val="90000"/>
              </a:lnSpc>
              <a:spcBef>
                <a:spcPct val="0"/>
              </a:spcBef>
              <a:spcAft>
                <a:spcPct val="15000"/>
              </a:spcAft>
              <a:buChar char="••"/>
            </a:pPr>
            <a:r>
              <a:rPr lang="en-US" sz="1600" kern="1200" dirty="0"/>
              <a:t>Grant submission systems</a:t>
            </a:r>
          </a:p>
          <a:p>
            <a:pPr marL="57150" lvl="1" indent="-57150" algn="l" defTabSz="355600" rtl="0">
              <a:lnSpc>
                <a:spcPct val="90000"/>
              </a:lnSpc>
              <a:spcBef>
                <a:spcPct val="0"/>
              </a:spcBef>
              <a:spcAft>
                <a:spcPct val="15000"/>
              </a:spcAft>
              <a:buChar char="••"/>
            </a:pPr>
            <a:r>
              <a:rPr lang="en-US" sz="1600" kern="1200" dirty="0"/>
              <a:t>Awardee databases</a:t>
            </a:r>
          </a:p>
        </p:txBody>
      </p:sp>
      <p:sp>
        <p:nvSpPr>
          <p:cNvPr id="15" name="Freeform 14"/>
          <p:cNvSpPr/>
          <p:nvPr/>
        </p:nvSpPr>
        <p:spPr>
          <a:xfrm>
            <a:off x="5711160" y="2410411"/>
            <a:ext cx="1224780" cy="1248974"/>
          </a:xfrm>
          <a:custGeom>
            <a:avLst/>
            <a:gdLst>
              <a:gd name="connsiteX0" fmla="*/ 0 w 1076920"/>
              <a:gd name="connsiteY0" fmla="*/ 538460 h 1076920"/>
              <a:gd name="connsiteX1" fmla="*/ 538460 w 1076920"/>
              <a:gd name="connsiteY1" fmla="*/ 0 h 1076920"/>
              <a:gd name="connsiteX2" fmla="*/ 1076920 w 1076920"/>
              <a:gd name="connsiteY2" fmla="*/ 538460 h 1076920"/>
              <a:gd name="connsiteX3" fmla="*/ 538460 w 1076920"/>
              <a:gd name="connsiteY3" fmla="*/ 1076920 h 1076920"/>
              <a:gd name="connsiteX4" fmla="*/ 0 w 1076920"/>
              <a:gd name="connsiteY4" fmla="*/ 538460 h 107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20" h="1076920">
                <a:moveTo>
                  <a:pt x="0" y="538460"/>
                </a:moveTo>
                <a:cubicBezTo>
                  <a:pt x="0" y="241077"/>
                  <a:pt x="241077" y="0"/>
                  <a:pt x="538460" y="0"/>
                </a:cubicBezTo>
                <a:cubicBezTo>
                  <a:pt x="835843" y="0"/>
                  <a:pt x="1076920" y="241077"/>
                  <a:pt x="1076920" y="538460"/>
                </a:cubicBezTo>
                <a:cubicBezTo>
                  <a:pt x="1076920" y="835843"/>
                  <a:pt x="835843" y="1076920"/>
                  <a:pt x="538460" y="1076920"/>
                </a:cubicBezTo>
                <a:cubicBezTo>
                  <a:pt x="241077" y="1076920"/>
                  <a:pt x="0" y="835843"/>
                  <a:pt x="0" y="53846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none" lIns="0" tIns="164696" rIns="0" bIns="164696" numCol="1" spcCol="1270" anchor="ctr" anchorCtr="0">
            <a:noAutofit/>
          </a:bodyPr>
          <a:lstStyle/>
          <a:p>
            <a:pPr lvl="0" algn="ctr" defTabSz="488950">
              <a:spcBef>
                <a:spcPct val="0"/>
              </a:spcBef>
              <a:spcAft>
                <a:spcPct val="35000"/>
              </a:spcAft>
            </a:pPr>
            <a:r>
              <a:rPr lang="en-US" kern="1200" dirty="0"/>
              <a:t>Universities</a:t>
            </a:r>
          </a:p>
        </p:txBody>
      </p:sp>
      <p:sp>
        <p:nvSpPr>
          <p:cNvPr id="16" name="Freeform 15"/>
          <p:cNvSpPr/>
          <p:nvPr/>
        </p:nvSpPr>
        <p:spPr>
          <a:xfrm>
            <a:off x="7043632" y="2410411"/>
            <a:ext cx="4437168" cy="1076920"/>
          </a:xfrm>
          <a:custGeom>
            <a:avLst/>
            <a:gdLst>
              <a:gd name="connsiteX0" fmla="*/ 0 w 1615380"/>
              <a:gd name="connsiteY0" fmla="*/ 0 h 1076920"/>
              <a:gd name="connsiteX1" fmla="*/ 1615380 w 1615380"/>
              <a:gd name="connsiteY1" fmla="*/ 0 h 1076920"/>
              <a:gd name="connsiteX2" fmla="*/ 1615380 w 1615380"/>
              <a:gd name="connsiteY2" fmla="*/ 1076920 h 1076920"/>
              <a:gd name="connsiteX3" fmla="*/ 0 w 1615380"/>
              <a:gd name="connsiteY3" fmla="*/ 1076920 h 1076920"/>
              <a:gd name="connsiteX4" fmla="*/ 0 w 1615380"/>
              <a:gd name="connsiteY4" fmla="*/ 0 h 107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5380" h="1076920">
                <a:moveTo>
                  <a:pt x="0" y="0"/>
                </a:moveTo>
                <a:lnTo>
                  <a:pt x="1615380" y="0"/>
                </a:lnTo>
                <a:lnTo>
                  <a:pt x="1615380" y="1076920"/>
                </a:lnTo>
                <a:lnTo>
                  <a:pt x="0" y="1076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355600" rtl="0">
              <a:lnSpc>
                <a:spcPct val="90000"/>
              </a:lnSpc>
              <a:spcBef>
                <a:spcPct val="0"/>
              </a:spcBef>
              <a:spcAft>
                <a:spcPct val="15000"/>
              </a:spcAft>
              <a:buChar char="••"/>
            </a:pPr>
            <a:endParaRPr lang="en-US" sz="1600" kern="1200" dirty="0"/>
          </a:p>
          <a:p>
            <a:pPr marL="57150" lvl="1" indent="-57150" algn="l" defTabSz="355600" rtl="0">
              <a:lnSpc>
                <a:spcPct val="90000"/>
              </a:lnSpc>
              <a:spcBef>
                <a:spcPct val="0"/>
              </a:spcBef>
              <a:spcAft>
                <a:spcPct val="15000"/>
              </a:spcAft>
              <a:buChar char="••"/>
            </a:pPr>
            <a:r>
              <a:rPr lang="en-US" sz="1600" kern="1200" dirty="0"/>
              <a:t>Integrating with:</a:t>
            </a:r>
          </a:p>
          <a:p>
            <a:pPr marL="114300" lvl="2" indent="-57150" algn="l" defTabSz="355600" rtl="0">
              <a:lnSpc>
                <a:spcPct val="90000"/>
              </a:lnSpc>
              <a:spcBef>
                <a:spcPct val="0"/>
              </a:spcBef>
              <a:spcAft>
                <a:spcPct val="15000"/>
              </a:spcAft>
              <a:buChar char="••"/>
            </a:pPr>
            <a:r>
              <a:rPr lang="en-US" sz="1600" kern="1200" dirty="0"/>
              <a:t>Researcher information systems</a:t>
            </a:r>
          </a:p>
          <a:p>
            <a:pPr marL="114300" lvl="2" indent="-57150" algn="l" defTabSz="355600" rtl="0">
              <a:lnSpc>
                <a:spcPct val="90000"/>
              </a:lnSpc>
              <a:spcBef>
                <a:spcPct val="0"/>
              </a:spcBef>
              <a:spcAft>
                <a:spcPct val="15000"/>
              </a:spcAft>
              <a:buChar char="••"/>
            </a:pPr>
            <a:r>
              <a:rPr lang="en-US" sz="1600" kern="1200" dirty="0"/>
              <a:t>Institutional repositories</a:t>
            </a:r>
          </a:p>
          <a:p>
            <a:pPr marL="114300" lvl="2" indent="-57150" algn="l" defTabSz="355600" rtl="0">
              <a:lnSpc>
                <a:spcPct val="90000"/>
              </a:lnSpc>
              <a:spcBef>
                <a:spcPct val="0"/>
              </a:spcBef>
              <a:spcAft>
                <a:spcPct val="15000"/>
              </a:spcAft>
              <a:buChar char="••"/>
            </a:pPr>
            <a:r>
              <a:rPr lang="en-US" sz="1600" kern="1200" dirty="0"/>
              <a:t>Grants &amp; contracts</a:t>
            </a:r>
          </a:p>
          <a:p>
            <a:pPr marL="114300" lvl="2" indent="-57150" algn="l" defTabSz="355600" rtl="0">
              <a:lnSpc>
                <a:spcPct val="90000"/>
              </a:lnSpc>
              <a:spcBef>
                <a:spcPct val="0"/>
              </a:spcBef>
              <a:spcAft>
                <a:spcPct val="15000"/>
              </a:spcAft>
              <a:buChar char="••"/>
            </a:pPr>
            <a:r>
              <a:rPr lang="en-US" sz="1600" kern="1200" dirty="0"/>
              <a:t>HR systems</a:t>
            </a:r>
          </a:p>
          <a:p>
            <a:pPr marL="114300" lvl="2" indent="-57150" algn="l" defTabSz="355600" rtl="0">
              <a:lnSpc>
                <a:spcPct val="90000"/>
              </a:lnSpc>
              <a:spcBef>
                <a:spcPct val="0"/>
              </a:spcBef>
              <a:spcAft>
                <a:spcPct val="15000"/>
              </a:spcAft>
              <a:buChar char="••"/>
            </a:pPr>
            <a:r>
              <a:rPr lang="en-US" sz="1600" kern="1200" dirty="0"/>
              <a:t>And creating records for students &amp; faculty</a:t>
            </a:r>
          </a:p>
        </p:txBody>
      </p:sp>
      <p:sp>
        <p:nvSpPr>
          <p:cNvPr id="17" name="Freeform 16"/>
          <p:cNvSpPr/>
          <p:nvPr/>
        </p:nvSpPr>
        <p:spPr>
          <a:xfrm>
            <a:off x="5711160" y="3799207"/>
            <a:ext cx="1224780" cy="1248974"/>
          </a:xfrm>
          <a:custGeom>
            <a:avLst/>
            <a:gdLst>
              <a:gd name="connsiteX0" fmla="*/ 0 w 1076920"/>
              <a:gd name="connsiteY0" fmla="*/ 538460 h 1076920"/>
              <a:gd name="connsiteX1" fmla="*/ 538460 w 1076920"/>
              <a:gd name="connsiteY1" fmla="*/ 0 h 1076920"/>
              <a:gd name="connsiteX2" fmla="*/ 1076920 w 1076920"/>
              <a:gd name="connsiteY2" fmla="*/ 538460 h 1076920"/>
              <a:gd name="connsiteX3" fmla="*/ 538460 w 1076920"/>
              <a:gd name="connsiteY3" fmla="*/ 1076920 h 1076920"/>
              <a:gd name="connsiteX4" fmla="*/ 0 w 1076920"/>
              <a:gd name="connsiteY4" fmla="*/ 538460 h 107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20" h="1076920">
                <a:moveTo>
                  <a:pt x="0" y="538460"/>
                </a:moveTo>
                <a:cubicBezTo>
                  <a:pt x="0" y="241077"/>
                  <a:pt x="241077" y="0"/>
                  <a:pt x="538460" y="0"/>
                </a:cubicBezTo>
                <a:cubicBezTo>
                  <a:pt x="835843" y="0"/>
                  <a:pt x="1076920" y="241077"/>
                  <a:pt x="1076920" y="538460"/>
                </a:cubicBezTo>
                <a:cubicBezTo>
                  <a:pt x="1076920" y="835843"/>
                  <a:pt x="835843" y="1076920"/>
                  <a:pt x="538460" y="1076920"/>
                </a:cubicBezTo>
                <a:cubicBezTo>
                  <a:pt x="241077" y="1076920"/>
                  <a:pt x="0" y="835843"/>
                  <a:pt x="0" y="53846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696" tIns="164696" rIns="164696" bIns="164696" numCol="1" spcCol="1270" anchor="ctr" anchorCtr="0">
            <a:noAutofit/>
          </a:bodyPr>
          <a:lstStyle/>
          <a:p>
            <a:pPr lvl="0" algn="ctr" defTabSz="488950" rtl="0">
              <a:lnSpc>
                <a:spcPct val="90000"/>
              </a:lnSpc>
              <a:spcBef>
                <a:spcPct val="0"/>
              </a:spcBef>
              <a:spcAft>
                <a:spcPct val="35000"/>
              </a:spcAft>
            </a:pPr>
            <a:r>
              <a:rPr lang="en-US" sz="1300" kern="1200" dirty="0"/>
              <a:t>Professional societies</a:t>
            </a:r>
          </a:p>
        </p:txBody>
      </p:sp>
      <p:sp>
        <p:nvSpPr>
          <p:cNvPr id="18" name="Freeform 17"/>
          <p:cNvSpPr/>
          <p:nvPr/>
        </p:nvSpPr>
        <p:spPr>
          <a:xfrm>
            <a:off x="7043631" y="3799207"/>
            <a:ext cx="4166235" cy="1076920"/>
          </a:xfrm>
          <a:custGeom>
            <a:avLst/>
            <a:gdLst>
              <a:gd name="connsiteX0" fmla="*/ 0 w 1615380"/>
              <a:gd name="connsiteY0" fmla="*/ 0 h 1076920"/>
              <a:gd name="connsiteX1" fmla="*/ 1615380 w 1615380"/>
              <a:gd name="connsiteY1" fmla="*/ 0 h 1076920"/>
              <a:gd name="connsiteX2" fmla="*/ 1615380 w 1615380"/>
              <a:gd name="connsiteY2" fmla="*/ 1076920 h 1076920"/>
              <a:gd name="connsiteX3" fmla="*/ 0 w 1615380"/>
              <a:gd name="connsiteY3" fmla="*/ 1076920 h 1076920"/>
              <a:gd name="connsiteX4" fmla="*/ 0 w 1615380"/>
              <a:gd name="connsiteY4" fmla="*/ 0 h 107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5380" h="1076920">
                <a:moveTo>
                  <a:pt x="0" y="0"/>
                </a:moveTo>
                <a:lnTo>
                  <a:pt x="1615380" y="0"/>
                </a:lnTo>
                <a:lnTo>
                  <a:pt x="1615380" y="1076920"/>
                </a:lnTo>
                <a:lnTo>
                  <a:pt x="0" y="1076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355600" rtl="0">
              <a:lnSpc>
                <a:spcPct val="90000"/>
              </a:lnSpc>
              <a:spcBef>
                <a:spcPct val="0"/>
              </a:spcBef>
              <a:spcAft>
                <a:spcPct val="15000"/>
              </a:spcAft>
              <a:buChar char="••"/>
            </a:pPr>
            <a:r>
              <a:rPr lang="en-US" sz="1600" kern="1200" dirty="0"/>
              <a:t>Membership renewal</a:t>
            </a:r>
          </a:p>
          <a:p>
            <a:pPr marL="57150" lvl="1" indent="-57150" algn="l" defTabSz="355600" rtl="0">
              <a:lnSpc>
                <a:spcPct val="90000"/>
              </a:lnSpc>
              <a:spcBef>
                <a:spcPct val="0"/>
              </a:spcBef>
              <a:spcAft>
                <a:spcPct val="15000"/>
              </a:spcAft>
              <a:buChar char="••"/>
            </a:pPr>
            <a:r>
              <a:rPr lang="en-US" sz="1600" kern="1200" dirty="0"/>
              <a:t>Publishing and meeting registration processes</a:t>
            </a:r>
          </a:p>
        </p:txBody>
      </p:sp>
      <p:sp>
        <p:nvSpPr>
          <p:cNvPr id="19" name="Freeform 18"/>
          <p:cNvSpPr/>
          <p:nvPr/>
        </p:nvSpPr>
        <p:spPr>
          <a:xfrm>
            <a:off x="5016762" y="5001940"/>
            <a:ext cx="1224780" cy="1248974"/>
          </a:xfrm>
          <a:custGeom>
            <a:avLst/>
            <a:gdLst>
              <a:gd name="connsiteX0" fmla="*/ 0 w 1076920"/>
              <a:gd name="connsiteY0" fmla="*/ 538460 h 1076920"/>
              <a:gd name="connsiteX1" fmla="*/ 538460 w 1076920"/>
              <a:gd name="connsiteY1" fmla="*/ 0 h 1076920"/>
              <a:gd name="connsiteX2" fmla="*/ 1076920 w 1076920"/>
              <a:gd name="connsiteY2" fmla="*/ 538460 h 1076920"/>
              <a:gd name="connsiteX3" fmla="*/ 538460 w 1076920"/>
              <a:gd name="connsiteY3" fmla="*/ 1076920 h 1076920"/>
              <a:gd name="connsiteX4" fmla="*/ 0 w 1076920"/>
              <a:gd name="connsiteY4" fmla="*/ 538460 h 107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920" h="1076920">
                <a:moveTo>
                  <a:pt x="0" y="538460"/>
                </a:moveTo>
                <a:cubicBezTo>
                  <a:pt x="0" y="241077"/>
                  <a:pt x="241077" y="0"/>
                  <a:pt x="538460" y="0"/>
                </a:cubicBezTo>
                <a:cubicBezTo>
                  <a:pt x="835843" y="0"/>
                  <a:pt x="1076920" y="241077"/>
                  <a:pt x="1076920" y="538460"/>
                </a:cubicBezTo>
                <a:cubicBezTo>
                  <a:pt x="1076920" y="835843"/>
                  <a:pt x="835843" y="1076920"/>
                  <a:pt x="538460" y="1076920"/>
                </a:cubicBezTo>
                <a:cubicBezTo>
                  <a:pt x="241077" y="1076920"/>
                  <a:pt x="0" y="835843"/>
                  <a:pt x="0" y="538460"/>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4696" tIns="164696" rIns="164696" bIns="164696" numCol="1" spcCol="1270" anchor="ctr" anchorCtr="0">
            <a:noAutofit/>
          </a:bodyPr>
          <a:lstStyle/>
          <a:p>
            <a:pPr lvl="0" algn="ctr" defTabSz="488950" rtl="0">
              <a:lnSpc>
                <a:spcPct val="90000"/>
              </a:lnSpc>
              <a:spcBef>
                <a:spcPct val="0"/>
              </a:spcBef>
              <a:spcAft>
                <a:spcPct val="35000"/>
              </a:spcAft>
            </a:pPr>
            <a:r>
              <a:rPr lang="en-US" sz="1300" kern="1200" dirty="0"/>
              <a:t>Publishing &amp; repositories</a:t>
            </a:r>
          </a:p>
        </p:txBody>
      </p:sp>
      <p:sp>
        <p:nvSpPr>
          <p:cNvPr id="20" name="Freeform 19"/>
          <p:cNvSpPr/>
          <p:nvPr/>
        </p:nvSpPr>
        <p:spPr>
          <a:xfrm>
            <a:off x="6349234" y="5001940"/>
            <a:ext cx="5385566" cy="1076920"/>
          </a:xfrm>
          <a:custGeom>
            <a:avLst/>
            <a:gdLst>
              <a:gd name="connsiteX0" fmla="*/ 0 w 1615380"/>
              <a:gd name="connsiteY0" fmla="*/ 0 h 1076920"/>
              <a:gd name="connsiteX1" fmla="*/ 1615380 w 1615380"/>
              <a:gd name="connsiteY1" fmla="*/ 0 h 1076920"/>
              <a:gd name="connsiteX2" fmla="*/ 1615380 w 1615380"/>
              <a:gd name="connsiteY2" fmla="*/ 1076920 h 1076920"/>
              <a:gd name="connsiteX3" fmla="*/ 0 w 1615380"/>
              <a:gd name="connsiteY3" fmla="*/ 1076920 h 1076920"/>
              <a:gd name="connsiteX4" fmla="*/ 0 w 1615380"/>
              <a:gd name="connsiteY4" fmla="*/ 0 h 1076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5380" h="1076920">
                <a:moveTo>
                  <a:pt x="0" y="0"/>
                </a:moveTo>
                <a:lnTo>
                  <a:pt x="1615380" y="0"/>
                </a:lnTo>
                <a:lnTo>
                  <a:pt x="1615380" y="1076920"/>
                </a:lnTo>
                <a:lnTo>
                  <a:pt x="0" y="107692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57150" lvl="1" indent="-57150" algn="l" defTabSz="355600" rtl="0">
              <a:lnSpc>
                <a:spcPct val="90000"/>
              </a:lnSpc>
              <a:spcBef>
                <a:spcPct val="0"/>
              </a:spcBef>
              <a:spcAft>
                <a:spcPct val="15000"/>
              </a:spcAft>
              <a:buChar char="••"/>
            </a:pPr>
            <a:r>
              <a:rPr lang="en-US" sz="1600" kern="1200" dirty="0"/>
              <a:t>Publishers are integrating into manuscript submission and author/reviewer databases</a:t>
            </a:r>
          </a:p>
          <a:p>
            <a:pPr marL="57150" lvl="1" indent="-57150" algn="l" defTabSz="355600" rtl="0">
              <a:lnSpc>
                <a:spcPct val="90000"/>
              </a:lnSpc>
              <a:spcBef>
                <a:spcPct val="0"/>
              </a:spcBef>
              <a:spcAft>
                <a:spcPct val="15000"/>
              </a:spcAft>
              <a:buChar char="••"/>
            </a:pPr>
            <a:r>
              <a:rPr lang="en-US" sz="1600" kern="1200" dirty="0"/>
              <a:t>Repositories linking with deposition, search and updating</a:t>
            </a:r>
          </a:p>
          <a:p>
            <a:pPr marL="57150" lvl="1" indent="-57150" algn="l" defTabSz="355600" rtl="0">
              <a:lnSpc>
                <a:spcPct val="90000"/>
              </a:lnSpc>
              <a:spcBef>
                <a:spcPct val="0"/>
              </a:spcBef>
              <a:spcAft>
                <a:spcPct val="15000"/>
              </a:spcAft>
              <a:buChar char="••"/>
            </a:pPr>
            <a:r>
              <a:rPr lang="en-US" sz="1600" kern="1200" dirty="0"/>
              <a:t>Both are linking internal ID with ORCID record</a:t>
            </a:r>
          </a:p>
        </p:txBody>
      </p:sp>
    </p:spTree>
    <p:extLst>
      <p:ext uri="{BB962C8B-B14F-4D97-AF65-F5344CB8AC3E}">
        <p14:creationId xmlns:p14="http://schemas.microsoft.com/office/powerpoint/2010/main" val="608687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787"/>
            <a:ext cx="10972800" cy="1143000"/>
          </a:xfrm>
        </p:spPr>
        <p:txBody>
          <a:bodyPr/>
          <a:lstStyle/>
          <a:p>
            <a:r>
              <a:rPr lang="en-US" dirty="0"/>
              <a:t>Research Value Tracking</a:t>
            </a:r>
          </a:p>
        </p:txBody>
      </p:sp>
      <p:sp>
        <p:nvSpPr>
          <p:cNvPr id="3" name="Text Placeholder 2"/>
          <p:cNvSpPr>
            <a:spLocks noGrp="1"/>
          </p:cNvSpPr>
          <p:nvPr>
            <p:ph type="body" idx="1"/>
          </p:nvPr>
        </p:nvSpPr>
        <p:spPr/>
        <p:txBody>
          <a:bodyPr/>
          <a:lstStyle/>
          <a:p>
            <a:r>
              <a:rPr lang="en-US"/>
              <a:t>Academic Identity</a:t>
            </a:r>
            <a:endParaRPr lang="en-US" dirty="0"/>
          </a:p>
        </p:txBody>
      </p:sp>
      <p:sp>
        <p:nvSpPr>
          <p:cNvPr id="4" name="Content Placeholder 3"/>
          <p:cNvSpPr>
            <a:spLocks noGrp="1"/>
          </p:cNvSpPr>
          <p:nvPr>
            <p:ph sz="half" idx="2"/>
          </p:nvPr>
        </p:nvSpPr>
        <p:spPr/>
        <p:txBody>
          <a:bodyPr/>
          <a:lstStyle/>
          <a:p>
            <a:r>
              <a:rPr lang="en-US"/>
              <a:t>ORCID</a:t>
            </a:r>
          </a:p>
          <a:p>
            <a:r>
              <a:rPr lang="en-US"/>
              <a:t>Academic Social Networking </a:t>
            </a:r>
          </a:p>
          <a:p>
            <a:r>
              <a:rPr lang="en-US"/>
              <a:t>Academic Social Media</a:t>
            </a:r>
            <a:endParaRPr lang="en-US" dirty="0"/>
          </a:p>
        </p:txBody>
      </p:sp>
      <p:sp>
        <p:nvSpPr>
          <p:cNvPr id="5" name="Text Placeholder 4"/>
          <p:cNvSpPr>
            <a:spLocks noGrp="1"/>
          </p:cNvSpPr>
          <p:nvPr>
            <p:ph type="body" sz="quarter" idx="3"/>
          </p:nvPr>
        </p:nvSpPr>
        <p:spPr/>
        <p:txBody>
          <a:bodyPr/>
          <a:lstStyle/>
          <a:p>
            <a:r>
              <a:rPr lang="en-US"/>
              <a:t>Academic Reputation</a:t>
            </a:r>
            <a:endParaRPr lang="en-US" dirty="0"/>
          </a:p>
        </p:txBody>
      </p:sp>
      <p:sp>
        <p:nvSpPr>
          <p:cNvPr id="6" name="Content Placeholder 5"/>
          <p:cNvSpPr>
            <a:spLocks noGrp="1"/>
          </p:cNvSpPr>
          <p:nvPr>
            <p:ph sz="quarter" idx="4"/>
          </p:nvPr>
        </p:nvSpPr>
        <p:spPr/>
        <p:txBody>
          <a:bodyPr/>
          <a:lstStyle/>
          <a:p>
            <a:r>
              <a:rPr lang="en-US"/>
              <a:t>Bibliometric training and reviews</a:t>
            </a:r>
          </a:p>
          <a:p>
            <a:r>
              <a:rPr lang="en-US"/>
              <a:t>Journal Metrics</a:t>
            </a:r>
          </a:p>
          <a:p>
            <a:pPr lvl="1"/>
            <a:r>
              <a:rPr lang="en-US"/>
              <a:t>Impact Factor</a:t>
            </a:r>
          </a:p>
          <a:p>
            <a:r>
              <a:rPr lang="en-US"/>
              <a:t>Publication Metrics</a:t>
            </a:r>
          </a:p>
          <a:p>
            <a:pPr lvl="1"/>
            <a:r>
              <a:rPr lang="en-US"/>
              <a:t>Citation counts</a:t>
            </a:r>
          </a:p>
          <a:p>
            <a:pPr lvl="1"/>
            <a:r>
              <a:rPr lang="en-US"/>
              <a:t>Library holdings</a:t>
            </a:r>
          </a:p>
          <a:p>
            <a:r>
              <a:rPr lang="en-US"/>
              <a:t>Author Metrics</a:t>
            </a:r>
          </a:p>
          <a:p>
            <a:pPr lvl="1"/>
            <a:r>
              <a:rPr lang="en-US"/>
              <a:t>H-Index</a:t>
            </a:r>
            <a:endParaRPr lang="en-US" dirty="0"/>
          </a:p>
        </p:txBody>
      </p:sp>
    </p:spTree>
    <p:extLst>
      <p:ext uri="{BB962C8B-B14F-4D97-AF65-F5344CB8AC3E}">
        <p14:creationId xmlns:p14="http://schemas.microsoft.com/office/powerpoint/2010/main" val="601456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254794"/>
            <a:ext cx="10972800" cy="1143000"/>
          </a:xfrm>
        </p:spPr>
        <p:txBody>
          <a:bodyPr/>
          <a:lstStyle/>
          <a:p>
            <a:r>
              <a:rPr lang="en-US" dirty="0">
                <a:solidFill>
                  <a:schemeClr val="accent3"/>
                </a:solidFill>
              </a:rPr>
              <a:t>Bibliometrics</a:t>
            </a:r>
          </a:p>
        </p:txBody>
      </p:sp>
      <p:sp>
        <p:nvSpPr>
          <p:cNvPr id="4" name="Slide Number Placeholder 3"/>
          <p:cNvSpPr>
            <a:spLocks noGrp="1"/>
          </p:cNvSpPr>
          <p:nvPr>
            <p:ph type="sldNum" sz="quarter" idx="12"/>
          </p:nvPr>
        </p:nvSpPr>
        <p:spPr/>
        <p:txBody>
          <a:bodyPr/>
          <a:lstStyle/>
          <a:p>
            <a:fld id="{A3ED41E5-B522-4C2D-9B65-CC3BAEBB72B6}" type="slidenum">
              <a:rPr lang="en-US" smtClean="0"/>
              <a:pPr/>
              <a:t>44</a:t>
            </a:fld>
            <a:endParaRPr lang="en-US"/>
          </a:p>
        </p:txBody>
      </p:sp>
      <p:sp>
        <p:nvSpPr>
          <p:cNvPr id="24" name="Text Placeholder 23"/>
          <p:cNvSpPr>
            <a:spLocks noGrp="1"/>
          </p:cNvSpPr>
          <p:nvPr>
            <p:ph type="body" idx="4294967295"/>
          </p:nvPr>
        </p:nvSpPr>
        <p:spPr>
          <a:xfrm>
            <a:off x="1123992" y="1702681"/>
            <a:ext cx="5386388" cy="639763"/>
          </a:xfrm>
        </p:spPr>
        <p:txBody>
          <a:bodyPr/>
          <a:lstStyle/>
          <a:p>
            <a:pPr marL="0" indent="0">
              <a:buNone/>
            </a:pPr>
            <a:r>
              <a:rPr lang="en-US" dirty="0">
                <a:solidFill>
                  <a:schemeClr val="accent5"/>
                </a:solidFill>
              </a:rPr>
              <a:t>Traditional Metrics</a:t>
            </a:r>
          </a:p>
        </p:txBody>
      </p:sp>
      <p:sp>
        <p:nvSpPr>
          <p:cNvPr id="25" name="Text Placeholder 24"/>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Altmetrics</a:t>
            </a:r>
          </a:p>
        </p:txBody>
      </p:sp>
      <p:sp>
        <p:nvSpPr>
          <p:cNvPr id="21" name="Rectangle 20"/>
          <p:cNvSpPr/>
          <p:nvPr/>
        </p:nvSpPr>
        <p:spPr>
          <a:xfrm>
            <a:off x="4572000" y="2967212"/>
            <a:ext cx="3200400" cy="2062103"/>
          </a:xfrm>
          <a:prstGeom prst="rect">
            <a:avLst/>
          </a:prstGeom>
        </p:spPr>
        <p:txBody>
          <a:bodyPr wrap="square">
            <a:spAutoFit/>
          </a:bodyPr>
          <a:lstStyle/>
          <a:p>
            <a:pPr marL="285750" indent="-285750">
              <a:buFont typeface="Arial" panose="020B0604020202020204" pitchFamily="34" charset="0"/>
              <a:buChar char="•"/>
            </a:pPr>
            <a:r>
              <a:rPr lang="en-US" sz="3200" dirty="0"/>
              <a:t>Book metrics</a:t>
            </a:r>
          </a:p>
          <a:p>
            <a:pPr marL="285750" indent="-285750">
              <a:buFont typeface="Arial" panose="020B0604020202020204" pitchFamily="34" charset="0"/>
              <a:buChar char="•"/>
            </a:pPr>
            <a:r>
              <a:rPr lang="en-US" sz="3200" dirty="0"/>
              <a:t>Journal metrics</a:t>
            </a:r>
          </a:p>
          <a:p>
            <a:pPr marL="285750" indent="-285750">
              <a:buFont typeface="Arial" panose="020B0604020202020204" pitchFamily="34" charset="0"/>
              <a:buChar char="•"/>
            </a:pPr>
            <a:r>
              <a:rPr lang="en-US" sz="3200" dirty="0"/>
              <a:t>Author metrics</a:t>
            </a:r>
          </a:p>
          <a:p>
            <a:pPr marL="285750" indent="-285750">
              <a:buFont typeface="Arial" panose="020B0604020202020204" pitchFamily="34" charset="0"/>
              <a:buChar char="•"/>
            </a:pPr>
            <a:r>
              <a:rPr lang="en-US" sz="3200" dirty="0"/>
              <a:t>Article metrics</a:t>
            </a:r>
          </a:p>
        </p:txBody>
      </p:sp>
    </p:spTree>
    <p:extLst>
      <p:ext uri="{BB962C8B-B14F-4D97-AF65-F5344CB8AC3E}">
        <p14:creationId xmlns:p14="http://schemas.microsoft.com/office/powerpoint/2010/main" val="426074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3212"/>
            <a:ext cx="10972800" cy="1143000"/>
          </a:xfrm>
        </p:spPr>
        <p:txBody>
          <a:bodyPr/>
          <a:lstStyle/>
          <a:p>
            <a:r>
              <a:rPr lang="en-US" dirty="0">
                <a:solidFill>
                  <a:schemeClr val="accent3"/>
                </a:solidFill>
              </a:rPr>
              <a:t>Books</a:t>
            </a:r>
          </a:p>
        </p:txBody>
      </p:sp>
      <p:sp>
        <p:nvSpPr>
          <p:cNvPr id="7" name="Text Placeholder 6"/>
          <p:cNvSpPr>
            <a:spLocks noGrp="1"/>
          </p:cNvSpPr>
          <p:nvPr>
            <p:ph type="body" idx="4294967295"/>
          </p:nvPr>
        </p:nvSpPr>
        <p:spPr>
          <a:xfrm>
            <a:off x="1123992" y="1719263"/>
            <a:ext cx="5386388" cy="639763"/>
          </a:xfrm>
        </p:spPr>
        <p:txBody>
          <a:bodyPr/>
          <a:lstStyle/>
          <a:p>
            <a:pPr marL="0" indent="0">
              <a:buNone/>
            </a:pPr>
            <a:r>
              <a:rPr lang="en-US" dirty="0">
                <a:solidFill>
                  <a:schemeClr val="accent5"/>
                </a:solidFill>
              </a:rPr>
              <a:t>Traditional Metrics</a:t>
            </a:r>
          </a:p>
        </p:txBody>
      </p:sp>
      <p:sp>
        <p:nvSpPr>
          <p:cNvPr id="8" name="Content Placeholder 7"/>
          <p:cNvSpPr>
            <a:spLocks noGrp="1"/>
          </p:cNvSpPr>
          <p:nvPr>
            <p:ph sz="half" idx="4294967295"/>
          </p:nvPr>
        </p:nvSpPr>
        <p:spPr>
          <a:xfrm>
            <a:off x="1123992" y="2359026"/>
            <a:ext cx="5386388" cy="4195762"/>
          </a:xfrm>
        </p:spPr>
        <p:txBody>
          <a:bodyPr/>
          <a:lstStyle/>
          <a:p>
            <a:r>
              <a:rPr lang="en-US" dirty="0"/>
              <a:t>Bibliographies</a:t>
            </a:r>
          </a:p>
          <a:p>
            <a:r>
              <a:rPr lang="en-US" dirty="0"/>
              <a:t>Book reviews</a:t>
            </a:r>
          </a:p>
        </p:txBody>
      </p:sp>
      <p:sp>
        <p:nvSpPr>
          <p:cNvPr id="9" name="Text Placeholder 8"/>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Altmetrics</a:t>
            </a:r>
          </a:p>
        </p:txBody>
      </p:sp>
      <p:sp>
        <p:nvSpPr>
          <p:cNvPr id="10" name="Content Placeholder 9"/>
          <p:cNvSpPr>
            <a:spLocks noGrp="1"/>
          </p:cNvSpPr>
          <p:nvPr>
            <p:ph sz="quarter" idx="4294967295"/>
          </p:nvPr>
        </p:nvSpPr>
        <p:spPr>
          <a:xfrm>
            <a:off x="6802438" y="2357438"/>
            <a:ext cx="5389562" cy="4197350"/>
          </a:xfrm>
        </p:spPr>
        <p:txBody>
          <a:bodyPr/>
          <a:lstStyle/>
          <a:p>
            <a:r>
              <a:rPr lang="en-US"/>
              <a:t>Library ownership</a:t>
            </a:r>
          </a:p>
          <a:p>
            <a:r>
              <a:rPr lang="en-US"/>
              <a:t>Amazon rating</a:t>
            </a:r>
          </a:p>
          <a:p>
            <a:endParaRPr lang="en-US" dirty="0"/>
          </a:p>
        </p:txBody>
      </p:sp>
    </p:spTree>
    <p:extLst>
      <p:ext uri="{BB962C8B-B14F-4D97-AF65-F5344CB8AC3E}">
        <p14:creationId xmlns:p14="http://schemas.microsoft.com/office/powerpoint/2010/main" val="2760870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794"/>
            <a:ext cx="10972800" cy="1143000"/>
          </a:xfrm>
        </p:spPr>
        <p:txBody>
          <a:bodyPr/>
          <a:lstStyle/>
          <a:p>
            <a:r>
              <a:rPr lang="en-US" dirty="0">
                <a:solidFill>
                  <a:schemeClr val="accent3"/>
                </a:solidFill>
              </a:rPr>
              <a:t>Journal Metrics</a:t>
            </a:r>
          </a:p>
        </p:txBody>
      </p:sp>
      <p:sp>
        <p:nvSpPr>
          <p:cNvPr id="7" name="Text Placeholder 6"/>
          <p:cNvSpPr>
            <a:spLocks noGrp="1"/>
          </p:cNvSpPr>
          <p:nvPr>
            <p:ph type="body" idx="4294967295"/>
          </p:nvPr>
        </p:nvSpPr>
        <p:spPr>
          <a:xfrm>
            <a:off x="1123992" y="1719263"/>
            <a:ext cx="5386388" cy="639763"/>
          </a:xfrm>
        </p:spPr>
        <p:txBody>
          <a:bodyPr/>
          <a:lstStyle/>
          <a:p>
            <a:pPr marL="0" indent="0">
              <a:buNone/>
            </a:pPr>
            <a:r>
              <a:rPr lang="en-US" dirty="0">
                <a:solidFill>
                  <a:schemeClr val="accent5"/>
                </a:solidFill>
              </a:rPr>
              <a:t>Traditional Metrics</a:t>
            </a:r>
          </a:p>
        </p:txBody>
      </p:sp>
      <p:sp>
        <p:nvSpPr>
          <p:cNvPr id="8" name="Content Placeholder 7"/>
          <p:cNvSpPr>
            <a:spLocks noGrp="1"/>
          </p:cNvSpPr>
          <p:nvPr>
            <p:ph sz="half" idx="4294967295"/>
          </p:nvPr>
        </p:nvSpPr>
        <p:spPr>
          <a:xfrm>
            <a:off x="1123992" y="2359026"/>
            <a:ext cx="5386388" cy="4195762"/>
          </a:xfrm>
        </p:spPr>
        <p:txBody>
          <a:bodyPr/>
          <a:lstStyle/>
          <a:p>
            <a:r>
              <a:rPr lang="en-US"/>
              <a:t>Impact Factor</a:t>
            </a:r>
          </a:p>
          <a:p>
            <a:r>
              <a:rPr lang="en-US"/>
              <a:t>Eigenfactor</a:t>
            </a:r>
          </a:p>
          <a:p>
            <a:r>
              <a:rPr lang="en-US"/>
              <a:t>H Index</a:t>
            </a:r>
          </a:p>
          <a:p>
            <a:endParaRPr lang="en-US" dirty="0"/>
          </a:p>
        </p:txBody>
      </p:sp>
      <p:sp>
        <p:nvSpPr>
          <p:cNvPr id="9" name="Text Placeholder 8"/>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Altmetrics</a:t>
            </a:r>
          </a:p>
        </p:txBody>
      </p:sp>
      <p:sp>
        <p:nvSpPr>
          <p:cNvPr id="10" name="Content Placeholder 9"/>
          <p:cNvSpPr>
            <a:spLocks noGrp="1"/>
          </p:cNvSpPr>
          <p:nvPr>
            <p:ph sz="quarter" idx="4294967295"/>
          </p:nvPr>
        </p:nvSpPr>
        <p:spPr>
          <a:xfrm>
            <a:off x="6802438" y="2357438"/>
            <a:ext cx="5389562" cy="4197350"/>
          </a:xfrm>
        </p:spPr>
        <p:txBody>
          <a:bodyPr/>
          <a:lstStyle/>
          <a:p>
            <a:r>
              <a:rPr lang="en-US"/>
              <a:t>Sum of article altmetrics</a:t>
            </a:r>
            <a:endParaRPr lang="en-US" dirty="0"/>
          </a:p>
        </p:txBody>
      </p:sp>
      <p:pic>
        <p:nvPicPr>
          <p:cNvPr id="1026" name="Picture 2" descr="http://resource.wageningenur.nl/upload_mm/1/9/f/915b5885-8478-4d8a-99fb-3becd66a7c58_donut.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2800" y="3429000"/>
            <a:ext cx="2525164"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63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54794"/>
            <a:ext cx="10972800" cy="1143000"/>
          </a:xfrm>
        </p:spPr>
        <p:txBody>
          <a:bodyPr/>
          <a:lstStyle/>
          <a:p>
            <a:r>
              <a:rPr lang="en-US" dirty="0">
                <a:solidFill>
                  <a:schemeClr val="accent3"/>
                </a:solidFill>
              </a:rPr>
              <a:t>Article Metrics</a:t>
            </a:r>
          </a:p>
        </p:txBody>
      </p:sp>
      <p:sp>
        <p:nvSpPr>
          <p:cNvPr id="7" name="Text Placeholder 6"/>
          <p:cNvSpPr>
            <a:spLocks noGrp="1"/>
          </p:cNvSpPr>
          <p:nvPr>
            <p:ph type="body" idx="4294967295"/>
          </p:nvPr>
        </p:nvSpPr>
        <p:spPr>
          <a:xfrm>
            <a:off x="1123992" y="1719263"/>
            <a:ext cx="5386388" cy="639763"/>
          </a:xfrm>
        </p:spPr>
        <p:txBody>
          <a:bodyPr/>
          <a:lstStyle/>
          <a:p>
            <a:pPr marL="0" indent="0">
              <a:buNone/>
            </a:pPr>
            <a:r>
              <a:rPr lang="en-US" dirty="0">
                <a:solidFill>
                  <a:schemeClr val="accent5"/>
                </a:solidFill>
              </a:rPr>
              <a:t>Traditional Metrics</a:t>
            </a:r>
          </a:p>
        </p:txBody>
      </p:sp>
      <p:sp>
        <p:nvSpPr>
          <p:cNvPr id="8" name="Content Placeholder 7"/>
          <p:cNvSpPr>
            <a:spLocks noGrp="1"/>
          </p:cNvSpPr>
          <p:nvPr>
            <p:ph sz="half" idx="4294967295"/>
          </p:nvPr>
        </p:nvSpPr>
        <p:spPr>
          <a:xfrm>
            <a:off x="1123992" y="2359026"/>
            <a:ext cx="5386388" cy="4195762"/>
          </a:xfrm>
        </p:spPr>
        <p:txBody>
          <a:bodyPr/>
          <a:lstStyle/>
          <a:p>
            <a:r>
              <a:rPr lang="en-US" dirty="0"/>
              <a:t>Journal</a:t>
            </a:r>
          </a:p>
          <a:p>
            <a:r>
              <a:rPr lang="en-US" dirty="0"/>
              <a:t>Citations</a:t>
            </a:r>
          </a:p>
        </p:txBody>
      </p:sp>
      <p:sp>
        <p:nvSpPr>
          <p:cNvPr id="9" name="Text Placeholder 8"/>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Altmetrics</a:t>
            </a:r>
          </a:p>
        </p:txBody>
      </p:sp>
      <p:sp>
        <p:nvSpPr>
          <p:cNvPr id="10" name="Content Placeholder 9"/>
          <p:cNvSpPr>
            <a:spLocks noGrp="1"/>
          </p:cNvSpPr>
          <p:nvPr>
            <p:ph sz="quarter" idx="4294967295"/>
          </p:nvPr>
        </p:nvSpPr>
        <p:spPr>
          <a:xfrm>
            <a:off x="6802438" y="2357438"/>
            <a:ext cx="5389562" cy="4197350"/>
          </a:xfrm>
        </p:spPr>
        <p:txBody>
          <a:bodyPr/>
          <a:lstStyle/>
          <a:p>
            <a:r>
              <a:rPr lang="en-US"/>
              <a:t>Downloads/Views</a:t>
            </a:r>
          </a:p>
          <a:p>
            <a:r>
              <a:rPr lang="en-US"/>
              <a:t>Tweets</a:t>
            </a:r>
          </a:p>
          <a:p>
            <a:r>
              <a:rPr lang="en-US"/>
              <a:t>Facebook mentions</a:t>
            </a:r>
          </a:p>
          <a:p>
            <a:r>
              <a:rPr lang="en-US"/>
              <a:t>Google posts</a:t>
            </a:r>
          </a:p>
          <a:p>
            <a:r>
              <a:rPr lang="en-US"/>
              <a:t>Mendeley shares</a:t>
            </a:r>
          </a:p>
          <a:p>
            <a:r>
              <a:rPr lang="en-US"/>
              <a:t>Newsbriefs</a:t>
            </a:r>
          </a:p>
          <a:p>
            <a:r>
              <a:rPr lang="en-US"/>
              <a:t>Blog posts</a:t>
            </a:r>
            <a:endParaRPr lang="en-US" dirty="0"/>
          </a:p>
        </p:txBody>
      </p:sp>
    </p:spTree>
    <p:extLst>
      <p:ext uri="{BB962C8B-B14F-4D97-AF65-F5344CB8AC3E}">
        <p14:creationId xmlns:p14="http://schemas.microsoft.com/office/powerpoint/2010/main" val="11726260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Author Metrics</a:t>
            </a:r>
          </a:p>
        </p:txBody>
      </p:sp>
      <p:sp>
        <p:nvSpPr>
          <p:cNvPr id="7" name="Text Placeholder 6"/>
          <p:cNvSpPr>
            <a:spLocks noGrp="1"/>
          </p:cNvSpPr>
          <p:nvPr>
            <p:ph type="body" idx="4294967295"/>
          </p:nvPr>
        </p:nvSpPr>
        <p:spPr>
          <a:xfrm>
            <a:off x="1064418" y="1717675"/>
            <a:ext cx="5386388" cy="639763"/>
          </a:xfrm>
        </p:spPr>
        <p:txBody>
          <a:bodyPr/>
          <a:lstStyle/>
          <a:p>
            <a:pPr marL="0" indent="0">
              <a:buNone/>
            </a:pPr>
            <a:r>
              <a:rPr lang="en-US" dirty="0">
                <a:solidFill>
                  <a:schemeClr val="accent5"/>
                </a:solidFill>
              </a:rPr>
              <a:t>Traditional Metrics</a:t>
            </a:r>
          </a:p>
        </p:txBody>
      </p:sp>
      <p:sp>
        <p:nvSpPr>
          <p:cNvPr id="8" name="Content Placeholder 7"/>
          <p:cNvSpPr>
            <a:spLocks noGrp="1"/>
          </p:cNvSpPr>
          <p:nvPr>
            <p:ph sz="half" idx="4294967295"/>
          </p:nvPr>
        </p:nvSpPr>
        <p:spPr>
          <a:xfrm>
            <a:off x="1064418" y="2357438"/>
            <a:ext cx="5386388" cy="4195762"/>
          </a:xfrm>
        </p:spPr>
        <p:txBody>
          <a:bodyPr/>
          <a:lstStyle/>
          <a:p>
            <a:r>
              <a:rPr lang="en-US"/>
              <a:t>Total # of papers</a:t>
            </a:r>
          </a:p>
          <a:p>
            <a:r>
              <a:rPr lang="en-US"/>
              <a:t>Total # of citations</a:t>
            </a:r>
          </a:p>
          <a:p>
            <a:r>
              <a:rPr lang="en-US"/>
              <a:t>Citations/paper</a:t>
            </a:r>
          </a:p>
          <a:p>
            <a:r>
              <a:rPr lang="en-US"/>
              <a:t>H-Index</a:t>
            </a:r>
            <a:endParaRPr lang="en-US" dirty="0"/>
          </a:p>
        </p:txBody>
      </p:sp>
      <p:sp>
        <p:nvSpPr>
          <p:cNvPr id="9" name="Text Placeholder 8"/>
          <p:cNvSpPr>
            <a:spLocks noGrp="1"/>
          </p:cNvSpPr>
          <p:nvPr>
            <p:ph type="body" sz="quarter" idx="4294967295"/>
          </p:nvPr>
        </p:nvSpPr>
        <p:spPr>
          <a:xfrm>
            <a:off x="6802438" y="1717675"/>
            <a:ext cx="5389562" cy="639763"/>
          </a:xfrm>
        </p:spPr>
        <p:txBody>
          <a:bodyPr/>
          <a:lstStyle/>
          <a:p>
            <a:pPr marL="0" indent="0">
              <a:buNone/>
            </a:pPr>
            <a:r>
              <a:rPr lang="en-US" dirty="0">
                <a:solidFill>
                  <a:schemeClr val="accent5"/>
                </a:solidFill>
              </a:rPr>
              <a:t>Altmetrics</a:t>
            </a:r>
          </a:p>
        </p:txBody>
      </p:sp>
      <p:sp>
        <p:nvSpPr>
          <p:cNvPr id="10" name="Content Placeholder 9"/>
          <p:cNvSpPr>
            <a:spLocks noGrp="1"/>
          </p:cNvSpPr>
          <p:nvPr>
            <p:ph sz="quarter" idx="4294967295"/>
          </p:nvPr>
        </p:nvSpPr>
        <p:spPr>
          <a:xfrm>
            <a:off x="6802438" y="2357438"/>
            <a:ext cx="5389562" cy="4197350"/>
          </a:xfrm>
        </p:spPr>
        <p:txBody>
          <a:bodyPr/>
          <a:lstStyle/>
          <a:p>
            <a:r>
              <a:rPr lang="en-US"/>
              <a:t>Sum of article altmetrics</a:t>
            </a:r>
            <a:endParaRPr lang="en-US" dirty="0"/>
          </a:p>
        </p:txBody>
      </p:sp>
      <p:pic>
        <p:nvPicPr>
          <p:cNvPr id="2054" name="Picture 6" descr="Image result for plum analytics"/>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1150" y="3352801"/>
            <a:ext cx="3016250" cy="301625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10471" r="30800" b="6879"/>
          <a:stretch/>
        </p:blipFill>
        <p:spPr bwMode="auto">
          <a:xfrm>
            <a:off x="6381750" y="3243141"/>
            <a:ext cx="3295650" cy="323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77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5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3925309"/>
              </p:ext>
            </p:extLst>
          </p:nvPr>
        </p:nvGraphicFramePr>
        <p:xfrm>
          <a:off x="609600" y="1736247"/>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515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1589647"/>
              </p:ext>
            </p:extLst>
          </p:nvPr>
        </p:nvGraphicFramePr>
        <p:xfrm>
          <a:off x="609600" y="1736247"/>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348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Data Gathering &amp; Processing</a:t>
            </a:r>
          </a:p>
        </p:txBody>
      </p:sp>
      <p:sp>
        <p:nvSpPr>
          <p:cNvPr id="3" name="Content Placeholder 2"/>
          <p:cNvSpPr>
            <a:spLocks noGrp="1"/>
          </p:cNvSpPr>
          <p:nvPr>
            <p:ph sz="half" idx="1"/>
          </p:nvPr>
        </p:nvSpPr>
        <p:spPr/>
        <p:txBody>
          <a:bodyPr/>
          <a:lstStyle/>
          <a:p>
            <a:pPr fontAlgn="base"/>
            <a:r>
              <a:rPr lang="en-US" b="1" dirty="0">
                <a:solidFill>
                  <a:schemeClr val="accent4"/>
                </a:solidFill>
              </a:rPr>
              <a:t>Evidence Based Synthesis</a:t>
            </a:r>
          </a:p>
          <a:p>
            <a:pPr fontAlgn="base"/>
            <a:r>
              <a:rPr lang="en-US" dirty="0">
                <a:solidFill>
                  <a:schemeClr val="accent4"/>
                </a:solidFill>
              </a:rPr>
              <a:t>Digital Humanities</a:t>
            </a:r>
          </a:p>
          <a:p>
            <a:pPr fontAlgn="base"/>
            <a:r>
              <a:rPr lang="en-US" dirty="0">
                <a:solidFill>
                  <a:schemeClr val="accent4"/>
                </a:solidFill>
              </a:rPr>
              <a:t>Finding Existing Data Sets</a:t>
            </a:r>
          </a:p>
          <a:p>
            <a:pPr fontAlgn="base"/>
            <a:r>
              <a:rPr lang="en-US" dirty="0">
                <a:solidFill>
                  <a:schemeClr val="accent4"/>
                </a:solidFill>
              </a:rPr>
              <a:t>Finding Factual information</a:t>
            </a:r>
          </a:p>
          <a:p>
            <a:pPr fontAlgn="base"/>
            <a:r>
              <a:rPr lang="en-US" dirty="0">
                <a:solidFill>
                  <a:schemeClr val="accent4"/>
                </a:solidFill>
              </a:rPr>
              <a:t>Discovering Archival/Primary Material in Special Collections</a:t>
            </a:r>
          </a:p>
          <a:p>
            <a:pPr fontAlgn="base"/>
            <a:r>
              <a:rPr lang="en-US" dirty="0">
                <a:solidFill>
                  <a:schemeClr val="accent4"/>
                </a:solidFill>
              </a:rPr>
              <a:t>Digitization/Scanning</a:t>
            </a:r>
          </a:p>
          <a:p>
            <a:pPr fontAlgn="base"/>
            <a:r>
              <a:rPr lang="en-US" dirty="0">
                <a:solidFill>
                  <a:schemeClr val="accent4"/>
                </a:solidFill>
              </a:rPr>
              <a:t>Transcription</a:t>
            </a:r>
          </a:p>
        </p:txBody>
      </p:sp>
      <p:sp>
        <p:nvSpPr>
          <p:cNvPr id="4" name="Content Placeholder 3"/>
          <p:cNvSpPr>
            <a:spLocks noGrp="1"/>
          </p:cNvSpPr>
          <p:nvPr>
            <p:ph sz="half" idx="2"/>
          </p:nvPr>
        </p:nvSpPr>
        <p:spPr/>
        <p:txBody>
          <a:bodyPr/>
          <a:lstStyle/>
          <a:p>
            <a:pPr fontAlgn="base"/>
            <a:r>
              <a:rPr lang="en-US" dirty="0">
                <a:solidFill>
                  <a:schemeClr val="accent4"/>
                </a:solidFill>
              </a:rPr>
              <a:t>High Performance Computing</a:t>
            </a:r>
          </a:p>
          <a:p>
            <a:pPr fontAlgn="base"/>
            <a:r>
              <a:rPr lang="en-US" dirty="0">
                <a:solidFill>
                  <a:schemeClr val="accent4"/>
                </a:solidFill>
              </a:rPr>
              <a:t>Automation</a:t>
            </a:r>
          </a:p>
          <a:p>
            <a:pPr fontAlgn="base"/>
            <a:r>
              <a:rPr lang="en-US" dirty="0">
                <a:solidFill>
                  <a:schemeClr val="accent4"/>
                </a:solidFill>
              </a:rPr>
              <a:t>Citation Management</a:t>
            </a:r>
          </a:p>
          <a:p>
            <a:pPr lvl="1" fontAlgn="base"/>
            <a:r>
              <a:rPr lang="en-US" dirty="0">
                <a:solidFill>
                  <a:schemeClr val="accent4"/>
                </a:solidFill>
              </a:rPr>
              <a:t>Zotero</a:t>
            </a:r>
          </a:p>
          <a:p>
            <a:pPr lvl="1" fontAlgn="base"/>
            <a:r>
              <a:rPr lang="en-US" dirty="0">
                <a:solidFill>
                  <a:schemeClr val="accent4"/>
                </a:solidFill>
              </a:rPr>
              <a:t>Endnote</a:t>
            </a:r>
          </a:p>
          <a:p>
            <a:pPr lvl="1" fontAlgn="base"/>
            <a:r>
              <a:rPr lang="en-US" dirty="0" err="1">
                <a:solidFill>
                  <a:schemeClr val="accent4"/>
                </a:solidFill>
              </a:rPr>
              <a:t>Refworks</a:t>
            </a:r>
            <a:endParaRPr lang="en-US" dirty="0">
              <a:solidFill>
                <a:schemeClr val="accent4"/>
              </a:solidFill>
            </a:endParaRPr>
          </a:p>
          <a:p>
            <a:pPr fontAlgn="base"/>
            <a:r>
              <a:rPr lang="en-US" dirty="0">
                <a:solidFill>
                  <a:schemeClr val="accent4"/>
                </a:solidFill>
              </a:rPr>
              <a:t>Research Data Management</a:t>
            </a:r>
          </a:p>
        </p:txBody>
      </p:sp>
    </p:spTree>
    <p:extLst>
      <p:ext uri="{BB962C8B-B14F-4D97-AF65-F5344CB8AC3E}">
        <p14:creationId xmlns:p14="http://schemas.microsoft.com/office/powerpoint/2010/main" val="5989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solidFill>
                  <a:schemeClr val="accent1"/>
                </a:solidFill>
                <a:hlinkClick r:id="rId2"/>
              </a:rPr>
              <a:t>Evidence Based Synthesis</a:t>
            </a:r>
            <a:endParaRPr lang="en-US" dirty="0">
              <a:solidFill>
                <a:schemeClr val="accent1"/>
              </a:solidFill>
            </a:endParaRPr>
          </a:p>
        </p:txBody>
      </p:sp>
      <p:sp>
        <p:nvSpPr>
          <p:cNvPr id="8" name="Subtitle 7"/>
          <p:cNvSpPr>
            <a:spLocks noGrp="1"/>
          </p:cNvSpPr>
          <p:nvPr>
            <p:ph type="subTitle" idx="1"/>
          </p:nvPr>
        </p:nvSpPr>
        <p:spPr/>
        <p:txBody>
          <a:bodyPr/>
          <a:lstStyle/>
          <a:p>
            <a:pPr marL="457200" indent="-457200" algn="l">
              <a:buFont typeface="Arial" panose="020B0604020202020204" pitchFamily="34" charset="0"/>
              <a:buChar char="•"/>
            </a:pPr>
            <a:r>
              <a:rPr lang="en-US" dirty="0">
                <a:hlinkClick r:id="rId3"/>
              </a:rPr>
              <a:t>Covidence</a:t>
            </a:r>
            <a:endParaRPr lang="en-US" dirty="0"/>
          </a:p>
          <a:p>
            <a:pPr marL="457200" indent="-457200" algn="l">
              <a:buFont typeface="Arial" panose="020B0604020202020204" pitchFamily="34" charset="0"/>
              <a:buChar char="•"/>
            </a:pPr>
            <a:r>
              <a:rPr lang="en-US" dirty="0">
                <a:hlinkClick r:id="rId4"/>
              </a:rPr>
              <a:t>Advanced Searching</a:t>
            </a:r>
            <a:endParaRPr lang="en-US" dirty="0"/>
          </a:p>
        </p:txBody>
      </p:sp>
    </p:spTree>
    <p:extLst>
      <p:ext uri="{BB962C8B-B14F-4D97-AF65-F5344CB8AC3E}">
        <p14:creationId xmlns:p14="http://schemas.microsoft.com/office/powerpoint/2010/main" val="2022613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Resources &amp; Research Life Cycle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1234191"/>
              </p:ext>
            </p:extLst>
          </p:nvPr>
        </p:nvGraphicFramePr>
        <p:xfrm>
          <a:off x="609600" y="1714451"/>
          <a:ext cx="10972800" cy="483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76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Data Analysis</a:t>
            </a:r>
          </a:p>
        </p:txBody>
      </p:sp>
      <p:sp>
        <p:nvSpPr>
          <p:cNvPr id="3" name="Content Placeholder 2"/>
          <p:cNvSpPr>
            <a:spLocks noGrp="1"/>
          </p:cNvSpPr>
          <p:nvPr>
            <p:ph sz="half" idx="1"/>
          </p:nvPr>
        </p:nvSpPr>
        <p:spPr/>
        <p:txBody>
          <a:bodyPr/>
          <a:lstStyle/>
          <a:p>
            <a:pPr fontAlgn="base"/>
            <a:r>
              <a:rPr lang="en-US" dirty="0">
                <a:solidFill>
                  <a:schemeClr val="accent4"/>
                </a:solidFill>
              </a:rPr>
              <a:t>Evidence Based Synthesis</a:t>
            </a:r>
          </a:p>
          <a:p>
            <a:pPr fontAlgn="base"/>
            <a:r>
              <a:rPr lang="en-US" dirty="0">
                <a:solidFill>
                  <a:schemeClr val="accent4"/>
                </a:solidFill>
              </a:rPr>
              <a:t>Digitization</a:t>
            </a:r>
          </a:p>
          <a:p>
            <a:pPr fontAlgn="base"/>
            <a:r>
              <a:rPr lang="en-US" dirty="0">
                <a:solidFill>
                  <a:schemeClr val="accent4"/>
                </a:solidFill>
              </a:rPr>
              <a:t>Transcription</a:t>
            </a:r>
          </a:p>
          <a:p>
            <a:pPr fontAlgn="base"/>
            <a:r>
              <a:rPr lang="en-US" dirty="0">
                <a:solidFill>
                  <a:schemeClr val="accent4"/>
                </a:solidFill>
              </a:rPr>
              <a:t>Text Analysis</a:t>
            </a:r>
          </a:p>
          <a:p>
            <a:pPr fontAlgn="base"/>
            <a:r>
              <a:rPr lang="en-US" dirty="0">
                <a:solidFill>
                  <a:schemeClr val="accent4"/>
                </a:solidFill>
              </a:rPr>
              <a:t>Image Analysis</a:t>
            </a:r>
          </a:p>
          <a:p>
            <a:r>
              <a:rPr lang="en-US" dirty="0">
                <a:solidFill>
                  <a:schemeClr val="accent4"/>
                </a:solidFill>
              </a:rPr>
              <a:t>Geospatial Analysis </a:t>
            </a:r>
          </a:p>
          <a:p>
            <a:r>
              <a:rPr lang="en-US" dirty="0">
                <a:solidFill>
                  <a:schemeClr val="accent4"/>
                </a:solidFill>
              </a:rPr>
              <a:t>Data Visualization</a:t>
            </a:r>
            <a:endParaRPr lang="en-US" dirty="0"/>
          </a:p>
        </p:txBody>
      </p:sp>
      <p:sp>
        <p:nvSpPr>
          <p:cNvPr id="4" name="Content Placeholder 3"/>
          <p:cNvSpPr>
            <a:spLocks noGrp="1"/>
          </p:cNvSpPr>
          <p:nvPr>
            <p:ph sz="half" idx="2"/>
          </p:nvPr>
        </p:nvSpPr>
        <p:spPr/>
        <p:txBody>
          <a:bodyPr/>
          <a:lstStyle/>
          <a:p>
            <a:pPr fontAlgn="base"/>
            <a:r>
              <a:rPr lang="en-US" dirty="0">
                <a:solidFill>
                  <a:schemeClr val="accent4"/>
                </a:solidFill>
              </a:rPr>
              <a:t>Research Data Management</a:t>
            </a:r>
          </a:p>
          <a:p>
            <a:pPr lvl="1" fontAlgn="base"/>
            <a:r>
              <a:rPr lang="en-US" dirty="0" err="1">
                <a:solidFill>
                  <a:schemeClr val="accent4"/>
                </a:solidFill>
              </a:rPr>
              <a:t>DMPTool</a:t>
            </a:r>
            <a:endParaRPr lang="en-US" dirty="0">
              <a:solidFill>
                <a:schemeClr val="accent4"/>
              </a:solidFill>
            </a:endParaRPr>
          </a:p>
          <a:p>
            <a:pPr fontAlgn="base"/>
            <a:r>
              <a:rPr lang="en-US" dirty="0">
                <a:solidFill>
                  <a:schemeClr val="accent4"/>
                </a:solidFill>
              </a:rPr>
              <a:t>R and Python Scripting</a:t>
            </a:r>
          </a:p>
          <a:p>
            <a:pPr fontAlgn="base"/>
            <a:r>
              <a:rPr lang="en-US" dirty="0">
                <a:solidFill>
                  <a:schemeClr val="accent4"/>
                </a:solidFill>
              </a:rPr>
              <a:t>Statistical Analysis</a:t>
            </a:r>
          </a:p>
          <a:p>
            <a:pPr fontAlgn="base"/>
            <a:r>
              <a:rPr lang="en-US" dirty="0"/>
              <a:t>Statistical Modeling</a:t>
            </a:r>
          </a:p>
          <a:p>
            <a:pPr lvl="1" fontAlgn="base"/>
            <a:r>
              <a:rPr lang="en-US" dirty="0"/>
              <a:t>Through Center for Statistical Consulting </a:t>
            </a:r>
          </a:p>
          <a:p>
            <a:pPr fontAlgn="base"/>
            <a:r>
              <a:rPr lang="en-US" dirty="0">
                <a:solidFill>
                  <a:schemeClr val="accent4"/>
                </a:solidFill>
              </a:rPr>
              <a:t>3D Printing</a:t>
            </a:r>
          </a:p>
        </p:txBody>
      </p:sp>
    </p:spTree>
    <p:extLst>
      <p:ext uri="{BB962C8B-B14F-4D97-AF65-F5344CB8AC3E}">
        <p14:creationId xmlns:p14="http://schemas.microsoft.com/office/powerpoint/2010/main" val="1274055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
  <a:themeElements>
    <a:clrScheme name="Custom 3">
      <a:dk1>
        <a:sysClr val="windowText" lastClr="000000"/>
      </a:dk1>
      <a:lt1>
        <a:sysClr val="window" lastClr="FFFFFF"/>
      </a:lt1>
      <a:dk2>
        <a:srgbClr val="065218"/>
      </a:dk2>
      <a:lt2>
        <a:srgbClr val="EDF3AE"/>
      </a:lt2>
      <a:accent1>
        <a:srgbClr val="8FCB17"/>
      </a:accent1>
      <a:accent2>
        <a:srgbClr val="769F11"/>
      </a:accent2>
      <a:accent3>
        <a:srgbClr val="D4E336"/>
      </a:accent3>
      <a:accent4>
        <a:srgbClr val="0C8228"/>
      </a:accent4>
      <a:accent5>
        <a:srgbClr val="C0EDA8"/>
      </a:accent5>
      <a:accent6>
        <a:srgbClr val="3B4F18"/>
      </a:accent6>
      <a:hlink>
        <a:srgbClr val="92D050"/>
      </a:hlink>
      <a:folHlink>
        <a:srgbClr val="00B0F0"/>
      </a:folHlink>
    </a:clrScheme>
    <a:fontScheme name="Book">
      <a:majorFont>
        <a:latin typeface="Calibri"/>
        <a:ea typeface=""/>
        <a:cs typeface=""/>
        <a:font script="Jpan" typeface="ＭＳ Ｐゴシック"/>
        <a:font script="Hang" typeface="맑은 고딕"/>
        <a:font script="Hans" typeface="黑体"/>
        <a:font script="Hant" typeface="標楷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方正舒体"/>
        <a:font script="Hant" typeface="標楷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phClr">
                <a:tint val="100000"/>
                <a:shade val="60000"/>
                <a:hueMod val="100000"/>
                <a:satMod val="100000"/>
              </a:schemeClr>
            </a:gs>
            <a:gs pos="80000">
              <a:schemeClr val="phClr">
                <a:tint val="90000"/>
                <a:shade val="100000"/>
                <a:hueMod val="100000"/>
                <a:satMod val="100000"/>
              </a:schemeClr>
            </a:gs>
            <a:gs pos="100000">
              <a:schemeClr val="phClr">
                <a:tint val="80000"/>
                <a:shade val="100000"/>
                <a:hueMod val="100000"/>
                <a:satMod val="100000"/>
              </a:schemeClr>
            </a:gs>
          </a:gsLst>
          <a:lin ang="18000000" scaled="1"/>
        </a:gradFill>
        <a:blipFill>
          <a:blip xmlns:r="http://schemas.openxmlformats.org/officeDocument/2006/relationships" r:embed="rId1">
            <a:duotone>
              <a:schemeClr val="phClr">
                <a:tint val="100000"/>
                <a:shade val="50000"/>
                <a:hueMod val="100000"/>
                <a:satMod val="100000"/>
              </a:schemeClr>
              <a:schemeClr val="phClr">
                <a:tint val="95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Book</Template>
  <TotalTime>2420</TotalTime>
  <Words>5205</Words>
  <Application>Microsoft Office PowerPoint</Application>
  <PresentationFormat>Widescreen</PresentationFormat>
  <Paragraphs>577</Paragraphs>
  <Slides>49</Slides>
  <Notes>27</Notes>
  <HiddenSlides>16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vt:lpstr>
      <vt:lpstr>Wingdings</vt:lpstr>
      <vt:lpstr>Wingdings 3</vt:lpstr>
      <vt:lpstr>Book</vt:lpstr>
      <vt:lpstr>BIO 5300 Proposal Development</vt:lpstr>
      <vt:lpstr>Library Resources &amp; Research Life Cycle</vt:lpstr>
      <vt:lpstr>Research Proposal</vt:lpstr>
      <vt:lpstr>Finding Grants</vt:lpstr>
      <vt:lpstr>Library Resources &amp; Research Life Cycle</vt:lpstr>
      <vt:lpstr>Data Gathering &amp; Processing</vt:lpstr>
      <vt:lpstr>Evidence Based Synthesis</vt:lpstr>
      <vt:lpstr>Library Resources &amp; Research Life Cycle</vt:lpstr>
      <vt:lpstr>Data Analysis</vt:lpstr>
      <vt:lpstr>Research Data Management</vt:lpstr>
      <vt:lpstr>Data Life Cycle</vt:lpstr>
      <vt:lpstr>Practical Steps</vt:lpstr>
      <vt:lpstr>Methods vs. Techniques</vt:lpstr>
      <vt:lpstr>Generating Data</vt:lpstr>
      <vt:lpstr>Recording Data</vt:lpstr>
      <vt:lpstr>Organizing Data</vt:lpstr>
      <vt:lpstr>Folders</vt:lpstr>
      <vt:lpstr>Piling</vt:lpstr>
      <vt:lpstr>Filing</vt:lpstr>
      <vt:lpstr>Folder and File Names</vt:lpstr>
      <vt:lpstr>Maintaining Data</vt:lpstr>
      <vt:lpstr>Preserving Files</vt:lpstr>
      <vt:lpstr>Documentation</vt:lpstr>
      <vt:lpstr>Describing Data</vt:lpstr>
      <vt:lpstr>Library Resources &amp; Research Life Cycle</vt:lpstr>
      <vt:lpstr>Research Content Production</vt:lpstr>
      <vt:lpstr>Library Resources &amp; Research Life Cycle</vt:lpstr>
      <vt:lpstr>Research Dissemination</vt:lpstr>
      <vt:lpstr>What is the Most Common Source? </vt:lpstr>
      <vt:lpstr>Where did she publish?</vt:lpstr>
      <vt:lpstr>Relevance</vt:lpstr>
      <vt:lpstr>Relevance</vt:lpstr>
      <vt:lpstr>Accessibility</vt:lpstr>
      <vt:lpstr>Accessibility</vt:lpstr>
      <vt:lpstr>PowerPoint Presentation</vt:lpstr>
      <vt:lpstr>Library Resources &amp; Research Life Cycle</vt:lpstr>
      <vt:lpstr>Research Value Tracking</vt:lpstr>
      <vt:lpstr>Identification</vt:lpstr>
      <vt:lpstr>The Problem</vt:lpstr>
      <vt:lpstr>How can ORCID help?</vt:lpstr>
      <vt:lpstr>Distinguish Yourself</vt:lpstr>
      <vt:lpstr>Improve Discoverability &amp; Reduce Repetitive Data Entry</vt:lpstr>
      <vt:lpstr>Research Value Tracking</vt:lpstr>
      <vt:lpstr>Bibliometrics</vt:lpstr>
      <vt:lpstr>Books</vt:lpstr>
      <vt:lpstr>Journal Metrics</vt:lpstr>
      <vt:lpstr>Article Metrics</vt:lpstr>
      <vt:lpstr>Author Metrics</vt:lpstr>
      <vt:lpstr>Library Resources &amp; Research Life Cycle</vt:lpstr>
    </vt:vector>
  </TitlesOfParts>
  <Company>Baylor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 5260 Scientific Communication</dc:title>
  <dc:creator>Chan-Park, Christina Y.</dc:creator>
  <cp:lastModifiedBy>Chan-Park, Christina</cp:lastModifiedBy>
  <cp:revision>26</cp:revision>
  <dcterms:created xsi:type="dcterms:W3CDTF">2018-02-20T19:45:45Z</dcterms:created>
  <dcterms:modified xsi:type="dcterms:W3CDTF">2025-04-24T17:03:49Z</dcterms:modified>
</cp:coreProperties>
</file>