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9" r:id="rId15"/>
    <p:sldId id="268" r:id="rId16"/>
    <p:sldId id="270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34571" autoAdjust="0"/>
    <p:restoredTop sz="94683" autoAdjust="0"/>
  </p:normalViewPr>
  <p:slideViewPr>
    <p:cSldViewPr>
      <p:cViewPr>
        <p:scale>
          <a:sx n="66" d="100"/>
          <a:sy n="66" d="100"/>
        </p:scale>
        <p:origin x="-2928" y="-10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8" d="100"/>
        <a:sy n="188" d="100"/>
      </p:scale>
      <p:origin x="0" y="59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8B11-CD8E-47BD-9D28-2790D251D113}" type="datetimeFigureOut">
              <a:rPr lang="en-NZ" smtClean="0"/>
              <a:t>1/05/2015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84DA-F5B0-4BD0-9E90-C6228A183294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8B11-CD8E-47BD-9D28-2790D251D113}" type="datetimeFigureOut">
              <a:rPr lang="en-NZ" smtClean="0"/>
              <a:t>1/05/2015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84DA-F5B0-4BD0-9E90-C6228A183294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8B11-CD8E-47BD-9D28-2790D251D113}" type="datetimeFigureOut">
              <a:rPr lang="en-NZ" smtClean="0"/>
              <a:t>1/05/2015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84DA-F5B0-4BD0-9E90-C6228A183294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8B11-CD8E-47BD-9D28-2790D251D113}" type="datetimeFigureOut">
              <a:rPr lang="en-NZ" smtClean="0"/>
              <a:t>1/05/2015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84DA-F5B0-4BD0-9E90-C6228A183294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8B11-CD8E-47BD-9D28-2790D251D113}" type="datetimeFigureOut">
              <a:rPr lang="en-NZ" smtClean="0"/>
              <a:t>1/05/2015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84DA-F5B0-4BD0-9E90-C6228A183294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8B11-CD8E-47BD-9D28-2790D251D113}" type="datetimeFigureOut">
              <a:rPr lang="en-NZ" smtClean="0"/>
              <a:t>1/05/2015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84DA-F5B0-4BD0-9E90-C6228A183294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8B11-CD8E-47BD-9D28-2790D251D113}" type="datetimeFigureOut">
              <a:rPr lang="en-NZ" smtClean="0"/>
              <a:t>1/05/2015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84DA-F5B0-4BD0-9E90-C6228A183294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8B11-CD8E-47BD-9D28-2790D251D113}" type="datetimeFigureOut">
              <a:rPr lang="en-NZ" smtClean="0"/>
              <a:t>1/05/2015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84DA-F5B0-4BD0-9E90-C6228A183294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8B11-CD8E-47BD-9D28-2790D251D113}" type="datetimeFigureOut">
              <a:rPr lang="en-NZ" smtClean="0"/>
              <a:t>1/05/2015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84DA-F5B0-4BD0-9E90-C6228A183294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8B11-CD8E-47BD-9D28-2790D251D113}" type="datetimeFigureOut">
              <a:rPr lang="en-NZ" smtClean="0"/>
              <a:t>1/05/2015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1E84DA-F5B0-4BD0-9E90-C6228A183294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8B11-CD8E-47BD-9D28-2790D251D113}" type="datetimeFigureOut">
              <a:rPr lang="en-NZ" smtClean="0"/>
              <a:t>1/05/2015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84DA-F5B0-4BD0-9E90-C6228A183294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65D8B11-CD8E-47BD-9D28-2790D251D113}" type="datetimeFigureOut">
              <a:rPr lang="en-NZ" smtClean="0"/>
              <a:t>1/05/2015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AB1E84DA-F5B0-4BD0-9E90-C6228A183294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css_text.asp" TargetMode="External"/><Relationship Id="rId2" Type="http://schemas.openxmlformats.org/officeDocument/2006/relationships/hyperlink" Target="http://www.w3schools.com/css/css_background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css/css_table.asp" TargetMode="External"/><Relationship Id="rId4" Type="http://schemas.openxmlformats.org/officeDocument/2006/relationships/hyperlink" Target="http://www.w3schools.com/css/css_font.as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" TargetMode="External"/><Relationship Id="rId2" Type="http://schemas.openxmlformats.org/officeDocument/2006/relationships/hyperlink" Target="http://www.w3schools.com/htm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ffeecup.com/free-editor/" TargetMode="External"/><Relationship Id="rId2" Type="http://schemas.openxmlformats.org/officeDocument/2006/relationships/hyperlink" Target="http://notepad-plus-plu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.org/" TargetMode="External"/><Relationship Id="rId4" Type="http://schemas.openxmlformats.org/officeDocument/2006/relationships/hyperlink" Target="http://www.adobe.com/cfusion/tdrc/index.cfm?product=dreamweave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5776" y="404664"/>
            <a:ext cx="4176464" cy="910560"/>
          </a:xfrm>
        </p:spPr>
        <p:txBody>
          <a:bodyPr>
            <a:noAutofit/>
          </a:bodyPr>
          <a:lstStyle/>
          <a:p>
            <a:pPr algn="ctr"/>
            <a:r>
              <a:rPr lang="en-NZ" sz="2400" dirty="0"/>
              <a:t>COMPSCI 345 </a:t>
            </a:r>
            <a:r>
              <a:rPr lang="en-NZ" sz="2400" dirty="0" smtClean="0"/>
              <a:t>/ </a:t>
            </a:r>
            <a:r>
              <a:rPr lang="en-NZ" sz="2400" dirty="0"/>
              <a:t>SOFTENG </a:t>
            </a:r>
            <a:r>
              <a:rPr lang="en-NZ" sz="2400" dirty="0" smtClean="0"/>
              <a:t>350 tutorial</a:t>
            </a:r>
            <a:endParaRPr lang="en-NZ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5549065" y="5092941"/>
            <a:ext cx="4098055" cy="329259"/>
          </a:xfrm>
        </p:spPr>
        <p:txBody>
          <a:bodyPr/>
          <a:lstStyle/>
          <a:p>
            <a:r>
              <a:rPr lang="en-NZ" dirty="0" smtClean="0"/>
              <a:t>Week 8 | Sam Kavanagh</a:t>
            </a:r>
            <a:endParaRPr lang="en-NZ" dirty="0"/>
          </a:p>
        </p:txBody>
      </p:sp>
      <p:pic>
        <p:nvPicPr>
          <p:cNvPr id="1030" name="Picture 6" descr="http://www.novasoftware.com/Images/HTML5/html5css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94673"/>
            <a:ext cx="5764188" cy="352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33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CSS Syntax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NZ" b="0" dirty="0" smtClean="0"/>
              <a:t>CSS rule has two main parts:</a:t>
            </a:r>
          </a:p>
          <a:p>
            <a:pPr>
              <a:buFont typeface="Arial" panose="020B0604020202020204" pitchFamily="34" charset="0"/>
              <a:buChar char="•"/>
            </a:pPr>
            <a:endParaRPr lang="en-NZ" b="0" dirty="0"/>
          </a:p>
          <a:p>
            <a:pPr>
              <a:buFont typeface="Arial" panose="020B0604020202020204" pitchFamily="34" charset="0"/>
              <a:buChar char="•"/>
            </a:pPr>
            <a:endParaRPr lang="en-NZ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NZ" b="0" dirty="0"/>
          </a:p>
          <a:p>
            <a:pPr>
              <a:buFont typeface="Arial" panose="020B0604020202020204" pitchFamily="34" charset="0"/>
              <a:buChar char="•"/>
            </a:pPr>
            <a:endParaRPr lang="en-NZ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Selector</a:t>
            </a:r>
            <a:r>
              <a:rPr lang="en-NZ" dirty="0" smtClean="0"/>
              <a:t>:</a:t>
            </a:r>
            <a:endParaRPr lang="en-NZ" b="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NZ" b="0" dirty="0" smtClean="0"/>
              <a:t>Determines what the rule applies to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NZ" dirty="0" smtClean="0"/>
              <a:t>Usually the HTML element you want to style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NZ" b="1" dirty="0" smtClean="0"/>
              <a:t>Declaration: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NZ" dirty="0" smtClean="0"/>
              <a:t>Surrounded by curly braces </a:t>
            </a:r>
            <a:r>
              <a:rPr lang="en-NZ" b="1" dirty="0" smtClean="0">
                <a:solidFill>
                  <a:schemeClr val="accent2"/>
                </a:solidFill>
              </a:rPr>
              <a:t>{ }</a:t>
            </a:r>
            <a:r>
              <a:rPr lang="en-NZ" dirty="0" smtClean="0"/>
              <a:t> and ends with a semicolon </a:t>
            </a:r>
            <a:r>
              <a:rPr lang="en-NZ" b="1" dirty="0" smtClean="0">
                <a:solidFill>
                  <a:schemeClr val="accent2"/>
                </a:solidFill>
              </a:rPr>
              <a:t>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NZ" b="1" dirty="0" smtClean="0"/>
              <a:t>Property</a:t>
            </a:r>
            <a:r>
              <a:rPr lang="en-NZ" dirty="0" smtClean="0"/>
              <a:t> – the attribute you want to change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NZ" b="1" dirty="0" smtClean="0"/>
              <a:t>Value</a:t>
            </a:r>
            <a:r>
              <a:rPr lang="en-NZ" dirty="0" smtClean="0"/>
              <a:t> – the value the property will be set to</a:t>
            </a:r>
          </a:p>
          <a:p>
            <a:pPr>
              <a:buFont typeface="Arial" panose="020B0604020202020204" pitchFamily="34" charset="0"/>
              <a:buChar char="•"/>
            </a:pPr>
            <a:endParaRPr lang="en-NZ" b="0" dirty="0"/>
          </a:p>
          <a:p>
            <a:pPr>
              <a:buFont typeface="Arial" panose="020B0604020202020204" pitchFamily="34" charset="0"/>
              <a:buChar char="•"/>
            </a:pPr>
            <a:endParaRPr lang="en-NZ" b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3168352" cy="1251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85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Exercises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NZ" b="0" dirty="0" smtClean="0"/>
              <a:t>Use the W3Schools try-it-yourself editor to try styling each of these properties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>
                <a:solidFill>
                  <a:schemeClr val="accent2"/>
                </a:solidFill>
              </a:rPr>
              <a:t>W3Schools.com</a:t>
            </a:r>
            <a:r>
              <a:rPr lang="en-NZ" b="0" dirty="0" smtClean="0"/>
              <a:t> contains references and interactive tutorials on HTML, CSS, JavaScript and many other web technologies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/>
              <a:t>Background</a:t>
            </a:r>
            <a:r>
              <a:rPr lang="en-NZ" b="0" dirty="0"/>
              <a:t> –</a:t>
            </a:r>
            <a:br>
              <a:rPr lang="en-NZ" b="0" dirty="0"/>
            </a:br>
            <a:r>
              <a:rPr lang="en-NZ" b="0" dirty="0">
                <a:solidFill>
                  <a:schemeClr val="accent2"/>
                </a:solidFill>
                <a:hlinkClick r:id="rId2"/>
              </a:rPr>
              <a:t>http://</a:t>
            </a:r>
            <a:r>
              <a:rPr lang="en-NZ" b="0" dirty="0" smtClean="0">
                <a:solidFill>
                  <a:schemeClr val="accent2"/>
                </a:solidFill>
                <a:hlinkClick r:id="rId2"/>
              </a:rPr>
              <a:t>www.w3schools.com/css/css_background.asp</a:t>
            </a:r>
            <a:endParaRPr lang="en-NZ" b="0" dirty="0" smtClean="0">
              <a:solidFill>
                <a:schemeClr val="accent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Text </a:t>
            </a:r>
            <a:r>
              <a:rPr lang="en-NZ" b="0" dirty="0" smtClean="0"/>
              <a:t>–</a:t>
            </a:r>
            <a:r>
              <a:rPr lang="en-NZ" b="0" dirty="0"/>
              <a:t/>
            </a:r>
            <a:br>
              <a:rPr lang="en-NZ" b="0" dirty="0"/>
            </a:br>
            <a:r>
              <a:rPr lang="en-NZ" b="0" dirty="0">
                <a:hlinkClick r:id="rId3"/>
              </a:rPr>
              <a:t>http://</a:t>
            </a:r>
            <a:r>
              <a:rPr lang="en-NZ" b="0" dirty="0" smtClean="0">
                <a:hlinkClick r:id="rId3"/>
              </a:rPr>
              <a:t>www.w3schools.com/css/css_text.asp</a:t>
            </a:r>
            <a:endParaRPr lang="en-NZ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NZ" dirty="0"/>
              <a:t>Fonts</a:t>
            </a:r>
            <a:r>
              <a:rPr lang="en-NZ" b="0" dirty="0"/>
              <a:t> –</a:t>
            </a:r>
            <a:br>
              <a:rPr lang="en-NZ" b="0" dirty="0"/>
            </a:br>
            <a:r>
              <a:rPr lang="en-NZ" b="0" dirty="0">
                <a:hlinkClick r:id="rId4"/>
              </a:rPr>
              <a:t>http://</a:t>
            </a:r>
            <a:r>
              <a:rPr lang="en-NZ" b="0" dirty="0" smtClean="0">
                <a:hlinkClick r:id="rId4"/>
              </a:rPr>
              <a:t>www.w3schools.com/css/css_font.asp</a:t>
            </a:r>
            <a:endParaRPr lang="en-NZ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Tables</a:t>
            </a:r>
            <a:r>
              <a:rPr lang="en-NZ" b="0" dirty="0"/>
              <a:t> –</a:t>
            </a:r>
            <a:br>
              <a:rPr lang="en-NZ" b="0" dirty="0"/>
            </a:br>
            <a:r>
              <a:rPr lang="en-NZ" b="0" dirty="0">
                <a:hlinkClick r:id="rId5"/>
              </a:rPr>
              <a:t>http://</a:t>
            </a:r>
            <a:r>
              <a:rPr lang="en-NZ" b="0" dirty="0" smtClean="0">
                <a:hlinkClick r:id="rId5"/>
              </a:rPr>
              <a:t>www.w3schools.com/css/css_table.asp</a:t>
            </a:r>
            <a:endParaRPr lang="en-NZ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NZ" b="1" dirty="0" smtClean="0">
                <a:solidFill>
                  <a:srgbClr val="FF0000"/>
                </a:solidFill>
              </a:rPr>
              <a:t>Extra: </a:t>
            </a:r>
            <a:r>
              <a:rPr lang="en-NZ" dirty="0" smtClean="0"/>
              <a:t>Try and insert a new column ‘</a:t>
            </a:r>
            <a:r>
              <a:rPr lang="en-NZ" dirty="0" err="1" smtClean="0"/>
              <a:t>Middlename</a:t>
            </a:r>
            <a:r>
              <a:rPr lang="en-NZ" dirty="0" smtClean="0"/>
              <a:t>’ between the two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NZ" dirty="0" smtClean="0"/>
              <a:t>If you can’t figure out how, try and locate the corresponding HTML table tutorial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5539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Form Validation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NZ" b="0" dirty="0" smtClean="0"/>
              <a:t>HTML5 gives you convenient types for form input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NZ" b="0" dirty="0" smtClean="0"/>
              <a:t>Date, time, email, password </a:t>
            </a:r>
            <a:r>
              <a:rPr lang="en-NZ" b="0" dirty="0" err="1" smtClean="0"/>
              <a:t>etc</a:t>
            </a:r>
            <a:endParaRPr lang="en-NZ" b="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NZ" dirty="0" smtClean="0"/>
              <a:t>CSS </a:t>
            </a:r>
            <a:r>
              <a:rPr lang="en-NZ" dirty="0" err="1" smtClean="0"/>
              <a:t>pseudoclasses</a:t>
            </a:r>
            <a:r>
              <a:rPr lang="en-NZ" dirty="0" smtClean="0"/>
              <a:t> can be used to change the appearance of these elements based on whether the input is valid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NZ" b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7426597" cy="2593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07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accent2"/>
                </a:solidFill>
              </a:rPr>
              <a:t>D</a:t>
            </a:r>
            <a:r>
              <a:rPr lang="en-NZ" dirty="0" smtClean="0"/>
              <a:t>HTML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NZ" b="0" dirty="0" smtClean="0"/>
              <a:t>What is DHTML</a:t>
            </a:r>
            <a:r>
              <a:rPr lang="en-NZ" b="0" dirty="0" smtClean="0"/>
              <a:t>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NZ" dirty="0" smtClean="0"/>
              <a:t>Not a language in itself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NZ" b="1" dirty="0" smtClean="0">
                <a:solidFill>
                  <a:srgbClr val="FF0000"/>
                </a:solidFill>
              </a:rPr>
              <a:t>Don’t</a:t>
            </a:r>
            <a:r>
              <a:rPr lang="en-NZ" b="0" dirty="0" smtClean="0"/>
              <a:t> write in DHTML  </a:t>
            </a:r>
            <a:r>
              <a:rPr lang="en-NZ" b="0" dirty="0" err="1" smtClean="0"/>
              <a:t>markup</a:t>
            </a:r>
            <a:r>
              <a:rPr lang="en-NZ" b="0" dirty="0" smtClean="0"/>
              <a:t> language, or save in .DHTML file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NZ" dirty="0" smtClean="0"/>
              <a:t>Simply techniques for combining several other technologies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NZ" b="0" dirty="0" smtClean="0"/>
              <a:t>JavaScript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NZ" b="0" dirty="0" smtClean="0"/>
              <a:t>CSS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NZ" dirty="0" smtClean="0"/>
              <a:t>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b="0" dirty="0" smtClean="0"/>
              <a:t>Example uses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NZ" dirty="0" smtClean="0"/>
              <a:t>Event detection (e.g. mouse-over)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NZ" b="0" dirty="0" smtClean="0"/>
              <a:t>Pop-up windows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NZ" dirty="0" smtClean="0"/>
              <a:t>Form validation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NZ" b="0" dirty="0" smtClean="0"/>
              <a:t>Displaying/hiding elements</a:t>
            </a:r>
            <a:endParaRPr lang="en-NZ" b="0" dirty="0"/>
          </a:p>
        </p:txBody>
      </p:sp>
    </p:spTree>
    <p:extLst>
      <p:ext uri="{BB962C8B-B14F-4D97-AF65-F5344CB8AC3E}">
        <p14:creationId xmlns:p14="http://schemas.microsoft.com/office/powerpoint/2010/main" val="31229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JavaScript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NZ" b="0" dirty="0" smtClean="0"/>
              <a:t>JavaScript is a scripting language very broadly supported by browsers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b="0" dirty="0" smtClean="0"/>
              <a:t>Used to add functionality to the otherwise mostly static pages that can be created with HTML + 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b="0" dirty="0" smtClean="0"/>
              <a:t>Dynamically typed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b="0" dirty="0" smtClean="0"/>
              <a:t>&lt;script&gt; tag is used to indicate a block of JavaScript within 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b="0" dirty="0" smtClean="0"/>
              <a:t>Not really anything to do with Java, though syntactically alike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b="0" dirty="0" smtClean="0"/>
              <a:t>alert() pops up a dialog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b="0" dirty="0" smtClean="0"/>
              <a:t>.write appends content to the specified HTML</a:t>
            </a:r>
          </a:p>
          <a:p>
            <a:pPr>
              <a:buFont typeface="Arial" panose="020B0604020202020204" pitchFamily="34" charset="0"/>
              <a:buChar char="•"/>
            </a:pPr>
            <a:endParaRPr lang="en-NZ" b="0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en-NZ" b="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743" y="3789040"/>
            <a:ext cx="340042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71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988840"/>
            <a:ext cx="4525258" cy="2399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</a:t>
            </a:r>
            <a:r>
              <a:rPr lang="en-NZ" dirty="0" smtClean="0">
                <a:solidFill>
                  <a:schemeClr val="accent2"/>
                </a:solidFill>
              </a:rPr>
              <a:t>D</a:t>
            </a:r>
            <a:r>
              <a:rPr lang="en-NZ" dirty="0" smtClean="0"/>
              <a:t>ocument </a:t>
            </a:r>
            <a:r>
              <a:rPr lang="en-NZ" dirty="0" smtClean="0">
                <a:solidFill>
                  <a:schemeClr val="accent2"/>
                </a:solidFill>
              </a:rPr>
              <a:t>O</a:t>
            </a:r>
            <a:r>
              <a:rPr lang="en-NZ" dirty="0" smtClean="0"/>
              <a:t>bject </a:t>
            </a:r>
            <a:r>
              <a:rPr lang="en-NZ" dirty="0" smtClean="0">
                <a:solidFill>
                  <a:schemeClr val="accent2"/>
                </a:solidFill>
              </a:rPr>
              <a:t>M</a:t>
            </a:r>
            <a:r>
              <a:rPr lang="en-NZ" dirty="0" smtClean="0"/>
              <a:t>odel (DOM)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NZ" b="0" dirty="0" smtClean="0"/>
              <a:t>The HTML DOM is a standard object model and programming interface for HTML, it defines: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NZ" dirty="0" smtClean="0"/>
              <a:t>The HTML elements as objects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NZ" b="0" dirty="0" smtClean="0"/>
              <a:t>The properties of all HTML elements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NZ" dirty="0" smtClean="0"/>
              <a:t>The methods to access all HTML elements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NZ" dirty="0" smtClean="0"/>
              <a:t>The events for all HTML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b="0" dirty="0" smtClean="0"/>
              <a:t>Tree structured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b="0" dirty="0" smtClean="0"/>
              <a:t>Mostly accessed using JavaScript</a:t>
            </a:r>
            <a:endParaRPr lang="en-NZ" b="0" dirty="0"/>
          </a:p>
        </p:txBody>
      </p:sp>
    </p:spTree>
    <p:extLst>
      <p:ext uri="{BB962C8B-B14F-4D97-AF65-F5344CB8AC3E}">
        <p14:creationId xmlns:p14="http://schemas.microsoft.com/office/powerpoint/2010/main" val="149912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Referencing the DOM with JavaScript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NZ" b="0" dirty="0" smtClean="0"/>
              <a:t>In the DOM, HTML elements are objects with properties and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b="0" dirty="0" smtClean="0"/>
              <a:t>The </a:t>
            </a:r>
            <a:r>
              <a:rPr lang="en-NZ" dirty="0" smtClean="0">
                <a:solidFill>
                  <a:schemeClr val="accent2"/>
                </a:solidFill>
              </a:rPr>
              <a:t>id</a:t>
            </a:r>
            <a:r>
              <a:rPr lang="en-NZ" b="0" dirty="0" smtClean="0"/>
              <a:t> property value of individual elements can be set during their HTML declaration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b="0" dirty="0" smtClean="0"/>
              <a:t>Using JavaScript, we can then refer to different elements in the document by passing this id to the </a:t>
            </a:r>
            <a:r>
              <a:rPr lang="en-NZ" dirty="0" err="1" smtClean="0">
                <a:solidFill>
                  <a:schemeClr val="accent2"/>
                </a:solidFill>
              </a:rPr>
              <a:t>getElementById</a:t>
            </a:r>
            <a:r>
              <a:rPr lang="en-NZ" dirty="0" smtClean="0">
                <a:solidFill>
                  <a:schemeClr val="accent2"/>
                </a:solidFill>
              </a:rPr>
              <a:t>()</a:t>
            </a:r>
            <a:r>
              <a:rPr lang="en-NZ" b="0" dirty="0" smtClean="0"/>
              <a:t>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b="0" dirty="0" smtClean="0"/>
              <a:t>HTML defines several properties such as </a:t>
            </a:r>
            <a:r>
              <a:rPr lang="en-NZ" dirty="0" err="1" smtClean="0">
                <a:solidFill>
                  <a:schemeClr val="accent2"/>
                </a:solidFill>
              </a:rPr>
              <a:t>onclick</a:t>
            </a:r>
            <a:r>
              <a:rPr lang="en-NZ" b="0" dirty="0" smtClean="0">
                <a:solidFill>
                  <a:schemeClr val="accent2"/>
                </a:solidFill>
              </a:rPr>
              <a:t> </a:t>
            </a:r>
            <a:r>
              <a:rPr lang="en-NZ" b="0" dirty="0" smtClean="0"/>
              <a:t>which allow you to specify events that will trigger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b="0" dirty="0" smtClean="0"/>
              <a:t>Like in other languages, JavaScript allows you to define your own functions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3717032"/>
            <a:ext cx="53721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21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Dynamically changing visibility with DOM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1254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NZ" b="0" dirty="0" smtClean="0"/>
              <a:t>Using the visibility CSS property of elements in combination with JavaScript we can dynamically change whether elements appear on a page</a:t>
            </a:r>
          </a:p>
          <a:p>
            <a:pPr>
              <a:buFont typeface="Arial" panose="020B0604020202020204" pitchFamily="34" charset="0"/>
              <a:buChar char="•"/>
            </a:pPr>
            <a:endParaRPr lang="en-NZ" b="0" dirty="0"/>
          </a:p>
          <a:p>
            <a:pPr>
              <a:buFont typeface="Arial" panose="020B0604020202020204" pitchFamily="34" charset="0"/>
              <a:buChar char="•"/>
            </a:pPr>
            <a:endParaRPr lang="en-NZ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NZ" b="0" dirty="0"/>
          </a:p>
          <a:p>
            <a:pPr>
              <a:buFont typeface="Arial" panose="020B0604020202020204" pitchFamily="34" charset="0"/>
              <a:buChar char="•"/>
            </a:pPr>
            <a:endParaRPr lang="en-NZ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NZ" b="0" dirty="0"/>
          </a:p>
          <a:p>
            <a:pPr>
              <a:buFont typeface="Arial" panose="020B0604020202020204" pitchFamily="34" charset="0"/>
              <a:buChar char="•"/>
            </a:pPr>
            <a:endParaRPr lang="en-NZ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NZ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NZ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NZ" b="0" dirty="0" smtClean="0"/>
              <a:t>In this example, the paragraph “</a:t>
            </a:r>
            <a:r>
              <a:rPr lang="en-NZ" b="0" dirty="0" err="1" smtClean="0"/>
              <a:t>myP</a:t>
            </a:r>
            <a:r>
              <a:rPr lang="en-NZ" b="0" dirty="0" smtClean="0"/>
              <a:t>” will disappear when the button is pressed</a:t>
            </a:r>
            <a:endParaRPr lang="en-NZ" b="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550545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42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Exercise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NZ" b="0" dirty="0" smtClean="0"/>
              <a:t>Using the techniques covered in this tutorial, create a web page with a single “Login” button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b="0" dirty="0" smtClean="0"/>
              <a:t>When this button is pressed, have the web page display a login form which utilizes form validation</a:t>
            </a:r>
          </a:p>
        </p:txBody>
      </p:sp>
    </p:spTree>
    <p:extLst>
      <p:ext uri="{BB962C8B-B14F-4D97-AF65-F5344CB8AC3E}">
        <p14:creationId xmlns:p14="http://schemas.microsoft.com/office/powerpoint/2010/main" val="365107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7520940" cy="548640"/>
          </a:xfrm>
        </p:spPr>
        <p:txBody>
          <a:bodyPr/>
          <a:lstStyle/>
          <a:p>
            <a:r>
              <a:rPr lang="en-NZ" dirty="0" smtClean="0"/>
              <a:t>Tutorial links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NZ" sz="2000" b="0" dirty="0" smtClean="0"/>
              <a:t>W3Schools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NZ" sz="2000" dirty="0"/>
              <a:t>HTML:  </a:t>
            </a:r>
            <a:r>
              <a:rPr lang="en-NZ" sz="2000" dirty="0">
                <a:hlinkClick r:id="rId2"/>
              </a:rPr>
              <a:t>http://www.w3schools.com/html</a:t>
            </a:r>
            <a:r>
              <a:rPr lang="en-NZ" sz="2000" dirty="0" smtClean="0">
                <a:hlinkClick r:id="rId2"/>
              </a:rPr>
              <a:t>/</a:t>
            </a:r>
            <a:r>
              <a:rPr lang="en-NZ" sz="2000" dirty="0" smtClean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NZ" sz="2000" dirty="0"/>
              <a:t>CSS: </a:t>
            </a:r>
            <a:r>
              <a:rPr lang="en-NZ" sz="2000" dirty="0">
                <a:hlinkClick r:id="rId3"/>
              </a:rPr>
              <a:t>http://www.w3schools.com/css</a:t>
            </a:r>
            <a:r>
              <a:rPr lang="en-NZ" sz="2000" dirty="0" smtClean="0">
                <a:hlinkClick r:id="rId3"/>
              </a:rPr>
              <a:t>/</a:t>
            </a:r>
            <a:endParaRPr lang="en-NZ" sz="20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NZ" sz="2000" dirty="0"/>
              <a:t>JavaScript: </a:t>
            </a:r>
            <a:r>
              <a:rPr lang="en-NZ" sz="2000" dirty="0">
                <a:hlinkClick r:id="rId4"/>
              </a:rPr>
              <a:t>http://www.w3schools.com/js</a:t>
            </a:r>
            <a:r>
              <a:rPr lang="en-NZ" sz="2000" dirty="0" smtClean="0">
                <a:hlinkClick r:id="rId4"/>
              </a:rPr>
              <a:t>/</a:t>
            </a:r>
            <a:endParaRPr lang="en-NZ" sz="2000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en-NZ" sz="2000" b="0" dirty="0"/>
          </a:p>
        </p:txBody>
      </p:sp>
    </p:spTree>
    <p:extLst>
      <p:ext uri="{BB962C8B-B14F-4D97-AF65-F5344CB8AC3E}">
        <p14:creationId xmlns:p14="http://schemas.microsoft.com/office/powerpoint/2010/main" val="204741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Agenda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 smtClean="0"/>
              <a:t>HTML Basics</a:t>
            </a:r>
            <a:endParaRPr lang="en-US" sz="2000" dirty="0"/>
          </a:p>
          <a:p>
            <a:pPr lvl="1"/>
            <a:r>
              <a:rPr lang="en-US" sz="2000" dirty="0" smtClean="0"/>
              <a:t>CSS Basics</a:t>
            </a:r>
          </a:p>
          <a:p>
            <a:pPr lvl="1"/>
            <a:r>
              <a:rPr lang="en-US" sz="2000" dirty="0" smtClean="0"/>
              <a:t>What is </a:t>
            </a:r>
            <a:r>
              <a:rPr lang="en-US" sz="2000" dirty="0" smtClean="0"/>
              <a:t>DHTML?</a:t>
            </a:r>
            <a:endParaRPr lang="en-US" sz="2000" dirty="0" smtClean="0"/>
          </a:p>
          <a:p>
            <a:pPr lvl="1"/>
            <a:r>
              <a:rPr lang="en-US" sz="2000" b="0" dirty="0" smtClean="0"/>
              <a:t>JavaScript Basics</a:t>
            </a:r>
          </a:p>
          <a:p>
            <a:pPr lvl="1"/>
            <a:r>
              <a:rPr lang="en-US" sz="2000" dirty="0" smtClean="0"/>
              <a:t>What is the DOM?</a:t>
            </a:r>
            <a:endParaRPr lang="en-US" sz="2000" b="0" dirty="0" smtClean="0"/>
          </a:p>
          <a:p>
            <a:pPr lvl="1"/>
            <a:r>
              <a:rPr lang="en-US" sz="2000" dirty="0" smtClean="0"/>
              <a:t>Form Validation</a:t>
            </a:r>
          </a:p>
          <a:p>
            <a:pPr lvl="1"/>
            <a:r>
              <a:rPr lang="en-US" sz="2000" dirty="0" smtClean="0"/>
              <a:t>Dynamically Changing Visibility</a:t>
            </a:r>
          </a:p>
          <a:p>
            <a:pPr lvl="1"/>
            <a:r>
              <a:rPr lang="en-US" sz="2000" dirty="0" smtClean="0"/>
              <a:t>Exercise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43929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HTML, CSS &amp; JavaScript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NZ" sz="2000" b="0" dirty="0" smtClean="0"/>
              <a:t>The three elements of modern web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000" dirty="0" smtClean="0"/>
              <a:t>HTML</a:t>
            </a:r>
            <a:r>
              <a:rPr lang="en-NZ" sz="2000" b="0" dirty="0" smtClean="0"/>
              <a:t> – Content &amp;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000" dirty="0" smtClean="0"/>
              <a:t>CSS</a:t>
            </a:r>
            <a:r>
              <a:rPr lang="en-NZ" sz="2000" b="0" dirty="0" smtClean="0"/>
              <a:t> – Presentation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000" dirty="0" smtClean="0"/>
              <a:t>JavaScript</a:t>
            </a:r>
            <a:r>
              <a:rPr lang="en-NZ" sz="2000" b="0" dirty="0" smtClean="0"/>
              <a:t> – </a:t>
            </a:r>
            <a:r>
              <a:rPr lang="en-NZ" sz="2000" b="0" dirty="0" smtClean="0"/>
              <a:t>Behaviour/functionality</a:t>
            </a:r>
            <a:endParaRPr lang="en-NZ" sz="2000" dirty="0" smtClean="0"/>
          </a:p>
        </p:txBody>
      </p:sp>
    </p:spTree>
    <p:extLst>
      <p:ext uri="{BB962C8B-B14F-4D97-AF65-F5344CB8AC3E}">
        <p14:creationId xmlns:p14="http://schemas.microsoft.com/office/powerpoint/2010/main" val="17864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HTML – </a:t>
            </a:r>
            <a:r>
              <a:rPr lang="en-NZ" dirty="0" smtClean="0">
                <a:solidFill>
                  <a:schemeClr val="accent2"/>
                </a:solidFill>
              </a:rPr>
              <a:t>H</a:t>
            </a:r>
            <a:r>
              <a:rPr lang="en-NZ" dirty="0" smtClean="0"/>
              <a:t>yper </a:t>
            </a:r>
            <a:r>
              <a:rPr lang="en-NZ" dirty="0" smtClean="0">
                <a:solidFill>
                  <a:schemeClr val="accent2"/>
                </a:solidFill>
              </a:rPr>
              <a:t>T</a:t>
            </a:r>
            <a:r>
              <a:rPr lang="en-NZ" dirty="0" smtClean="0"/>
              <a:t>ext </a:t>
            </a:r>
            <a:r>
              <a:rPr lang="en-NZ" dirty="0" err="1" smtClean="0">
                <a:solidFill>
                  <a:schemeClr val="accent2"/>
                </a:solidFill>
              </a:rPr>
              <a:t>M</a:t>
            </a:r>
            <a:r>
              <a:rPr lang="en-NZ" dirty="0" err="1" smtClean="0"/>
              <a:t>arkup</a:t>
            </a:r>
            <a:r>
              <a:rPr lang="en-NZ" dirty="0" smtClean="0"/>
              <a:t> </a:t>
            </a:r>
            <a:r>
              <a:rPr lang="en-NZ" dirty="0" smtClean="0">
                <a:solidFill>
                  <a:schemeClr val="accent2"/>
                </a:solidFill>
              </a:rPr>
              <a:t>L</a:t>
            </a:r>
            <a:r>
              <a:rPr lang="en-NZ" dirty="0" smtClean="0"/>
              <a:t>anguage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NZ" b="0" dirty="0" smtClean="0"/>
              <a:t>HTML is a </a:t>
            </a:r>
            <a:r>
              <a:rPr lang="en-NZ" dirty="0" err="1" smtClean="0"/>
              <a:t>markup</a:t>
            </a:r>
            <a:r>
              <a:rPr lang="en-NZ" dirty="0" smtClean="0"/>
              <a:t> language</a:t>
            </a:r>
            <a:r>
              <a:rPr lang="en-NZ" b="0" dirty="0" smtClean="0"/>
              <a:t> used for </a:t>
            </a:r>
            <a:r>
              <a:rPr lang="en-NZ" dirty="0" smtClean="0"/>
              <a:t>describing </a:t>
            </a:r>
            <a:r>
              <a:rPr lang="en-NZ" b="0" dirty="0" smtClean="0"/>
              <a:t>web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b="0" dirty="0" err="1" smtClean="0"/>
              <a:t>Markup</a:t>
            </a:r>
            <a:r>
              <a:rPr lang="en-NZ" b="0" dirty="0" smtClean="0"/>
              <a:t> languages are used to </a:t>
            </a:r>
            <a:r>
              <a:rPr lang="en-NZ" dirty="0" smtClean="0"/>
              <a:t>annotate</a:t>
            </a:r>
            <a:r>
              <a:rPr lang="en-NZ" b="0" dirty="0" smtClean="0"/>
              <a:t> documents in a way </a:t>
            </a:r>
            <a:r>
              <a:rPr lang="en-NZ" dirty="0" smtClean="0"/>
              <a:t>syntactically distinguishable</a:t>
            </a:r>
            <a:r>
              <a:rPr lang="en-NZ" b="0" dirty="0" smtClean="0"/>
              <a:t> from the text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NZ" b="0" dirty="0" smtClean="0"/>
              <a:t>H</a:t>
            </a:r>
            <a:r>
              <a:rPr lang="en-NZ" dirty="0" smtClean="0"/>
              <a:t>TML, </a:t>
            </a:r>
            <a:r>
              <a:rPr lang="en-NZ" dirty="0" err="1" smtClean="0"/>
              <a:t>TeX</a:t>
            </a:r>
            <a:r>
              <a:rPr lang="en-NZ" dirty="0" smtClean="0"/>
              <a:t>/</a:t>
            </a:r>
            <a:r>
              <a:rPr lang="en-NZ" dirty="0" err="1" smtClean="0"/>
              <a:t>LaTeX</a:t>
            </a:r>
            <a:r>
              <a:rPr lang="en-NZ" dirty="0" smtClean="0"/>
              <a:t>, Wiki </a:t>
            </a:r>
            <a:r>
              <a:rPr lang="en-NZ" dirty="0" err="1" smtClean="0"/>
              <a:t>markup</a:t>
            </a:r>
            <a:r>
              <a:rPr lang="en-NZ" dirty="0" smtClean="0"/>
              <a:t>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b="0" dirty="0" smtClean="0"/>
              <a:t>HTML uses </a:t>
            </a:r>
            <a:r>
              <a:rPr lang="en-NZ" dirty="0" smtClean="0"/>
              <a:t>tags</a:t>
            </a:r>
            <a:r>
              <a:rPr lang="en-NZ" b="0" dirty="0" smtClean="0"/>
              <a:t> to differentiate between document content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068960"/>
            <a:ext cx="1999109" cy="1848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140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HTML – </a:t>
            </a:r>
            <a:r>
              <a:rPr lang="en-NZ" dirty="0">
                <a:solidFill>
                  <a:schemeClr val="accent2"/>
                </a:solidFill>
              </a:rPr>
              <a:t>H</a:t>
            </a:r>
            <a:r>
              <a:rPr lang="en-NZ" dirty="0"/>
              <a:t>yper </a:t>
            </a:r>
            <a:r>
              <a:rPr lang="en-NZ" dirty="0">
                <a:solidFill>
                  <a:schemeClr val="accent2"/>
                </a:solidFill>
              </a:rPr>
              <a:t>T</a:t>
            </a:r>
            <a:r>
              <a:rPr lang="en-NZ" dirty="0"/>
              <a:t>ext </a:t>
            </a:r>
            <a:r>
              <a:rPr lang="en-NZ" dirty="0" err="1">
                <a:solidFill>
                  <a:schemeClr val="accent2"/>
                </a:solidFill>
              </a:rPr>
              <a:t>M</a:t>
            </a:r>
            <a:r>
              <a:rPr lang="en-NZ" dirty="0" err="1"/>
              <a:t>arkup</a:t>
            </a:r>
            <a:r>
              <a:rPr lang="en-NZ" dirty="0"/>
              <a:t> </a:t>
            </a:r>
            <a:r>
              <a:rPr lang="en-NZ" dirty="0" smtClean="0">
                <a:solidFill>
                  <a:schemeClr val="accent2"/>
                </a:solidFill>
              </a:rPr>
              <a:t>L</a:t>
            </a:r>
            <a:r>
              <a:rPr lang="en-NZ" dirty="0" smtClean="0"/>
              <a:t>anguage Cont.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NZ" sz="1800" b="0" dirty="0" smtClean="0"/>
              <a:t>The individual </a:t>
            </a:r>
            <a:r>
              <a:rPr lang="en-NZ" sz="1800" b="0" dirty="0" err="1" smtClean="0"/>
              <a:t>markup</a:t>
            </a:r>
            <a:r>
              <a:rPr lang="en-NZ" sz="1800" b="0" dirty="0" smtClean="0"/>
              <a:t> components are called HTML </a:t>
            </a:r>
            <a:r>
              <a:rPr lang="en-NZ" sz="1800" dirty="0" smtClean="0"/>
              <a:t>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1800" b="0" dirty="0"/>
              <a:t>White space is ignored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1800" b="0" dirty="0" smtClean="0"/>
              <a:t>Written in ASCII / Unicode so can be edited by most text editors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NZ" sz="1800" b="0" dirty="0"/>
              <a:t>No support: </a:t>
            </a:r>
            <a:r>
              <a:rPr lang="en-NZ" sz="1800" b="0" dirty="0" err="1"/>
              <a:t>NotePad</a:t>
            </a:r>
            <a:endParaRPr lang="en-NZ" sz="1800" b="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NZ" sz="1800" b="0" dirty="0" smtClean="0"/>
              <a:t>Syntax </a:t>
            </a:r>
            <a:r>
              <a:rPr lang="en-NZ" sz="1800" b="0" dirty="0"/>
              <a:t>highlighting: Notepad</a:t>
            </a:r>
            <a:r>
              <a:rPr lang="en-NZ" sz="1800" b="0" dirty="0" smtClean="0"/>
              <a:t>++ (</a:t>
            </a:r>
            <a:r>
              <a:rPr lang="en-NZ" sz="1800" b="0" dirty="0">
                <a:hlinkClick r:id="rId2"/>
              </a:rPr>
              <a:t>http://notepad-plus-plus.org</a:t>
            </a:r>
            <a:r>
              <a:rPr lang="en-NZ" sz="1800" b="0" dirty="0" smtClean="0">
                <a:hlinkClick r:id="rId2"/>
              </a:rPr>
              <a:t>/</a:t>
            </a:r>
            <a:r>
              <a:rPr lang="en-NZ" sz="1800" dirty="0"/>
              <a:t>)</a:t>
            </a:r>
            <a:endParaRPr lang="en-NZ" sz="1800" b="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NZ" sz="1800" b="0" dirty="0" smtClean="0"/>
              <a:t>Auto </a:t>
            </a:r>
            <a:r>
              <a:rPr lang="en-NZ" sz="1800" b="0" dirty="0"/>
              <a:t>complete: Free HTML </a:t>
            </a:r>
            <a:r>
              <a:rPr lang="en-NZ" sz="1800" b="0" dirty="0" smtClean="0"/>
              <a:t>Editor (</a:t>
            </a:r>
            <a:r>
              <a:rPr lang="en-NZ" sz="1800" b="0" dirty="0">
                <a:hlinkClick r:id="rId3"/>
              </a:rPr>
              <a:t>http://www.coffeecup.com/free-editor</a:t>
            </a:r>
            <a:r>
              <a:rPr lang="en-NZ" sz="1800" b="0" dirty="0" smtClean="0">
                <a:hlinkClick r:id="rId3"/>
              </a:rPr>
              <a:t>/</a:t>
            </a:r>
            <a:r>
              <a:rPr lang="en-NZ" sz="1800" dirty="0"/>
              <a:t>)</a:t>
            </a:r>
            <a:endParaRPr lang="en-NZ" sz="1800" b="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NZ" sz="1800" b="0" dirty="0" smtClean="0"/>
              <a:t>Comprehensive</a:t>
            </a:r>
            <a:r>
              <a:rPr lang="en-NZ" sz="1800" b="0" dirty="0"/>
              <a:t>: Adobe </a:t>
            </a:r>
            <a:r>
              <a:rPr lang="en-NZ" sz="1800" b="0" dirty="0" smtClean="0"/>
              <a:t>Dreamweaver (</a:t>
            </a:r>
            <a:r>
              <a:rPr lang="en-NZ" sz="1800" b="0" dirty="0" smtClean="0">
                <a:hlinkClick r:id="rId4"/>
              </a:rPr>
              <a:t>http</a:t>
            </a:r>
            <a:r>
              <a:rPr lang="en-NZ" sz="1800" b="0" dirty="0">
                <a:hlinkClick r:id="rId4"/>
              </a:rPr>
              <a:t>://</a:t>
            </a:r>
            <a:r>
              <a:rPr lang="en-NZ" sz="1800" b="0" dirty="0" smtClean="0">
                <a:hlinkClick r:id="rId4"/>
              </a:rPr>
              <a:t>www.adobe.com/cfusion/tdrc/index.cfm?product=dreamweaver</a:t>
            </a:r>
            <a:r>
              <a:rPr lang="en-NZ" sz="1800" dirty="0"/>
              <a:t>)</a:t>
            </a:r>
            <a:endParaRPr lang="en-NZ" sz="1800" b="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NZ" sz="1800" b="0" dirty="0" smtClean="0"/>
              <a:t>The standards for both HTML and CSS are maintained by </a:t>
            </a:r>
            <a:r>
              <a:rPr lang="en-NZ" sz="1800" dirty="0" smtClean="0"/>
              <a:t>W3C</a:t>
            </a:r>
            <a:r>
              <a:rPr lang="en-NZ" sz="1800" b="0" dirty="0" smtClean="0"/>
              <a:t> </a:t>
            </a:r>
            <a:r>
              <a:rPr lang="en-NZ" sz="1800" b="0" dirty="0" smtClean="0">
                <a:hlinkClick r:id="rId5"/>
              </a:rPr>
              <a:t>http://www.w3.org/</a:t>
            </a:r>
            <a:r>
              <a:rPr lang="en-NZ" sz="1800" b="0" dirty="0" smtClean="0"/>
              <a:t> </a:t>
            </a:r>
            <a:endParaRPr lang="en-NZ" sz="1800" b="0" dirty="0"/>
          </a:p>
        </p:txBody>
      </p:sp>
    </p:spTree>
    <p:extLst>
      <p:ext uri="{BB962C8B-B14F-4D97-AF65-F5344CB8AC3E}">
        <p14:creationId xmlns:p14="http://schemas.microsoft.com/office/powerpoint/2010/main" val="128324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Overview of Tags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NZ" b="0" dirty="0" err="1" smtClean="0"/>
              <a:t>Markup</a:t>
            </a:r>
            <a:r>
              <a:rPr lang="en-NZ" b="0" dirty="0" smtClean="0"/>
              <a:t> achieved with </a:t>
            </a:r>
            <a:r>
              <a:rPr lang="en-NZ" dirty="0" smtClean="0"/>
              <a:t>tags</a:t>
            </a:r>
            <a:endParaRPr lang="en-NZ" b="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NZ" dirty="0" smtClean="0"/>
              <a:t>Enclosed in angle brackets &lt; … &gt;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NZ" b="0" dirty="0" smtClean="0"/>
              <a:t>Generally come in pairs &lt;tag&gt; … &lt;/tag&gt;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NZ" b="0" dirty="0" smtClean="0"/>
              <a:t>For certain ‘void’ elements a closing tag is not required, e.g. &lt;</a:t>
            </a:r>
            <a:r>
              <a:rPr lang="en-NZ" b="0" dirty="0" err="1" smtClean="0"/>
              <a:t>br</a:t>
            </a:r>
            <a:r>
              <a:rPr lang="en-NZ" b="0" dirty="0" smtClean="0"/>
              <a:t> /&gt;, &lt;hr /&gt;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NZ" dirty="0" smtClean="0"/>
              <a:t>In HTML5 the self-closing syntax is simply syntactical sugar,  so &lt;</a:t>
            </a:r>
            <a:r>
              <a:rPr lang="en-NZ" dirty="0" err="1" smtClean="0"/>
              <a:t>br</a:t>
            </a:r>
            <a:r>
              <a:rPr lang="en-NZ" dirty="0" smtClean="0"/>
              <a:t>&gt; and &lt;hr&gt; </a:t>
            </a:r>
            <a:r>
              <a:rPr lang="en-NZ" dirty="0" smtClean="0"/>
              <a:t>are</a:t>
            </a:r>
            <a:r>
              <a:rPr lang="en-NZ" dirty="0" smtClean="0"/>
              <a:t> </a:t>
            </a:r>
            <a:r>
              <a:rPr lang="en-NZ" dirty="0" smtClean="0"/>
              <a:t>also valid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NZ" b="0" dirty="0"/>
          </a:p>
          <a:p>
            <a:pPr marL="466344" lvl="3" indent="0">
              <a:buNone/>
            </a:pPr>
            <a:endParaRPr lang="en-NZ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NZ" b="0" dirty="0" smtClean="0"/>
              <a:t>Tags must be correctly nested</a:t>
            </a:r>
            <a:endParaRPr lang="en-NZ" b="0" dirty="0"/>
          </a:p>
          <a:p>
            <a:pPr marL="0" lvl="1" indent="0">
              <a:buNone/>
            </a:pPr>
            <a:endParaRPr lang="en-NZ" b="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NZ" b="0" dirty="0"/>
          </a:p>
          <a:p>
            <a:pPr lvl="3">
              <a:buFont typeface="Arial" panose="020B0604020202020204" pitchFamily="34" charset="0"/>
              <a:buChar char="•"/>
            </a:pPr>
            <a:endParaRPr lang="en-NZ" b="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NZ" b="0" dirty="0" smtClean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NZ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NZ" b="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52739"/>
            <a:ext cx="7110406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789040"/>
            <a:ext cx="53244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139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CSS – </a:t>
            </a:r>
            <a:r>
              <a:rPr lang="en-NZ" dirty="0" smtClean="0">
                <a:solidFill>
                  <a:schemeClr val="accent2"/>
                </a:solidFill>
              </a:rPr>
              <a:t>C</a:t>
            </a:r>
            <a:r>
              <a:rPr lang="en-NZ" dirty="0" smtClean="0"/>
              <a:t>ascading </a:t>
            </a:r>
            <a:r>
              <a:rPr lang="en-NZ" dirty="0" smtClean="0">
                <a:solidFill>
                  <a:schemeClr val="accent2"/>
                </a:solidFill>
              </a:rPr>
              <a:t>S</a:t>
            </a:r>
            <a:r>
              <a:rPr lang="en-NZ" dirty="0" smtClean="0"/>
              <a:t>tyle </a:t>
            </a:r>
            <a:r>
              <a:rPr lang="en-NZ" dirty="0" smtClean="0">
                <a:solidFill>
                  <a:schemeClr val="accent2"/>
                </a:solidFill>
              </a:rPr>
              <a:t>S</a:t>
            </a:r>
            <a:r>
              <a:rPr lang="en-NZ" dirty="0" smtClean="0"/>
              <a:t>heets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NZ" b="0" dirty="0" smtClean="0"/>
              <a:t>CSS is used to control the </a:t>
            </a:r>
            <a:r>
              <a:rPr lang="en-NZ" dirty="0" smtClean="0"/>
              <a:t>style</a:t>
            </a:r>
            <a:r>
              <a:rPr lang="en-NZ" b="0" dirty="0" smtClean="0"/>
              <a:t> and </a:t>
            </a:r>
            <a:r>
              <a:rPr lang="en-NZ" dirty="0" smtClean="0"/>
              <a:t>layout</a:t>
            </a:r>
            <a:r>
              <a:rPr lang="en-NZ" b="0" dirty="0" smtClean="0"/>
              <a:t> of web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b="0" dirty="0" smtClean="0"/>
              <a:t>Separates web page content from its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b="0" dirty="0" smtClean="0"/>
              <a:t>Used </a:t>
            </a:r>
            <a:r>
              <a:rPr lang="en-NZ" dirty="0" smtClean="0"/>
              <a:t>in conjunction</a:t>
            </a:r>
            <a:r>
              <a:rPr lang="en-NZ" b="0" dirty="0" smtClean="0"/>
              <a:t> with HTML</a:t>
            </a:r>
          </a:p>
          <a:p>
            <a:pPr>
              <a:buFont typeface="Arial" panose="020B0604020202020204" pitchFamily="34" charset="0"/>
              <a:buChar char="•"/>
            </a:pPr>
            <a:endParaRPr lang="en-NZ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NZ" b="0" dirty="0" smtClean="0"/>
              <a:t>HTML is used for describing the </a:t>
            </a:r>
            <a:r>
              <a:rPr lang="en-NZ" dirty="0" smtClean="0"/>
              <a:t>content</a:t>
            </a:r>
            <a:r>
              <a:rPr lang="en-NZ" b="0" dirty="0" smtClean="0"/>
              <a:t> of a web page, CSS is used for describing its </a:t>
            </a:r>
            <a:r>
              <a:rPr lang="en-NZ" dirty="0" smtClean="0"/>
              <a:t>presentation</a:t>
            </a:r>
            <a:endParaRPr lang="en-NZ" b="0" dirty="0"/>
          </a:p>
        </p:txBody>
      </p:sp>
    </p:spTree>
    <p:extLst>
      <p:ext uri="{BB962C8B-B14F-4D97-AF65-F5344CB8AC3E}">
        <p14:creationId xmlns:p14="http://schemas.microsoft.com/office/powerpoint/2010/main" val="309265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CSS – </a:t>
            </a:r>
            <a:r>
              <a:rPr lang="en-NZ" dirty="0" smtClean="0">
                <a:solidFill>
                  <a:schemeClr val="accent2"/>
                </a:solidFill>
              </a:rPr>
              <a:t>C</a:t>
            </a:r>
            <a:r>
              <a:rPr lang="en-NZ" dirty="0" smtClean="0"/>
              <a:t>ascading </a:t>
            </a:r>
            <a:r>
              <a:rPr lang="en-NZ" dirty="0" smtClean="0">
                <a:solidFill>
                  <a:schemeClr val="accent2"/>
                </a:solidFill>
              </a:rPr>
              <a:t>S</a:t>
            </a:r>
            <a:r>
              <a:rPr lang="en-NZ" dirty="0" smtClean="0"/>
              <a:t>tyle </a:t>
            </a:r>
            <a:r>
              <a:rPr lang="en-NZ" dirty="0" smtClean="0">
                <a:solidFill>
                  <a:schemeClr val="accent2"/>
                </a:solidFill>
              </a:rPr>
              <a:t>S</a:t>
            </a:r>
            <a:r>
              <a:rPr lang="en-NZ" dirty="0" smtClean="0"/>
              <a:t>heets Cont.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NZ" b="0" dirty="0" smtClean="0"/>
              <a:t>Three ways to incorporate CSS: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Inline</a:t>
            </a:r>
            <a:r>
              <a:rPr lang="en-NZ" b="0" dirty="0" smtClean="0"/>
              <a:t> – style included as the attribute of an HTML tag:</a:t>
            </a:r>
          </a:p>
          <a:p>
            <a:pPr>
              <a:buFont typeface="Arial" panose="020B0604020202020204" pitchFamily="34" charset="0"/>
              <a:buChar char="•"/>
            </a:pPr>
            <a:endParaRPr lang="en-NZ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Internal</a:t>
            </a:r>
            <a:r>
              <a:rPr lang="en-NZ" b="0" dirty="0" smtClean="0"/>
              <a:t> – CSS code is contained in the HTMLs head section:</a:t>
            </a:r>
          </a:p>
          <a:p>
            <a:pPr>
              <a:buFont typeface="Arial" panose="020B0604020202020204" pitchFamily="34" charset="0"/>
              <a:buChar char="•"/>
            </a:pPr>
            <a:endParaRPr lang="en-NZ" b="0" dirty="0"/>
          </a:p>
          <a:p>
            <a:pPr>
              <a:buFont typeface="Arial" panose="020B0604020202020204" pitchFamily="34" charset="0"/>
              <a:buChar char="•"/>
            </a:pPr>
            <a:endParaRPr lang="en-NZ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NZ" b="0" dirty="0"/>
          </a:p>
          <a:p>
            <a:pPr>
              <a:buFont typeface="Arial" panose="020B0604020202020204" pitchFamily="34" charset="0"/>
              <a:buChar char="•"/>
            </a:pPr>
            <a:endParaRPr lang="en-NZ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NZ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External</a:t>
            </a:r>
            <a:r>
              <a:rPr lang="en-NZ" b="0" dirty="0" smtClean="0"/>
              <a:t> – Code resides in a separate .</a:t>
            </a:r>
            <a:r>
              <a:rPr lang="en-NZ" b="0" dirty="0" err="1" smtClean="0"/>
              <a:t>css</a:t>
            </a:r>
            <a:r>
              <a:rPr lang="en-NZ" b="0" dirty="0" smtClean="0"/>
              <a:t> file, which is then referenced in the HTML:</a:t>
            </a:r>
          </a:p>
          <a:p>
            <a:pPr marL="0" indent="0"/>
            <a:endParaRPr lang="en-NZ" dirty="0" smtClean="0"/>
          </a:p>
          <a:p>
            <a:pPr marL="0" indent="0"/>
            <a:endParaRPr lang="en-NZ" dirty="0" smtClean="0"/>
          </a:p>
          <a:p>
            <a:pPr marL="0" indent="0"/>
            <a:endParaRPr lang="en-N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08138"/>
            <a:ext cx="6961847" cy="33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357" y="2564904"/>
            <a:ext cx="5732267" cy="1489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97152"/>
            <a:ext cx="8280920" cy="123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98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Cascade Rule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NZ" b="0" dirty="0" smtClean="0"/>
              <a:t>When web documents load in a browser, declarations are sorted and given a weighting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b="0" dirty="0" smtClean="0"/>
              <a:t>Declarations with the highest weight are give priority in case of a conflict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NZ" dirty="0" smtClean="0"/>
              <a:t>E.g. an elements text colour is set to blue in the external style sheet, and then set to red using inline-styling</a:t>
            </a:r>
            <a:endParaRPr lang="en-NZ" dirty="0"/>
          </a:p>
          <a:p>
            <a:pPr marL="237744" lvl="2" indent="0">
              <a:buNone/>
            </a:pPr>
            <a:endParaRPr lang="en-NZ" dirty="0" smtClean="0"/>
          </a:p>
          <a:p>
            <a:pPr marL="237744" lvl="2" indent="0">
              <a:buNone/>
            </a:pPr>
            <a:endParaRPr lang="en-NZ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803128"/>
            <a:ext cx="4148153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98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197</TotalTime>
  <Words>896</Words>
  <Application>Microsoft Office PowerPoint</Application>
  <PresentationFormat>On-screen Show (4:3)</PresentationFormat>
  <Paragraphs>145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Angles</vt:lpstr>
      <vt:lpstr>COMPSCI 345 / SOFTENG 350 tutorial</vt:lpstr>
      <vt:lpstr>Agenda</vt:lpstr>
      <vt:lpstr>HTML, CSS &amp; JavaScript</vt:lpstr>
      <vt:lpstr>HTML – Hyper Text Markup Language</vt:lpstr>
      <vt:lpstr>HTML – Hyper Text Markup Language Cont.</vt:lpstr>
      <vt:lpstr>Overview of Tags</vt:lpstr>
      <vt:lpstr>CSS – Cascading Style Sheets</vt:lpstr>
      <vt:lpstr>CSS – Cascading Style Sheets Cont.</vt:lpstr>
      <vt:lpstr>Cascade Rule</vt:lpstr>
      <vt:lpstr>CSS Syntax</vt:lpstr>
      <vt:lpstr>Exercises</vt:lpstr>
      <vt:lpstr>Form Validation </vt:lpstr>
      <vt:lpstr>DHTML</vt:lpstr>
      <vt:lpstr>JavaScript</vt:lpstr>
      <vt:lpstr>The Document Object Model (DOM)</vt:lpstr>
      <vt:lpstr>Referencing the DOM with JavaScript</vt:lpstr>
      <vt:lpstr>Dynamically changing visibility with DOM</vt:lpstr>
      <vt:lpstr>Exercise</vt:lpstr>
      <vt:lpstr>Tutorial links</vt:lpstr>
    </vt:vector>
  </TitlesOfParts>
  <Company>UoA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COMPSCI 345 / SOFTENG 350 tutorial</dc:title>
  <dc:creator>Sam Patrick Kavanagh</dc:creator>
  <cp:lastModifiedBy>Sam Kavanagh</cp:lastModifiedBy>
  <cp:revision>22</cp:revision>
  <dcterms:created xsi:type="dcterms:W3CDTF">2015-04-30T05:48:38Z</dcterms:created>
  <dcterms:modified xsi:type="dcterms:W3CDTF">2015-05-01T02:47:09Z</dcterms:modified>
</cp:coreProperties>
</file>