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2" autoAdjust="0"/>
    <p:restoredTop sz="59504" autoAdjust="0"/>
  </p:normalViewPr>
  <p:slideViewPr>
    <p:cSldViewPr snapToGrid="0">
      <p:cViewPr varScale="1">
        <p:scale>
          <a:sx n="59" d="100"/>
          <a:sy n="59"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664D7-EE6B-4530-888B-E5393482F6EA}" type="datetimeFigureOut">
              <a:rPr lang="en-US" smtClean="0"/>
              <a:t>4/20/2015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D0C9E-B4F8-479E-B920-ADD87736411D}" type="slidenum">
              <a:rPr lang="en-US" smtClean="0"/>
              <a:t>‹#›</a:t>
            </a:fld>
            <a:endParaRPr lang="en-US"/>
          </a:p>
        </p:txBody>
      </p:sp>
    </p:spTree>
    <p:extLst>
      <p:ext uri="{BB962C8B-B14F-4D97-AF65-F5344CB8AC3E}">
        <p14:creationId xmlns:p14="http://schemas.microsoft.com/office/powerpoint/2010/main" val="2322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Primary – uses the design directly, secondary – supplies input or receive output, facilitator</a:t>
            </a:r>
            <a:r>
              <a:rPr lang="en-US" baseline="0" dirty="0" smtClean="0"/>
              <a:t> – maintains or develops the design and indirect – affected by the use of the design but has no contact with it like coworkers</a:t>
            </a:r>
          </a:p>
          <a:p>
            <a:r>
              <a:rPr lang="en-US" baseline="0" dirty="0" smtClean="0"/>
              <a:t>Collecting data – observation – watch people do activities; elicitation – interviews, focus groups, questionnaires. Think about the advantages and disadvantages of these methods. For example, closed ended questions in a questionnaire where you say yes or no will restrict responses but when you have open ended questions it will be harder to quantify. </a:t>
            </a:r>
          </a:p>
          <a:p>
            <a:r>
              <a:rPr lang="en-US" baseline="0" dirty="0" smtClean="0"/>
              <a:t>Task analysis – document how people perform tasks – go through the workflow to explore the requirements of the proposed system</a:t>
            </a:r>
          </a:p>
          <a:p>
            <a:r>
              <a:rPr lang="en-US" baseline="0" dirty="0" smtClean="0"/>
              <a:t>Storyboarding – series of pictures that describe a particular process or workflow – can study the existing workflow with or use it to help with task decomposition or even brainstorm alternative ways to complete tasks </a:t>
            </a:r>
          </a:p>
          <a:p>
            <a:r>
              <a:rPr lang="en-US" baseline="0" dirty="0" smtClean="0"/>
              <a:t>Use cases: </a:t>
            </a:r>
            <a:r>
              <a:rPr lang="en-US" dirty="0" smtClean="0"/>
              <a:t>describe a particular goal and explore the interaction between users and the actual system components – needs actors (not</a:t>
            </a:r>
            <a:r>
              <a:rPr lang="en-US" baseline="0" dirty="0" smtClean="0"/>
              <a:t> exclusive to people only) but also use cases – task</a:t>
            </a:r>
          </a:p>
          <a:p>
            <a:r>
              <a:rPr lang="en-US" baseline="0" dirty="0" smtClean="0"/>
              <a:t>You need to know things like what a requirements document would need – functions, information needed so a function is carried out, physical stuff like where it is run on, inputs/outputs, </a:t>
            </a:r>
            <a:r>
              <a:rPr lang="en-US" baseline="0" dirty="0" err="1" smtClean="0"/>
              <a:t>constrants</a:t>
            </a:r>
            <a:endParaRPr lang="en-US" dirty="0" smtClean="0"/>
          </a:p>
          <a:p>
            <a:r>
              <a:rPr lang="en-US" dirty="0" smtClean="0"/>
              <a:t>Usability is the measure of the quality of a user’s experience when interacting with a product or system  - how easy are user interface to use? Does it</a:t>
            </a:r>
            <a:r>
              <a:rPr lang="en-US" baseline="0" dirty="0" smtClean="0"/>
              <a:t> have the required functionality? Easy to learn? Efficient to use? Memorable? Error frequency and severity? Does the user like using it?</a:t>
            </a:r>
          </a:p>
          <a:p>
            <a:r>
              <a:rPr lang="en-US" baseline="0" dirty="0" err="1" smtClean="0"/>
              <a:t>Fitts</a:t>
            </a:r>
            <a:r>
              <a:rPr lang="en-US" baseline="0" dirty="0" smtClean="0"/>
              <a:t> law - </a:t>
            </a:r>
            <a:r>
              <a:rPr lang="en-NZ" dirty="0" smtClean="0"/>
              <a:t>Time to target depends on target width (W) and distance to move pointer (D)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Hick Hyman - </a:t>
            </a:r>
            <a:r>
              <a:rPr lang="en-NZ" dirty="0" smtClean="0"/>
              <a:t>The time it takes for a person to make a decision as a result of the possible choices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3</a:t>
            </a:fld>
            <a:endParaRPr lang="en-US"/>
          </a:p>
        </p:txBody>
      </p:sp>
    </p:spTree>
    <p:extLst>
      <p:ext uri="{BB962C8B-B14F-4D97-AF65-F5344CB8AC3E}">
        <p14:creationId xmlns:p14="http://schemas.microsoft.com/office/powerpoint/2010/main" val="30750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Interaction</a:t>
            </a:r>
          </a:p>
          <a:p>
            <a:pPr marL="228600" indent="-228600">
              <a:buAutoNum type="arabicPeriod"/>
            </a:pPr>
            <a:r>
              <a:rPr lang="en-US" dirty="0" smtClean="0"/>
              <a:t>Effectiveness/Usefulness</a:t>
            </a:r>
          </a:p>
          <a:p>
            <a:pPr marL="228600" indent="-228600">
              <a:buAutoNum type="arabicPeriod"/>
            </a:pPr>
            <a:r>
              <a:rPr lang="en-US" dirty="0" smtClean="0"/>
              <a:t>Hick-Hyman</a:t>
            </a:r>
            <a:r>
              <a:rPr lang="en-US" baseline="0" dirty="0" smtClean="0"/>
              <a:t> Law</a:t>
            </a:r>
          </a:p>
          <a:p>
            <a:pPr marL="228600" indent="-228600">
              <a:buAutoNum type="arabicPeriod"/>
            </a:pPr>
            <a:r>
              <a:rPr lang="en-US" baseline="0" dirty="0" smtClean="0"/>
              <a:t>Gulf of Evaluation</a:t>
            </a:r>
          </a:p>
          <a:p>
            <a:pPr marL="228600" indent="-228600">
              <a:buAutoNum type="arabicPeriod"/>
            </a:pPr>
            <a:r>
              <a:rPr lang="en-US" dirty="0" smtClean="0"/>
              <a:t>Golden mean</a:t>
            </a:r>
          </a:p>
        </p:txBody>
      </p:sp>
      <p:sp>
        <p:nvSpPr>
          <p:cNvPr id="4" name="Slide Number Placeholder 3"/>
          <p:cNvSpPr>
            <a:spLocks noGrp="1"/>
          </p:cNvSpPr>
          <p:nvPr>
            <p:ph type="sldNum" sz="quarter" idx="10"/>
          </p:nvPr>
        </p:nvSpPr>
        <p:spPr/>
        <p:txBody>
          <a:bodyPr/>
          <a:lstStyle/>
          <a:p>
            <a:fld id="{C34D0C9E-B4F8-479E-B920-ADD87736411D}" type="slidenum">
              <a:rPr lang="en-US" smtClean="0"/>
              <a:t>4</a:t>
            </a:fld>
            <a:endParaRPr lang="en-US"/>
          </a:p>
        </p:txBody>
      </p:sp>
    </p:spTree>
    <p:extLst>
      <p:ext uri="{BB962C8B-B14F-4D97-AF65-F5344CB8AC3E}">
        <p14:creationId xmlns:p14="http://schemas.microsoft.com/office/powerpoint/2010/main" val="197230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 register themselves into teams o</a:t>
            </a:r>
          </a:p>
          <a:p>
            <a:r>
              <a:rPr lang="en-US" dirty="0" smtClean="0"/>
              <a:t>Information</a:t>
            </a:r>
            <a:r>
              <a:rPr lang="en-US" baseline="0" dirty="0" smtClean="0"/>
              <a:t> – team name, 4 members, leader</a:t>
            </a:r>
          </a:p>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6</a:t>
            </a:fld>
            <a:endParaRPr lang="en-US"/>
          </a:p>
        </p:txBody>
      </p:sp>
    </p:spTree>
    <p:extLst>
      <p:ext uri="{BB962C8B-B14F-4D97-AF65-F5344CB8AC3E}">
        <p14:creationId xmlns:p14="http://schemas.microsoft.com/office/powerpoint/2010/main" val="297479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7</a:t>
            </a:fld>
            <a:endParaRPr lang="en-US"/>
          </a:p>
        </p:txBody>
      </p:sp>
    </p:spTree>
    <p:extLst>
      <p:ext uri="{BB962C8B-B14F-4D97-AF65-F5344CB8AC3E}">
        <p14:creationId xmlns:p14="http://schemas.microsoft.com/office/powerpoint/2010/main" val="184340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8</a:t>
            </a:fld>
            <a:endParaRPr lang="en-US"/>
          </a:p>
        </p:txBody>
      </p:sp>
    </p:spTree>
    <p:extLst>
      <p:ext uri="{BB962C8B-B14F-4D97-AF65-F5344CB8AC3E}">
        <p14:creationId xmlns:p14="http://schemas.microsoft.com/office/powerpoint/2010/main" val="245076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10</a:t>
            </a:fld>
            <a:endParaRPr lang="en-US"/>
          </a:p>
        </p:txBody>
      </p:sp>
    </p:spTree>
    <p:extLst>
      <p:ext uri="{BB962C8B-B14F-4D97-AF65-F5344CB8AC3E}">
        <p14:creationId xmlns:p14="http://schemas.microsoft.com/office/powerpoint/2010/main" val="170735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11</a:t>
            </a:fld>
            <a:endParaRPr lang="en-US"/>
          </a:p>
        </p:txBody>
      </p:sp>
    </p:spTree>
    <p:extLst>
      <p:ext uri="{BB962C8B-B14F-4D97-AF65-F5344CB8AC3E}">
        <p14:creationId xmlns:p14="http://schemas.microsoft.com/office/powerpoint/2010/main" val="200473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4D0C9E-B4F8-479E-B920-ADD87736411D}" type="slidenum">
              <a:rPr lang="en-US" smtClean="0"/>
              <a:t>12</a:t>
            </a:fld>
            <a:endParaRPr lang="en-US"/>
          </a:p>
        </p:txBody>
      </p:sp>
    </p:spTree>
    <p:extLst>
      <p:ext uri="{BB962C8B-B14F-4D97-AF65-F5344CB8AC3E}">
        <p14:creationId xmlns:p14="http://schemas.microsoft.com/office/powerpoint/2010/main" val="250861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AC3C63-E0D1-4D2F-827E-E835B7CCB2BA}"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263662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C3C63-E0D1-4D2F-827E-E835B7CCB2BA}"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1239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C3C63-E0D1-4D2F-827E-E835B7CCB2BA}"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10176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C3C63-E0D1-4D2F-827E-E835B7CCB2BA}"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393676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AC3C63-E0D1-4D2F-827E-E835B7CCB2BA}"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255283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AC3C63-E0D1-4D2F-827E-E835B7CCB2BA}"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564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AC3C63-E0D1-4D2F-827E-E835B7CCB2BA}" type="datetimeFigureOut">
              <a:rPr lang="en-US" smtClean="0"/>
              <a:t>4/20/2015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36402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AC3C63-E0D1-4D2F-827E-E835B7CCB2BA}" type="datetimeFigureOut">
              <a:rPr lang="en-US" smtClean="0"/>
              <a:t>4/20/2015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157617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C3C63-E0D1-4D2F-827E-E835B7CCB2BA}" type="datetimeFigureOut">
              <a:rPr lang="en-US" smtClean="0"/>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4050871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C3C63-E0D1-4D2F-827E-E835B7CCB2BA}"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289230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C3C63-E0D1-4D2F-827E-E835B7CCB2BA}"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06F2-20BA-4942-8935-BBE6CE55F1E0}" type="slidenum">
              <a:rPr lang="en-US" smtClean="0"/>
              <a:t>‹#›</a:t>
            </a:fld>
            <a:endParaRPr lang="en-US"/>
          </a:p>
        </p:txBody>
      </p:sp>
    </p:spTree>
    <p:extLst>
      <p:ext uri="{BB962C8B-B14F-4D97-AF65-F5344CB8AC3E}">
        <p14:creationId xmlns:p14="http://schemas.microsoft.com/office/powerpoint/2010/main" val="13482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C3C63-E0D1-4D2F-827E-E835B7CCB2BA}" type="datetimeFigureOut">
              <a:rPr lang="en-US" smtClean="0"/>
              <a:t>4/20/2015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806F2-20BA-4942-8935-BBE6CE55F1E0}" type="slidenum">
              <a:rPr lang="en-US" smtClean="0"/>
              <a:t>‹#›</a:t>
            </a:fld>
            <a:endParaRPr lang="en-US"/>
          </a:p>
        </p:txBody>
      </p:sp>
    </p:spTree>
    <p:extLst>
      <p:ext uri="{BB962C8B-B14F-4D97-AF65-F5344CB8AC3E}">
        <p14:creationId xmlns:p14="http://schemas.microsoft.com/office/powerpoint/2010/main" val="1997729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Cambria" panose="02040503050406030204" pitchFamily="18" charset="0"/>
              </a:rPr>
              <a:t>TEST REVISION</a:t>
            </a:r>
            <a:endParaRPr lang="en-US" b="1" dirty="0">
              <a:latin typeface="Cambria" panose="02040503050406030204" pitchFamily="18" charset="0"/>
            </a:endParaRPr>
          </a:p>
        </p:txBody>
      </p:sp>
      <p:sp>
        <p:nvSpPr>
          <p:cNvPr id="3" name="Subtitle 2"/>
          <p:cNvSpPr>
            <a:spLocks noGrp="1"/>
          </p:cNvSpPr>
          <p:nvPr>
            <p:ph type="subTitle" idx="1"/>
          </p:nvPr>
        </p:nvSpPr>
        <p:spPr/>
        <p:txBody>
          <a:bodyPr/>
          <a:lstStyle/>
          <a:p>
            <a:r>
              <a:rPr lang="en-US" dirty="0" smtClean="0"/>
              <a:t>Reshmi Ravi</a:t>
            </a:r>
            <a:endParaRPr lang="en-US" dirty="0"/>
          </a:p>
        </p:txBody>
      </p:sp>
    </p:spTree>
    <p:extLst>
      <p:ext uri="{BB962C8B-B14F-4D97-AF65-F5344CB8AC3E}">
        <p14:creationId xmlns:p14="http://schemas.microsoft.com/office/powerpoint/2010/main" val="303311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Stakeholders</a:t>
            </a:r>
            <a:endParaRPr lang="en-US" b="1" dirty="0">
              <a:latin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rPr>
              <a:t>Primary – uses the design directly, </a:t>
            </a:r>
            <a:endParaRPr lang="en-US" dirty="0" smtClean="0">
              <a:latin typeface="Cambria" panose="02040503050406030204" pitchFamily="18" charset="0"/>
            </a:endParaRPr>
          </a:p>
          <a:p>
            <a:r>
              <a:rPr lang="en-US" dirty="0">
                <a:latin typeface="Cambria" panose="02040503050406030204" pitchFamily="18" charset="0"/>
              </a:rPr>
              <a:t>S</a:t>
            </a:r>
            <a:r>
              <a:rPr lang="en-US" dirty="0" smtClean="0">
                <a:latin typeface="Cambria" panose="02040503050406030204" pitchFamily="18" charset="0"/>
              </a:rPr>
              <a:t>econdary </a:t>
            </a:r>
            <a:r>
              <a:rPr lang="en-US" dirty="0">
                <a:latin typeface="Cambria" panose="02040503050406030204" pitchFamily="18" charset="0"/>
              </a:rPr>
              <a:t>– supplies input or receive output, </a:t>
            </a:r>
            <a:endParaRPr lang="en-US" dirty="0" smtClean="0">
              <a:latin typeface="Cambria" panose="02040503050406030204" pitchFamily="18" charset="0"/>
            </a:endParaRPr>
          </a:p>
          <a:p>
            <a:r>
              <a:rPr lang="en-US" dirty="0" smtClean="0">
                <a:latin typeface="Cambria" panose="02040503050406030204" pitchFamily="18" charset="0"/>
              </a:rPr>
              <a:t>Facilitator </a:t>
            </a:r>
            <a:r>
              <a:rPr lang="en-US" dirty="0">
                <a:latin typeface="Cambria" panose="02040503050406030204" pitchFamily="18" charset="0"/>
              </a:rPr>
              <a:t>– maintains or develops the design </a:t>
            </a:r>
            <a:r>
              <a:rPr lang="en-US" dirty="0" smtClean="0">
                <a:latin typeface="Cambria" panose="02040503050406030204" pitchFamily="18" charset="0"/>
              </a:rPr>
              <a:t>and, </a:t>
            </a:r>
          </a:p>
          <a:p>
            <a:r>
              <a:rPr lang="en-US" dirty="0" smtClean="0">
                <a:latin typeface="Cambria" panose="02040503050406030204" pitchFamily="18" charset="0"/>
              </a:rPr>
              <a:t>Indirect </a:t>
            </a:r>
            <a:r>
              <a:rPr lang="en-US" dirty="0">
                <a:latin typeface="Cambria" panose="02040503050406030204" pitchFamily="18" charset="0"/>
              </a:rPr>
              <a:t>– affected by the use of the design but has no contact with it like </a:t>
            </a:r>
            <a:r>
              <a:rPr lang="en-US" dirty="0" smtClean="0">
                <a:latin typeface="Cambria" panose="02040503050406030204" pitchFamily="18" charset="0"/>
              </a:rPr>
              <a:t>coworkers</a:t>
            </a:r>
          </a:p>
          <a:p>
            <a:r>
              <a:rPr lang="en-US" dirty="0" smtClean="0">
                <a:latin typeface="Cambria" panose="02040503050406030204" pitchFamily="18" charset="0"/>
              </a:rPr>
              <a:t>How do you get feedback from them?</a:t>
            </a:r>
          </a:p>
          <a:p>
            <a:pPr lvl="1"/>
            <a:r>
              <a:rPr lang="en-US" dirty="0" smtClean="0">
                <a:latin typeface="Cambria" panose="02040503050406030204" pitchFamily="18" charset="0"/>
              </a:rPr>
              <a:t>Observation</a:t>
            </a:r>
          </a:p>
          <a:p>
            <a:pPr lvl="1"/>
            <a:r>
              <a:rPr lang="en-US" dirty="0" smtClean="0">
                <a:latin typeface="Cambria" panose="02040503050406030204" pitchFamily="18" charset="0"/>
              </a:rPr>
              <a:t>Elicitation </a:t>
            </a:r>
          </a:p>
        </p:txBody>
      </p:sp>
    </p:spTree>
    <p:extLst>
      <p:ext uri="{BB962C8B-B14F-4D97-AF65-F5344CB8AC3E}">
        <p14:creationId xmlns:p14="http://schemas.microsoft.com/office/powerpoint/2010/main" val="187237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365125"/>
            <a:ext cx="4972050" cy="5705475"/>
          </a:xfrm>
          <a:prstGeom prst="rect">
            <a:avLst/>
          </a:prstGeom>
        </p:spPr>
      </p:pic>
      <p:pic>
        <p:nvPicPr>
          <p:cNvPr id="5" name="Picture 4"/>
          <p:cNvPicPr>
            <a:picLocks noChangeAspect="1"/>
          </p:cNvPicPr>
          <p:nvPr/>
        </p:nvPicPr>
        <p:blipFill>
          <a:blip r:embed="rId4"/>
          <a:stretch>
            <a:fillRect/>
          </a:stretch>
        </p:blipFill>
        <p:spPr>
          <a:xfrm>
            <a:off x="6140053" y="365125"/>
            <a:ext cx="4883944" cy="5282633"/>
          </a:xfrm>
          <a:prstGeom prst="rect">
            <a:avLst/>
          </a:prstGeom>
        </p:spPr>
      </p:pic>
    </p:spTree>
    <p:extLst>
      <p:ext uri="{BB962C8B-B14F-4D97-AF65-F5344CB8AC3E}">
        <p14:creationId xmlns:p14="http://schemas.microsoft.com/office/powerpoint/2010/main" val="60085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60173" y="538163"/>
            <a:ext cx="5157787" cy="823912"/>
          </a:xfrm>
        </p:spPr>
        <p:txBody>
          <a:bodyPr>
            <a:normAutofit fontScale="92500"/>
          </a:bodyPr>
          <a:lstStyle/>
          <a:p>
            <a:r>
              <a:rPr lang="en-US" sz="4400" dirty="0" smtClean="0">
                <a:latin typeface="Cambria" panose="02040503050406030204" pitchFamily="18" charset="0"/>
              </a:rPr>
              <a:t>Steel Construction	</a:t>
            </a:r>
            <a:endParaRPr lang="en-US" sz="4400" dirty="0">
              <a:latin typeface="Cambria" panose="02040503050406030204" pitchFamily="18" charset="0"/>
            </a:endParaRPr>
          </a:p>
        </p:txBody>
      </p:sp>
      <p:sp>
        <p:nvSpPr>
          <p:cNvPr id="6" name="Content Placeholder 5"/>
          <p:cNvSpPr>
            <a:spLocks noGrp="1"/>
          </p:cNvSpPr>
          <p:nvPr>
            <p:ph sz="half" idx="2"/>
          </p:nvPr>
        </p:nvSpPr>
        <p:spPr>
          <a:xfrm>
            <a:off x="529544" y="1655990"/>
            <a:ext cx="5157787" cy="3684588"/>
          </a:xfrm>
        </p:spPr>
        <p:txBody>
          <a:bodyPr/>
          <a:lstStyle/>
          <a:p>
            <a:r>
              <a:rPr lang="en-US" b="1" dirty="0">
                <a:latin typeface="Cambria" panose="02040503050406030204" pitchFamily="18" charset="0"/>
              </a:rPr>
              <a:t>Primary</a:t>
            </a:r>
            <a:r>
              <a:rPr lang="en-US" dirty="0">
                <a:latin typeface="Cambria" panose="02040503050406030204" pitchFamily="18" charset="0"/>
              </a:rPr>
              <a:t>: Steel construction sector </a:t>
            </a:r>
            <a:endParaRPr lang="en-US" dirty="0" smtClean="0">
              <a:latin typeface="Cambria" panose="02040503050406030204" pitchFamily="18" charset="0"/>
            </a:endParaRPr>
          </a:p>
          <a:p>
            <a:r>
              <a:rPr lang="en-US" b="1" dirty="0" smtClean="0">
                <a:latin typeface="Cambria" panose="02040503050406030204" pitchFamily="18" charset="0"/>
              </a:rPr>
              <a:t>Secondary</a:t>
            </a:r>
            <a:r>
              <a:rPr lang="en-US" dirty="0">
                <a:latin typeface="Cambria" panose="02040503050406030204" pitchFamily="18" charset="0"/>
              </a:rPr>
              <a:t>: Advisory desk; Consultants; </a:t>
            </a:r>
            <a:r>
              <a:rPr lang="en-US" dirty="0" smtClean="0">
                <a:latin typeface="Cambria" panose="02040503050406030204" pitchFamily="18" charset="0"/>
              </a:rPr>
              <a:t>Journalists</a:t>
            </a:r>
          </a:p>
          <a:p>
            <a:r>
              <a:rPr lang="en-US" b="1" dirty="0" smtClean="0">
                <a:latin typeface="Cambria" panose="02040503050406030204" pitchFamily="18" charset="0"/>
              </a:rPr>
              <a:t>Facilitator</a:t>
            </a:r>
            <a:r>
              <a:rPr lang="en-US" dirty="0">
                <a:latin typeface="Cambria" panose="02040503050406030204" pitchFamily="18" charset="0"/>
              </a:rPr>
              <a:t>: IT support; Design team </a:t>
            </a:r>
            <a:endParaRPr lang="en-US" dirty="0" smtClean="0">
              <a:latin typeface="Cambria" panose="02040503050406030204" pitchFamily="18" charset="0"/>
            </a:endParaRPr>
          </a:p>
          <a:p>
            <a:r>
              <a:rPr lang="en-US" b="1" dirty="0" smtClean="0">
                <a:latin typeface="Cambria" panose="02040503050406030204" pitchFamily="18" charset="0"/>
              </a:rPr>
              <a:t>Indirect</a:t>
            </a:r>
            <a:r>
              <a:rPr lang="en-US" dirty="0">
                <a:latin typeface="Cambria" panose="02040503050406030204" pitchFamily="18" charset="0"/>
              </a:rPr>
              <a:t>: SCI management</a:t>
            </a:r>
          </a:p>
        </p:txBody>
      </p:sp>
      <p:sp>
        <p:nvSpPr>
          <p:cNvPr id="7" name="Text Placeholder 6"/>
          <p:cNvSpPr>
            <a:spLocks noGrp="1"/>
          </p:cNvSpPr>
          <p:nvPr>
            <p:ph type="body" sz="quarter" idx="3"/>
          </p:nvPr>
        </p:nvSpPr>
        <p:spPr>
          <a:xfrm>
            <a:off x="5817960" y="538163"/>
            <a:ext cx="5183188" cy="823912"/>
          </a:xfrm>
        </p:spPr>
        <p:txBody>
          <a:bodyPr>
            <a:normAutofit/>
          </a:bodyPr>
          <a:lstStyle/>
          <a:p>
            <a:r>
              <a:rPr lang="en-US" sz="4400" dirty="0" smtClean="0">
                <a:latin typeface="Cambria" panose="02040503050406030204" pitchFamily="18" charset="0"/>
              </a:rPr>
              <a:t>Cecil</a:t>
            </a:r>
          </a:p>
        </p:txBody>
      </p:sp>
      <p:sp>
        <p:nvSpPr>
          <p:cNvPr id="8" name="Content Placeholder 7"/>
          <p:cNvSpPr>
            <a:spLocks noGrp="1"/>
          </p:cNvSpPr>
          <p:nvPr>
            <p:ph sz="quarter" idx="4"/>
          </p:nvPr>
        </p:nvSpPr>
        <p:spPr>
          <a:xfrm>
            <a:off x="5817960" y="1655990"/>
            <a:ext cx="5183188" cy="3684588"/>
          </a:xfrm>
        </p:spPr>
        <p:txBody>
          <a:bodyPr/>
          <a:lstStyle/>
          <a:p>
            <a:pPr marL="0" indent="0">
              <a:buNone/>
            </a:pPr>
            <a:r>
              <a:rPr lang="en-US" b="1" dirty="0" smtClean="0">
                <a:latin typeface="Cambria" panose="02040503050406030204" pitchFamily="18" charset="0"/>
              </a:rPr>
              <a:t>Primary</a:t>
            </a:r>
            <a:r>
              <a:rPr lang="en-US" dirty="0" smtClean="0">
                <a:latin typeface="Cambria" panose="02040503050406030204" pitchFamily="18" charset="0"/>
              </a:rPr>
              <a:t>: Students </a:t>
            </a:r>
          </a:p>
          <a:p>
            <a:pPr marL="0" indent="0">
              <a:buNone/>
            </a:pPr>
            <a:r>
              <a:rPr lang="en-US" b="1" dirty="0" smtClean="0">
                <a:latin typeface="Cambria" panose="02040503050406030204" pitchFamily="18" charset="0"/>
              </a:rPr>
              <a:t>Secondary</a:t>
            </a:r>
            <a:r>
              <a:rPr lang="en-US" dirty="0" smtClean="0">
                <a:latin typeface="Cambria" panose="02040503050406030204" pitchFamily="18" charset="0"/>
              </a:rPr>
              <a:t>: Staff</a:t>
            </a:r>
            <a:r>
              <a:rPr lang="en-US" dirty="0">
                <a:latin typeface="Cambria" panose="02040503050406030204" pitchFamily="18" charset="0"/>
              </a:rPr>
              <a:t>, </a:t>
            </a:r>
            <a:r>
              <a:rPr lang="en-US" dirty="0" smtClean="0">
                <a:latin typeface="Cambria" panose="02040503050406030204" pitchFamily="18" charset="0"/>
              </a:rPr>
              <a:t>Administrators</a:t>
            </a:r>
          </a:p>
          <a:p>
            <a:pPr marL="0" indent="0">
              <a:buNone/>
            </a:pPr>
            <a:r>
              <a:rPr lang="en-US" b="1" dirty="0">
                <a:latin typeface="Cambria" panose="02040503050406030204" pitchFamily="18" charset="0"/>
              </a:rPr>
              <a:t>Facilitator</a:t>
            </a:r>
            <a:r>
              <a:rPr lang="en-US" dirty="0">
                <a:latin typeface="Cambria" panose="02040503050406030204" pitchFamily="18" charset="0"/>
              </a:rPr>
              <a:t>: IT support; </a:t>
            </a:r>
            <a:r>
              <a:rPr lang="en-US" dirty="0" smtClean="0">
                <a:latin typeface="Cambria" panose="02040503050406030204" pitchFamily="18" charset="0"/>
              </a:rPr>
              <a:t>Cecil team</a:t>
            </a:r>
          </a:p>
          <a:p>
            <a:pPr marL="0" indent="0">
              <a:buNone/>
            </a:pPr>
            <a:r>
              <a:rPr lang="en-US" b="1" dirty="0" smtClean="0">
                <a:latin typeface="Cambria" panose="02040503050406030204" pitchFamily="18" charset="0"/>
              </a:rPr>
              <a:t>Indirect</a:t>
            </a:r>
            <a:r>
              <a:rPr lang="en-US" dirty="0" smtClean="0">
                <a:latin typeface="Cambria" panose="02040503050406030204" pitchFamily="18" charset="0"/>
              </a:rPr>
              <a:t>: Heads </a:t>
            </a:r>
            <a:r>
              <a:rPr lang="en-US" dirty="0">
                <a:latin typeface="Cambria" panose="02040503050406030204" pitchFamily="18" charset="0"/>
              </a:rPr>
              <a:t>of Departments, Senior </a:t>
            </a:r>
            <a:r>
              <a:rPr lang="en-US" dirty="0" smtClean="0">
                <a:latin typeface="Cambria" panose="02040503050406030204" pitchFamily="18" charset="0"/>
              </a:rPr>
              <a:t>Admin</a:t>
            </a:r>
            <a:endParaRPr lang="en-US" dirty="0">
              <a:latin typeface="Cambria" panose="02040503050406030204" pitchFamily="18" charset="0"/>
            </a:endParaRPr>
          </a:p>
        </p:txBody>
      </p:sp>
    </p:spTree>
    <p:extLst>
      <p:ext uri="{BB962C8B-B14F-4D97-AF65-F5344CB8AC3E}">
        <p14:creationId xmlns:p14="http://schemas.microsoft.com/office/powerpoint/2010/main" val="312494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Overview</a:t>
            </a:r>
            <a:endParaRPr lang="en-US" b="1" dirty="0">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US" b="1" dirty="0" smtClean="0">
                <a:latin typeface="Cambria" panose="02040503050406030204" pitchFamily="18" charset="0"/>
              </a:rPr>
              <a:t>Thursday 23 April </a:t>
            </a:r>
            <a:r>
              <a:rPr lang="en-US" dirty="0" smtClean="0">
                <a:latin typeface="Cambria" panose="02040503050406030204" pitchFamily="18" charset="0"/>
              </a:rPr>
              <a:t>– </a:t>
            </a:r>
            <a:r>
              <a:rPr lang="en-US" b="1" dirty="0" smtClean="0">
                <a:latin typeface="Cambria" panose="02040503050406030204" pitchFamily="18" charset="0"/>
              </a:rPr>
              <a:t>6:00 PM – 7:30 PM </a:t>
            </a:r>
          </a:p>
          <a:p>
            <a:pPr lvl="1"/>
            <a:r>
              <a:rPr lang="en-US" dirty="0">
                <a:latin typeface="Cambria" panose="02040503050406030204" pitchFamily="18" charset="0"/>
              </a:rPr>
              <a:t>Conference Centre Lecture Theatre/423-342: </a:t>
            </a:r>
            <a:r>
              <a:rPr lang="en-US" dirty="0" err="1">
                <a:latin typeface="Cambria" panose="02040503050406030204" pitchFamily="18" charset="0"/>
              </a:rPr>
              <a:t>Aaa</a:t>
            </a:r>
            <a:r>
              <a:rPr lang="en-US" dirty="0">
                <a:latin typeface="Cambria" panose="02040503050406030204" pitchFamily="18" charset="0"/>
              </a:rPr>
              <a:t>-Fit</a:t>
            </a:r>
          </a:p>
          <a:p>
            <a:pPr lvl="1"/>
            <a:r>
              <a:rPr lang="en-US" dirty="0">
                <a:latin typeface="Cambria" panose="02040503050406030204" pitchFamily="18" charset="0"/>
              </a:rPr>
              <a:t>Eng3407/403-407: </a:t>
            </a:r>
            <a:r>
              <a:rPr lang="en-US" dirty="0" err="1">
                <a:latin typeface="Cambria" panose="02040503050406030204" pitchFamily="18" charset="0"/>
              </a:rPr>
              <a:t>Fre</a:t>
            </a:r>
            <a:r>
              <a:rPr lang="en-US" dirty="0">
                <a:latin typeface="Cambria" panose="02040503050406030204" pitchFamily="18" charset="0"/>
              </a:rPr>
              <a:t>-Koo</a:t>
            </a:r>
          </a:p>
          <a:p>
            <a:pPr lvl="1"/>
            <a:r>
              <a:rPr lang="en-US" dirty="0">
                <a:latin typeface="Cambria" panose="02040503050406030204" pitchFamily="18" charset="0"/>
              </a:rPr>
              <a:t>MLT2/303-102: </a:t>
            </a:r>
            <a:r>
              <a:rPr lang="en-US" dirty="0" err="1">
                <a:latin typeface="Cambria" panose="02040503050406030204" pitchFamily="18" charset="0"/>
              </a:rPr>
              <a:t>Kot</a:t>
            </a:r>
            <a:r>
              <a:rPr lang="en-US" dirty="0">
                <a:latin typeface="Cambria" panose="02040503050406030204" pitchFamily="18" charset="0"/>
              </a:rPr>
              <a:t>-Pas</a:t>
            </a:r>
          </a:p>
          <a:p>
            <a:pPr lvl="1"/>
            <a:r>
              <a:rPr lang="en-US" dirty="0">
                <a:latin typeface="Cambria" panose="02040503050406030204" pitchFamily="18" charset="0"/>
              </a:rPr>
              <a:t>PLT2/303-G02: Pau-</a:t>
            </a:r>
            <a:r>
              <a:rPr lang="en-US" dirty="0" err="1">
                <a:latin typeface="Cambria" panose="02040503050406030204" pitchFamily="18" charset="0"/>
              </a:rPr>
              <a:t>Tay</a:t>
            </a:r>
            <a:endParaRPr lang="en-US" dirty="0">
              <a:latin typeface="Cambria" panose="02040503050406030204" pitchFamily="18" charset="0"/>
            </a:endParaRPr>
          </a:p>
          <a:p>
            <a:pPr lvl="1"/>
            <a:r>
              <a:rPr lang="en-US" dirty="0">
                <a:latin typeface="Cambria" panose="02040503050406030204" pitchFamily="18" charset="0"/>
              </a:rPr>
              <a:t>SLT1/303-G01: </a:t>
            </a:r>
            <a:r>
              <a:rPr lang="en-US" dirty="0" err="1">
                <a:latin typeface="Cambria" panose="02040503050406030204" pitchFamily="18" charset="0"/>
              </a:rPr>
              <a:t>Te</a:t>
            </a:r>
            <a:r>
              <a:rPr lang="en-US" dirty="0">
                <a:latin typeface="Cambria" panose="02040503050406030204" pitchFamily="18" charset="0"/>
              </a:rPr>
              <a:t> -</a:t>
            </a:r>
            <a:r>
              <a:rPr lang="en-US" dirty="0" err="1" smtClean="0">
                <a:latin typeface="Cambria" panose="02040503050406030204" pitchFamily="18" charset="0"/>
              </a:rPr>
              <a:t>Zzz</a:t>
            </a:r>
            <a:endParaRPr lang="en-US" dirty="0" smtClean="0">
              <a:latin typeface="Cambria" panose="02040503050406030204" pitchFamily="18" charset="0"/>
            </a:endParaRPr>
          </a:p>
          <a:p>
            <a:r>
              <a:rPr lang="en-US" b="1" dirty="0" smtClean="0">
                <a:latin typeface="Cambria" panose="02040503050406030204" pitchFamily="18" charset="0"/>
              </a:rPr>
              <a:t>Content Examined</a:t>
            </a:r>
            <a:r>
              <a:rPr lang="en-US" dirty="0" smtClean="0">
                <a:latin typeface="Cambria" panose="02040503050406030204" pitchFamily="18" charset="0"/>
              </a:rPr>
              <a:t>: Week 1 – Week 4</a:t>
            </a:r>
            <a:r>
              <a:rPr lang="en-US" dirty="0">
                <a:latin typeface="Cambria" panose="02040503050406030204" pitchFamily="18" charset="0"/>
              </a:rPr>
              <a:t> </a:t>
            </a:r>
            <a:r>
              <a:rPr lang="en-US" dirty="0" smtClean="0">
                <a:latin typeface="Cambria" panose="02040503050406030204" pitchFamily="18" charset="0"/>
              </a:rPr>
              <a:t>(Lectures 1 – 12)</a:t>
            </a:r>
          </a:p>
          <a:p>
            <a:r>
              <a:rPr lang="en-US" b="1" dirty="0" smtClean="0">
                <a:latin typeface="Cambria" panose="02040503050406030204" pitchFamily="18" charset="0"/>
              </a:rPr>
              <a:t>Format</a:t>
            </a:r>
            <a:r>
              <a:rPr lang="en-US" b="1" dirty="0">
                <a:latin typeface="Cambria" panose="02040503050406030204" pitchFamily="18" charset="0"/>
              </a:rPr>
              <a:t>:</a:t>
            </a:r>
            <a:r>
              <a:rPr lang="en-US" dirty="0">
                <a:latin typeface="Cambria" panose="02040503050406030204" pitchFamily="18" charset="0"/>
              </a:rPr>
              <a:t> Short answers and some longer responses</a:t>
            </a:r>
            <a:endParaRPr lang="en-US" dirty="0" smtClean="0">
              <a:latin typeface="Cambria" panose="02040503050406030204" pitchFamily="18" charset="0"/>
            </a:endParaRPr>
          </a:p>
          <a:p>
            <a:endParaRPr lang="en-US" dirty="0" smtClean="0">
              <a:latin typeface="Cambria" panose="02040503050406030204" pitchFamily="18" charset="0"/>
            </a:endParaRPr>
          </a:p>
        </p:txBody>
      </p:sp>
    </p:spTree>
    <p:extLst>
      <p:ext uri="{BB962C8B-B14F-4D97-AF65-F5344CB8AC3E}">
        <p14:creationId xmlns:p14="http://schemas.microsoft.com/office/powerpoint/2010/main" val="24557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Section A: Short Answers</a:t>
            </a:r>
            <a:endParaRPr lang="en-US" b="1"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r>
              <a:rPr lang="en-NZ" dirty="0">
                <a:latin typeface="Cambria" panose="02040503050406030204" pitchFamily="18" charset="0"/>
              </a:rPr>
              <a:t>Go through lecture slides, find the objectives, learn and comprehend HCI terms that align with the learning objectives</a:t>
            </a:r>
          </a:p>
          <a:p>
            <a:pPr lvl="1"/>
            <a:r>
              <a:rPr lang="en-US" dirty="0" smtClean="0">
                <a:latin typeface="Cambria" panose="02040503050406030204" pitchFamily="18" charset="0"/>
              </a:rPr>
              <a:t>Stakeholders </a:t>
            </a:r>
            <a:r>
              <a:rPr lang="en-US" dirty="0" smtClean="0">
                <a:latin typeface="Cambria" panose="02040503050406030204" pitchFamily="18" charset="0"/>
              </a:rPr>
              <a:t>– 4 types</a:t>
            </a:r>
          </a:p>
          <a:p>
            <a:pPr lvl="1"/>
            <a:r>
              <a:rPr lang="en-US" dirty="0" smtClean="0">
                <a:latin typeface="Cambria" panose="02040503050406030204" pitchFamily="18" charset="0"/>
              </a:rPr>
              <a:t>Methods of Collecting data</a:t>
            </a:r>
          </a:p>
          <a:p>
            <a:pPr lvl="1"/>
            <a:r>
              <a:rPr lang="en-US" dirty="0" smtClean="0">
                <a:latin typeface="Cambria" panose="02040503050406030204" pitchFamily="18" charset="0"/>
              </a:rPr>
              <a:t>Task Analysis</a:t>
            </a:r>
          </a:p>
          <a:p>
            <a:pPr lvl="1"/>
            <a:r>
              <a:rPr lang="en-US" dirty="0" smtClean="0">
                <a:latin typeface="Cambria" panose="02040503050406030204" pitchFamily="18" charset="0"/>
              </a:rPr>
              <a:t>Storyboarding</a:t>
            </a:r>
          </a:p>
          <a:p>
            <a:pPr lvl="1"/>
            <a:r>
              <a:rPr lang="en-US" dirty="0" smtClean="0">
                <a:latin typeface="Cambria" panose="02040503050406030204" pitchFamily="18" charset="0"/>
              </a:rPr>
              <a:t>Use cases</a:t>
            </a:r>
          </a:p>
          <a:p>
            <a:pPr lvl="1"/>
            <a:r>
              <a:rPr lang="en-US" dirty="0" smtClean="0">
                <a:latin typeface="Cambria" panose="02040503050406030204" pitchFamily="18" charset="0"/>
              </a:rPr>
              <a:t>Usability? Factors, aspects and how it is measured, testing</a:t>
            </a:r>
          </a:p>
          <a:p>
            <a:pPr lvl="1"/>
            <a:r>
              <a:rPr lang="en-US" dirty="0" smtClean="0">
                <a:latin typeface="Cambria" panose="02040503050406030204" pitchFamily="18" charset="0"/>
              </a:rPr>
              <a:t>Usability Evaluations – </a:t>
            </a:r>
            <a:r>
              <a:rPr lang="en-US" dirty="0" err="1" smtClean="0">
                <a:latin typeface="Cambria" panose="02040503050406030204" pitchFamily="18" charset="0"/>
              </a:rPr>
              <a:t>Fitts</a:t>
            </a:r>
            <a:r>
              <a:rPr lang="en-US" dirty="0" smtClean="0">
                <a:latin typeface="Cambria" panose="02040503050406030204" pitchFamily="18" charset="0"/>
              </a:rPr>
              <a:t>’ Law, Hick Hyman Law, Heuristic Evaluations?, Nielsen’s Heuristics </a:t>
            </a:r>
            <a:r>
              <a:rPr lang="en-US" dirty="0" err="1" smtClean="0">
                <a:latin typeface="Cambria" panose="02040503050406030204" pitchFamily="18" charset="0"/>
              </a:rPr>
              <a:t>etc</a:t>
            </a:r>
            <a:endParaRPr lang="en-US" dirty="0" smtClean="0">
              <a:latin typeface="Cambria" panose="02040503050406030204" pitchFamily="18" charset="0"/>
            </a:endParaRPr>
          </a:p>
          <a:p>
            <a:pPr lvl="1"/>
            <a:r>
              <a:rPr lang="en-US" dirty="0" smtClean="0">
                <a:latin typeface="Cambria" panose="02040503050406030204" pitchFamily="18" charset="0"/>
              </a:rPr>
              <a:t>Conceptual Design – card sort, personas, semantic networks </a:t>
            </a:r>
            <a:r>
              <a:rPr lang="en-US" dirty="0" err="1" smtClean="0">
                <a:latin typeface="Cambria" panose="02040503050406030204" pitchFamily="18" charset="0"/>
              </a:rPr>
              <a:t>etc</a:t>
            </a:r>
            <a:endParaRPr lang="en-US" dirty="0" smtClean="0">
              <a:latin typeface="Cambria" panose="02040503050406030204" pitchFamily="18" charset="0"/>
            </a:endParaRPr>
          </a:p>
          <a:p>
            <a:pPr lvl="1"/>
            <a:r>
              <a:rPr lang="en-US" dirty="0" smtClean="0">
                <a:latin typeface="Cambria" panose="02040503050406030204" pitchFamily="18" charset="0"/>
              </a:rPr>
              <a:t>Design Principles – Gulf of execution and efficiency, principles of interaction design</a:t>
            </a:r>
          </a:p>
          <a:p>
            <a:pPr lvl="1"/>
            <a:r>
              <a:rPr lang="en-US" dirty="0" smtClean="0">
                <a:latin typeface="Cambria" panose="02040503050406030204" pitchFamily="18" charset="0"/>
              </a:rPr>
              <a:t>Visual Aesthetics</a:t>
            </a:r>
          </a:p>
          <a:p>
            <a:pPr lvl="1"/>
            <a:endParaRPr lang="en-US" dirty="0" smtClean="0">
              <a:latin typeface="Cambria" panose="02040503050406030204" pitchFamily="18" charset="0"/>
            </a:endParaRPr>
          </a:p>
          <a:p>
            <a:pPr lvl="1"/>
            <a:endParaRPr lang="en-US" dirty="0" smtClean="0">
              <a:latin typeface="Cambria" panose="02040503050406030204" pitchFamily="18" charset="0"/>
            </a:endParaRPr>
          </a:p>
          <a:p>
            <a:pPr lvl="1"/>
            <a:endParaRPr lang="en-US" dirty="0" smtClean="0">
              <a:latin typeface="Cambria" panose="02040503050406030204" pitchFamily="18" charset="0"/>
            </a:endParaRPr>
          </a:p>
        </p:txBody>
      </p:sp>
    </p:spTree>
    <p:extLst>
      <p:ext uri="{BB962C8B-B14F-4D97-AF65-F5344CB8AC3E}">
        <p14:creationId xmlns:p14="http://schemas.microsoft.com/office/powerpoint/2010/main" val="75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lvl="1"/>
            <a:r>
              <a:rPr lang="en-US" dirty="0" smtClean="0">
                <a:latin typeface="Cambria" panose="02040503050406030204" pitchFamily="18" charset="0"/>
              </a:rPr>
              <a:t>Main elements of HCI are: people, computers, _______, activities and environment.</a:t>
            </a:r>
          </a:p>
          <a:p>
            <a:pPr lvl="1"/>
            <a:r>
              <a:rPr lang="en-US" dirty="0" smtClean="0">
                <a:latin typeface="Cambria" panose="02040503050406030204" pitchFamily="18" charset="0"/>
              </a:rPr>
              <a:t>Key design principles for user interfaces are Comprehensibility, Learnability, ____________ and Efficiency/Usability.</a:t>
            </a:r>
          </a:p>
          <a:p>
            <a:pPr lvl="1"/>
            <a:r>
              <a:rPr lang="en-US" dirty="0" smtClean="0">
                <a:latin typeface="Cambria" panose="02040503050406030204" pitchFamily="18" charset="0"/>
              </a:rPr>
              <a:t>The ______________ models the time taken to make a decision.</a:t>
            </a:r>
          </a:p>
          <a:p>
            <a:pPr lvl="1"/>
            <a:r>
              <a:rPr lang="en-US" dirty="0">
                <a:latin typeface="Cambria" panose="02040503050406030204" pitchFamily="18" charset="0"/>
              </a:rPr>
              <a:t>In Conceptual Design, ________ are archetypes of actual users, defined by the user’s goals and attributes.</a:t>
            </a:r>
          </a:p>
          <a:p>
            <a:pPr lvl="1"/>
            <a:r>
              <a:rPr lang="en-US" dirty="0" smtClean="0">
                <a:latin typeface="Cambria" panose="02040503050406030204" pitchFamily="18" charset="0"/>
              </a:rPr>
              <a:t>A </a:t>
            </a:r>
            <a:r>
              <a:rPr lang="en-US" dirty="0" smtClean="0">
                <a:latin typeface="Cambria" panose="02040503050406030204" pitchFamily="18" charset="0"/>
              </a:rPr>
              <a:t>proportion that occurs in nature, has been applied in architecture and is widely thought to be inherently pleasing is called the </a:t>
            </a:r>
            <a:r>
              <a:rPr lang="en-US" dirty="0" smtClean="0">
                <a:latin typeface="Cambria" panose="02040503050406030204" pitchFamily="18" charset="0"/>
              </a:rPr>
              <a:t>_______.</a:t>
            </a:r>
          </a:p>
          <a:p>
            <a:pPr lvl="1"/>
            <a:r>
              <a:rPr lang="en-NZ" dirty="0">
                <a:latin typeface="Cambria" panose="02040503050406030204" pitchFamily="18" charset="0"/>
              </a:rPr>
              <a:t>________ is a technique used extensively in HCI to organize items into </a:t>
            </a:r>
            <a:r>
              <a:rPr lang="en-NZ" dirty="0" smtClean="0">
                <a:latin typeface="Cambria" panose="02040503050406030204" pitchFamily="18" charset="0"/>
              </a:rPr>
              <a:t>groups.</a:t>
            </a:r>
            <a:endParaRPr lang="en-US" dirty="0" smtClean="0">
              <a:latin typeface="Cambria" panose="02040503050406030204" pitchFamily="18" charset="0"/>
            </a:endParaRPr>
          </a:p>
          <a:p>
            <a:endParaRPr lang="en-US" dirty="0">
              <a:latin typeface="Cambria" panose="02040503050406030204" pitchFamily="18" charset="0"/>
            </a:endParaRPr>
          </a:p>
        </p:txBody>
      </p:sp>
    </p:spTree>
    <p:extLst>
      <p:ext uri="{BB962C8B-B14F-4D97-AF65-F5344CB8AC3E}">
        <p14:creationId xmlns:p14="http://schemas.microsoft.com/office/powerpoint/2010/main" val="213465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HTA Analysis (8 Marks</a:t>
            </a:r>
            <a:r>
              <a:rPr lang="en-US" b="1" dirty="0" smtClean="0">
                <a:latin typeface="Cambria" panose="02040503050406030204" pitchFamily="18" charset="0"/>
              </a:rPr>
              <a:t>) - 2014</a:t>
            </a:r>
            <a:endParaRPr lang="en-US" b="1"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The </a:t>
            </a:r>
            <a:r>
              <a:rPr lang="en-US" dirty="0">
                <a:latin typeface="Cambria" panose="02040503050406030204" pitchFamily="18" charset="0"/>
              </a:rPr>
              <a:t>various departments in the university that teach programming have decided to get together and run a programming competition. The idea is that students will get together into programming teams of 4 to enter the competition. In order to register for the competition, each team must have a name and a leader. All members of a team must be enrolled students. Their names, UPIs and email addresses must be provided when the team is registered. Your task is to produce an HTA diagram of the team registration activity. </a:t>
            </a:r>
          </a:p>
        </p:txBody>
      </p:sp>
    </p:spTree>
    <p:extLst>
      <p:ext uri="{BB962C8B-B14F-4D97-AF65-F5344CB8AC3E}">
        <p14:creationId xmlns:p14="http://schemas.microsoft.com/office/powerpoint/2010/main" val="7696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HTA Analysis (8 Marks)</a:t>
            </a:r>
          </a:p>
        </p:txBody>
      </p:sp>
      <p:sp>
        <p:nvSpPr>
          <p:cNvPr id="3" name="Content Placeholder 2"/>
          <p:cNvSpPr>
            <a:spLocks noGrp="1"/>
          </p:cNvSpPr>
          <p:nvPr>
            <p:ph idx="1"/>
          </p:nvPr>
        </p:nvSpPr>
        <p:spPr/>
        <p:txBody>
          <a:bodyPr/>
          <a:lstStyle/>
          <a:p>
            <a:r>
              <a:rPr lang="en-US" b="1" dirty="0" smtClean="0">
                <a:latin typeface="Cambria" panose="02040503050406030204" pitchFamily="18" charset="0"/>
              </a:rPr>
              <a:t>Goal: </a:t>
            </a:r>
            <a:r>
              <a:rPr lang="en-US" dirty="0" smtClean="0">
                <a:latin typeface="Cambria" panose="02040503050406030204" pitchFamily="18" charset="0"/>
              </a:rPr>
              <a:t>Top level goal of the task being </a:t>
            </a:r>
            <a:r>
              <a:rPr lang="en-US" dirty="0" err="1" smtClean="0">
                <a:latin typeface="Cambria" panose="02040503050406030204" pitchFamily="18" charset="0"/>
              </a:rPr>
              <a:t>analysed</a:t>
            </a:r>
            <a:endParaRPr lang="en-US" dirty="0" smtClean="0">
              <a:latin typeface="Cambria" panose="02040503050406030204" pitchFamily="18" charset="0"/>
            </a:endParaRPr>
          </a:p>
          <a:p>
            <a:r>
              <a:rPr lang="en-US" b="1" dirty="0" smtClean="0">
                <a:latin typeface="Cambria" panose="02040503050406030204" pitchFamily="18" charset="0"/>
              </a:rPr>
              <a:t>Plans: </a:t>
            </a:r>
            <a:r>
              <a:rPr lang="en-NZ" dirty="0">
                <a:latin typeface="Cambria" panose="02040503050406030204" pitchFamily="18" charset="0"/>
              </a:rPr>
              <a:t>the order and conditions for proceeding with the sub-tasks</a:t>
            </a:r>
          </a:p>
          <a:p>
            <a:r>
              <a:rPr lang="en-NZ" b="1" dirty="0">
                <a:latin typeface="Cambria" panose="02040503050406030204" pitchFamily="18" charset="0"/>
              </a:rPr>
              <a:t>Information</a:t>
            </a:r>
            <a:r>
              <a:rPr lang="en-NZ" dirty="0">
                <a:latin typeface="Cambria" panose="02040503050406030204" pitchFamily="18" charset="0"/>
              </a:rPr>
              <a:t> – all the information needed to undertake the task</a:t>
            </a:r>
          </a:p>
          <a:p>
            <a:r>
              <a:rPr lang="en-NZ" b="1" dirty="0">
                <a:latin typeface="Cambria" panose="02040503050406030204" pitchFamily="18" charset="0"/>
              </a:rPr>
              <a:t>Objects</a:t>
            </a:r>
            <a:r>
              <a:rPr lang="en-NZ" dirty="0">
                <a:latin typeface="Cambria" panose="02040503050406030204" pitchFamily="18" charset="0"/>
              </a:rPr>
              <a:t> – all the physical objects involved</a:t>
            </a:r>
          </a:p>
          <a:p>
            <a:r>
              <a:rPr lang="en-NZ" b="1" dirty="0">
                <a:latin typeface="Cambria" panose="02040503050406030204" pitchFamily="18" charset="0"/>
              </a:rPr>
              <a:t>Methods</a:t>
            </a:r>
            <a:r>
              <a:rPr lang="en-NZ" dirty="0">
                <a:latin typeface="Cambria" panose="02040503050406030204" pitchFamily="18" charset="0"/>
              </a:rPr>
              <a:t> – the various ways of doing the sub-tasks</a:t>
            </a:r>
          </a:p>
          <a:p>
            <a:endParaRPr lang="en-US" b="1" dirty="0">
              <a:latin typeface="Cambria" panose="02040503050406030204" pitchFamily="18" charset="0"/>
            </a:endParaRPr>
          </a:p>
        </p:txBody>
      </p:sp>
    </p:spTree>
    <p:extLst>
      <p:ext uri="{BB962C8B-B14F-4D97-AF65-F5344CB8AC3E}">
        <p14:creationId xmlns:p14="http://schemas.microsoft.com/office/powerpoint/2010/main" val="280423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279" y="411507"/>
            <a:ext cx="10352631" cy="6446493"/>
          </a:xfrm>
        </p:spPr>
      </p:pic>
    </p:spTree>
    <p:extLst>
      <p:ext uri="{BB962C8B-B14F-4D97-AF65-F5344CB8AC3E}">
        <p14:creationId xmlns:p14="http://schemas.microsoft.com/office/powerpoint/2010/main" val="365286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anose="02040503050406030204" pitchFamily="18" charset="0"/>
              </a:rPr>
              <a:t>Heuristic Evaluation</a:t>
            </a:r>
            <a:endParaRPr lang="en-US" b="1"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Cambria" panose="02040503050406030204" pitchFamily="18" charset="0"/>
              </a:rPr>
              <a:t>Learn Nielsen’s 10 Usability Heuristics</a:t>
            </a:r>
          </a:p>
          <a:p>
            <a:pPr lvl="1"/>
            <a:r>
              <a:rPr lang="en-US" dirty="0" smtClean="0">
                <a:latin typeface="Cambria" panose="02040503050406030204" pitchFamily="18" charset="0"/>
              </a:rPr>
              <a:t>Apply them to a webpage</a:t>
            </a:r>
          </a:p>
          <a:p>
            <a:pPr lvl="1"/>
            <a:r>
              <a:rPr lang="en-US" dirty="0" smtClean="0">
                <a:latin typeface="Cambria" panose="02040503050406030204" pitchFamily="18" charset="0"/>
              </a:rPr>
              <a:t>Find possible scenarios where if these heuristics may not be applied</a:t>
            </a:r>
          </a:p>
          <a:p>
            <a:r>
              <a:rPr lang="en-US" dirty="0">
                <a:latin typeface="Cambria" panose="02040503050406030204" pitchFamily="18" charset="0"/>
              </a:rPr>
              <a:t>Visibility of system status</a:t>
            </a:r>
          </a:p>
          <a:p>
            <a:pPr lvl="1"/>
            <a:r>
              <a:rPr lang="en-US" dirty="0">
                <a:latin typeface="Cambria" panose="02040503050406030204" pitchFamily="18" charset="0"/>
              </a:rPr>
              <a:t>Search that retrieves no results</a:t>
            </a:r>
          </a:p>
          <a:p>
            <a:pPr lvl="1"/>
            <a:r>
              <a:rPr lang="en-US" dirty="0">
                <a:latin typeface="Cambria" panose="02040503050406030204" pitchFamily="18" charset="0"/>
              </a:rPr>
              <a:t>No feedback of why you couldn’t log on – password error/username error</a:t>
            </a:r>
          </a:p>
          <a:p>
            <a:r>
              <a:rPr lang="en-US" dirty="0" smtClean="0">
                <a:latin typeface="Cambria" panose="02040503050406030204" pitchFamily="18" charset="0"/>
              </a:rPr>
              <a:t>Match between system and real world</a:t>
            </a:r>
          </a:p>
          <a:p>
            <a:pPr lvl="1"/>
            <a:r>
              <a:rPr lang="en-US" dirty="0" smtClean="0">
                <a:latin typeface="Cambria" panose="02040503050406030204" pitchFamily="18" charset="0"/>
              </a:rPr>
              <a:t>Use of jargon?</a:t>
            </a:r>
          </a:p>
          <a:p>
            <a:r>
              <a:rPr lang="en-US" dirty="0" smtClean="0">
                <a:latin typeface="Cambria" panose="02040503050406030204" pitchFamily="18" charset="0"/>
              </a:rPr>
              <a:t>Consistency and standards</a:t>
            </a:r>
          </a:p>
          <a:p>
            <a:pPr lvl="1"/>
            <a:r>
              <a:rPr lang="en-US" dirty="0" smtClean="0">
                <a:latin typeface="Cambria" panose="02040503050406030204" pitchFamily="18" charset="0"/>
              </a:rPr>
              <a:t>Use of platform conventions – Location of tabs? Buttons?</a:t>
            </a:r>
            <a:endParaRPr lang="en-US" dirty="0">
              <a:latin typeface="Cambria" panose="02040503050406030204" pitchFamily="18" charset="0"/>
            </a:endParaRPr>
          </a:p>
          <a:p>
            <a:pPr lvl="1"/>
            <a:endParaRPr lang="en-US" dirty="0">
              <a:latin typeface="Cambria" panose="02040503050406030204" pitchFamily="18" charset="0"/>
            </a:endParaRPr>
          </a:p>
        </p:txBody>
      </p:sp>
    </p:spTree>
    <p:extLst>
      <p:ext uri="{BB962C8B-B14F-4D97-AF65-F5344CB8AC3E}">
        <p14:creationId xmlns:p14="http://schemas.microsoft.com/office/powerpoint/2010/main" val="134276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547104" y="365125"/>
            <a:ext cx="4806696"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smtClean="0">
                <a:latin typeface="Cambria" panose="02040503050406030204" pitchFamily="18" charset="0"/>
              </a:rPr>
              <a:t>Help and documentation</a:t>
            </a:r>
          </a:p>
          <a:p>
            <a:pPr lvl="1"/>
            <a:r>
              <a:rPr lang="en-NZ" smtClean="0">
                <a:latin typeface="Cambria" panose="02040503050406030204" pitchFamily="18" charset="0"/>
              </a:rPr>
              <a:t>Link to help and support</a:t>
            </a:r>
          </a:p>
          <a:p>
            <a:r>
              <a:rPr lang="en-NZ" smtClean="0">
                <a:latin typeface="Cambria" panose="02040503050406030204" pitchFamily="18" charset="0"/>
              </a:rPr>
              <a:t>Aesthetic and minimalist design</a:t>
            </a:r>
          </a:p>
          <a:p>
            <a:pPr lvl="1"/>
            <a:r>
              <a:rPr lang="en-NZ" smtClean="0">
                <a:latin typeface="Cambria" panose="02040503050406030204" pitchFamily="18" charset="0"/>
              </a:rPr>
              <a:t>Simple colour scheme</a:t>
            </a:r>
          </a:p>
          <a:p>
            <a:r>
              <a:rPr lang="en-NZ" smtClean="0">
                <a:latin typeface="Cambria" panose="02040503050406030204" pitchFamily="18" charset="0"/>
              </a:rPr>
              <a:t>Consistency and standards</a:t>
            </a:r>
          </a:p>
          <a:p>
            <a:pPr lvl="1"/>
            <a:r>
              <a:rPr lang="en-NZ" smtClean="0">
                <a:latin typeface="Cambria" panose="02040503050406030204" pitchFamily="18" charset="0"/>
              </a:rPr>
              <a:t>Location of tabs, consistent design – location of search bar</a:t>
            </a:r>
          </a:p>
          <a:p>
            <a:pPr lvl="1"/>
            <a:endParaRPr lang="en-NZ" dirty="0">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699516" y="365125"/>
            <a:ext cx="5562600" cy="6315075"/>
          </a:xfrm>
          <a:prstGeom prst="rect">
            <a:avLst/>
          </a:prstGeom>
        </p:spPr>
      </p:pic>
    </p:spTree>
    <p:extLst>
      <p:ext uri="{BB962C8B-B14F-4D97-AF65-F5344CB8AC3E}">
        <p14:creationId xmlns:p14="http://schemas.microsoft.com/office/powerpoint/2010/main" val="180637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956</Words>
  <Application>Microsoft Office PowerPoint</Application>
  <PresentationFormat>Widescreen</PresentationFormat>
  <Paragraphs>98</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TEST REVISION</vt:lpstr>
      <vt:lpstr>Overview</vt:lpstr>
      <vt:lpstr>Section A: Short Answers</vt:lpstr>
      <vt:lpstr>Examples</vt:lpstr>
      <vt:lpstr>HTA Analysis (8 Marks) - 2014</vt:lpstr>
      <vt:lpstr>HTA Analysis (8 Marks)</vt:lpstr>
      <vt:lpstr>PowerPoint Presentation</vt:lpstr>
      <vt:lpstr>Heuristic Evaluation</vt:lpstr>
      <vt:lpstr>PowerPoint Presentation</vt:lpstr>
      <vt:lpstr>Stakeholders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REVISION</dc:title>
  <dc:creator>Reshmi Ravichandran</dc:creator>
  <cp:lastModifiedBy>Reshmi Ravichandran</cp:lastModifiedBy>
  <cp:revision>31</cp:revision>
  <dcterms:created xsi:type="dcterms:W3CDTF">2015-04-13T22:54:34Z</dcterms:created>
  <dcterms:modified xsi:type="dcterms:W3CDTF">2015-04-20T11:05:17Z</dcterms:modified>
</cp:coreProperties>
</file>