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8"/>
  </p:notesMasterIdLst>
  <p:handoutMasterIdLst>
    <p:handoutMasterId r:id="rId19"/>
  </p:handoutMasterIdLst>
  <p:sldIdLst>
    <p:sldId id="330" r:id="rId3"/>
    <p:sldId id="331" r:id="rId4"/>
    <p:sldId id="356" r:id="rId5"/>
    <p:sldId id="332" r:id="rId6"/>
    <p:sldId id="333" r:id="rId7"/>
    <p:sldId id="334" r:id="rId8"/>
    <p:sldId id="335" r:id="rId9"/>
    <p:sldId id="336" r:id="rId10"/>
    <p:sldId id="337" r:id="rId11"/>
    <p:sldId id="345" r:id="rId12"/>
    <p:sldId id="351" r:id="rId13"/>
    <p:sldId id="352" r:id="rId14"/>
    <p:sldId id="353" r:id="rId15"/>
    <p:sldId id="354" r:id="rId16"/>
    <p:sldId id="355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EEFE"/>
    <a:srgbClr val="96EAFE"/>
    <a:srgbClr val="7C5989"/>
    <a:srgbClr val="000066"/>
    <a:srgbClr val="4D6B89"/>
    <a:srgbClr val="384E64"/>
    <a:srgbClr val="274E75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84" autoAdjust="0"/>
    <p:restoredTop sz="94664" autoAdjust="0"/>
  </p:normalViewPr>
  <p:slideViewPr>
    <p:cSldViewPr>
      <p:cViewPr varScale="1">
        <p:scale>
          <a:sx n="115" d="100"/>
          <a:sy n="115" d="100"/>
        </p:scale>
        <p:origin x="1709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722A8-24DB-4C62-9C50-1A7D665A0ACD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3C1DA-78F3-4155-B782-B94BFBBE8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49761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ECC41-AB40-4044-9FC1-CC47A5A6ED32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E57BD-46E0-4D0B-8236-08AC4EDCC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36530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514600"/>
            <a:ext cx="9144000" cy="9144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479800"/>
            <a:ext cx="9144000" cy="6350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r>
              <a:rPr lang="en-US" altLang="zh-TW"/>
              <a:t>09/27/2010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r>
              <a:rPr lang="en-US"/>
              <a:t>© NTUST CSIE 2011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b="1">
                <a:latin typeface="Arial" charset="0"/>
              </a:defRPr>
            </a:lvl1pPr>
          </a:lstStyle>
          <a:p>
            <a:fld id="{A824896F-7755-466F-8C35-EAFD8CA4351D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8359"/>
            <a:ext cx="4572000" cy="999641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09/27/2010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© NTUST CSIE 2011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0C56374-977E-4424-935F-A12D278A28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96215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1143000"/>
            <a:ext cx="219075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219200"/>
            <a:ext cx="6419850" cy="48768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09/27/2010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© NTUST CSIE 2011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03A2306-EA26-4CD1-AF4E-2B0594819D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82209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6781800" cy="990600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447800"/>
            <a:ext cx="3962400" cy="4343400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447800"/>
            <a:ext cx="3962400" cy="4343400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09/27/2010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© NTUST CSIE 2011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77F2E-CDDD-40F9-AD07-0F27AC5466C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58681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09/27/2010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© NTUST CSIE 2011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C45CE18-FEDB-42B8-B312-8B3BA77B227B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2473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09/27/2010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© NTUST CSIE 2011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36F8B2E-FEF9-4C06-A6EA-B5CD37F657F7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39069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772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343400" cy="4876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219200"/>
            <a:ext cx="4038600" cy="4953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09/27/2010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© NTUST CSIE 2011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C9E9954-B703-4A44-A9C2-064BB611DF7B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76503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8001000" cy="104517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09/27/2010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© NTUST CSIE 2011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208AB69-F4F1-4209-9B61-7037FCEB2A2C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9201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010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09/27/2010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© NTUST CSIE 2011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DEAAFB4-FDB7-4E54-B52B-447C3A700748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7495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09/27/2010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© NTUST CSIE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220D672-B12B-4FAA-A631-9CA5B5C5813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381000" y="1143000"/>
            <a:ext cx="8686800" cy="74613"/>
          </a:xfrm>
          <a:prstGeom prst="rect">
            <a:avLst/>
          </a:prstGeom>
          <a:gradFill rotWithShape="0">
            <a:gsLst>
              <a:gs pos="0">
                <a:srgbClr val="DF140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776107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09/27/2010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© NTUST CSIE 2011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6F5E704-AC6B-47FB-BDE9-3FAF54BE9D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10985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19199"/>
            <a:ext cx="5486400" cy="3508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09/27/2010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© NTUST CSIE 2011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C060965-0726-4D60-93AC-F14691D533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70718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152400"/>
            <a:ext cx="8077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381000" y="1107280"/>
            <a:ext cx="8686800" cy="74613"/>
          </a:xfrm>
          <a:prstGeom prst="rect">
            <a:avLst/>
          </a:prstGeom>
          <a:gradFill rotWithShape="0">
            <a:gsLst>
              <a:gs pos="0">
                <a:srgbClr val="DF140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r>
              <a:rPr lang="en-US" altLang="zh-TW"/>
              <a:t>09/27/2010</a:t>
            </a:r>
            <a:endParaRPr 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</p:spPr>
        <p:txBody>
          <a:bodyPr/>
          <a:lstStyle>
            <a:lvl1pPr algn="r">
              <a:defRPr lang="en-US" sz="1200" b="1" smtClean="0"/>
            </a:lvl1pPr>
          </a:lstStyle>
          <a:p>
            <a:r>
              <a:rPr lang="en-US"/>
              <a:t>© NTUST CSIE 2011</a:t>
            </a: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algn="r">
              <a:defRPr b="1">
                <a:latin typeface="Arial" charset="0"/>
              </a:defRPr>
            </a:lvl1pPr>
          </a:lstStyle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8359"/>
            <a:ext cx="4572000" cy="9996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 thruBlk="1"/>
  </p:transition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Last Note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Color &amp; Light</a:t>
            </a:r>
          </a:p>
          <a:p>
            <a:pPr lvl="1" eaLnBrk="1" hangingPunct="1"/>
            <a:r>
              <a:rPr lang="en-US" altLang="zh-TW" sz="2000" dirty="0">
                <a:ea typeface="新細明體" pitchFamily="18" charset="-120"/>
              </a:rPr>
              <a:t>Tri-</a:t>
            </a:r>
            <a:r>
              <a:rPr lang="en-US" altLang="zh-TW" sz="2000" dirty="0" err="1">
                <a:ea typeface="新細明體" pitchFamily="18" charset="-120"/>
              </a:rPr>
              <a:t>chromacy</a:t>
            </a:r>
            <a:endParaRPr lang="en-US" altLang="zh-TW" sz="2000" dirty="0">
              <a:ea typeface="新細明體" pitchFamily="18" charset="-120"/>
            </a:endParaRPr>
          </a:p>
          <a:p>
            <a:pPr lvl="1" eaLnBrk="1" hangingPunct="1"/>
            <a:r>
              <a:rPr lang="en-US" altLang="zh-TW" sz="2000" dirty="0">
                <a:ea typeface="新細明體" pitchFamily="18" charset="-120"/>
              </a:rPr>
              <a:t>Color spaces</a:t>
            </a:r>
          </a:p>
          <a:p>
            <a:pPr lvl="1" eaLnBrk="1" hangingPunct="1"/>
            <a:r>
              <a:rPr lang="en-US" altLang="zh-TW" sz="2000" dirty="0">
                <a:ea typeface="新細明體" pitchFamily="18" charset="-120"/>
              </a:rPr>
              <a:t>Calibration</a:t>
            </a:r>
          </a:p>
          <a:p>
            <a:pPr lvl="1" eaLnBrk="1" hangingPunct="1"/>
            <a:r>
              <a:rPr lang="en-US" altLang="zh-TW" sz="2000" dirty="0">
                <a:ea typeface="新細明體" pitchFamily="18" charset="-120"/>
              </a:rPr>
              <a:t>Paints and inks behave differently – subtractive color</a:t>
            </a:r>
          </a:p>
        </p:txBody>
      </p:sp>
    </p:spTree>
    <p:extLst>
      <p:ext uri="{BB962C8B-B14F-4D97-AF65-F5344CB8AC3E}">
        <p14:creationId xmlns:p14="http://schemas.microsoft.com/office/powerpoint/2010/main" val="2609036835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Image Compression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Detail about Compression is in Prof. </a:t>
            </a:r>
            <a:r>
              <a:rPr lang="en-US" altLang="zh-TW" dirty="0" err="1">
                <a:ea typeface="新細明體" pitchFamily="18" charset="-120"/>
              </a:rPr>
              <a:t>Hua’s</a:t>
            </a:r>
            <a:r>
              <a:rPr lang="en-US" altLang="zh-TW" dirty="0">
                <a:ea typeface="新細明體" pitchFamily="18" charset="-120"/>
              </a:rPr>
              <a:t> class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Indexed color </a:t>
            </a:r>
            <a:r>
              <a:rPr lang="en-US" altLang="zh-TW" dirty="0">
                <a:ea typeface="新細明體" pitchFamily="18" charset="-120"/>
              </a:rPr>
              <a:t>is one form of image compression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Special case of </a:t>
            </a:r>
            <a:r>
              <a:rPr lang="en-US" altLang="zh-TW" sz="2000" i="1" dirty="0">
                <a:solidFill>
                  <a:srgbClr val="FF0000"/>
                </a:solidFill>
                <a:ea typeface="新細明體" pitchFamily="18" charset="-120"/>
              </a:rPr>
              <a:t>vector quantization </a:t>
            </a:r>
            <a:r>
              <a:rPr lang="en-US" altLang="zh-TW" sz="2000" i="1" dirty="0">
                <a:ea typeface="新細明體" pitchFamily="18" charset="-120"/>
              </a:rPr>
              <a:t>– </a:t>
            </a:r>
            <a:r>
              <a:rPr lang="en-US" altLang="zh-TW" sz="2000" dirty="0">
                <a:ea typeface="新細明體" pitchFamily="18" charset="-120"/>
              </a:rPr>
              <a:t>in color space,</a:t>
            </a:r>
            <a:r>
              <a:rPr lang="en-US" altLang="zh-TW" sz="2000" i="1" dirty="0">
                <a:ea typeface="新細明體" pitchFamily="18" charset="-120"/>
              </a:rPr>
              <a:t> </a:t>
            </a:r>
            <a:r>
              <a:rPr lang="en-US" altLang="zh-TW" sz="2000" dirty="0">
                <a:ea typeface="新細明體" pitchFamily="18" charset="-120"/>
              </a:rPr>
              <a:t>reducing the range of available colors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Alternative 1: </a:t>
            </a:r>
            <a:r>
              <a:rPr lang="en-US" altLang="zh-TW" dirty="0">
                <a:ea typeface="新細明體" pitchFamily="18" charset="-120"/>
              </a:rPr>
              <a:t>Store the image in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a simple format </a:t>
            </a:r>
            <a:r>
              <a:rPr lang="en-US" altLang="zh-TW" dirty="0">
                <a:ea typeface="新細明體" pitchFamily="18" charset="-120"/>
              </a:rPr>
              <a:t>and then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compress</a:t>
            </a:r>
            <a:r>
              <a:rPr lang="en-US" altLang="zh-TW" dirty="0">
                <a:ea typeface="新細明體" pitchFamily="18" charset="-120"/>
              </a:rPr>
              <a:t> with your favorite compressor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Doesn’t exploit image 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specific</a:t>
            </a:r>
            <a:r>
              <a:rPr lang="en-US" altLang="zh-TW" sz="2000" dirty="0">
                <a:ea typeface="新細明體" pitchFamily="18" charset="-120"/>
              </a:rPr>
              <a:t>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Doesn’t exploit 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perceptual</a:t>
            </a:r>
            <a:r>
              <a:rPr lang="en-US" altLang="zh-TW" sz="2000" dirty="0">
                <a:ea typeface="新細明體" pitchFamily="18" charset="-120"/>
              </a:rPr>
              <a:t> shortcuts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Alternative 2:</a:t>
            </a:r>
            <a:r>
              <a:rPr lang="en-US" altLang="zh-TW" dirty="0">
                <a:ea typeface="新細明體" pitchFamily="18" charset="-120"/>
              </a:rPr>
              <a:t> Design a specific algorithm for an image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Two historically common compressed file formats: GIF and JPEG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800" dirty="0">
                <a:ea typeface="新細明體" pitchFamily="18" charset="-120"/>
              </a:rPr>
              <a:t>GIF should now be </a:t>
            </a:r>
            <a:r>
              <a:rPr lang="en-US" altLang="zh-TW" sz="1800" dirty="0">
                <a:solidFill>
                  <a:srgbClr val="FF0000"/>
                </a:solidFill>
                <a:ea typeface="新細明體" pitchFamily="18" charset="-120"/>
              </a:rPr>
              <a:t>replaced</a:t>
            </a:r>
            <a:r>
              <a:rPr lang="en-US" altLang="zh-TW" sz="1800" dirty="0">
                <a:ea typeface="新細明體" pitchFamily="18" charset="-120"/>
              </a:rPr>
              <a:t> with </a:t>
            </a:r>
            <a:r>
              <a:rPr lang="en-US" altLang="zh-TW" sz="1800" dirty="0">
                <a:solidFill>
                  <a:srgbClr val="FF0000"/>
                </a:solidFill>
                <a:ea typeface="新細明體" pitchFamily="18" charset="-120"/>
              </a:rPr>
              <a:t>PNG</a:t>
            </a:r>
            <a:r>
              <a:rPr lang="en-US" altLang="zh-TW" sz="1800" dirty="0">
                <a:ea typeface="新細明體" pitchFamily="18" charset="-120"/>
              </a:rPr>
              <a:t>, because GIF is patented and the owner started enforcing the patent</a:t>
            </a:r>
          </a:p>
          <a:p>
            <a:pPr eaLnBrk="1" hangingPunct="1">
              <a:lnSpc>
                <a:spcPct val="90000"/>
              </a:lnSpc>
            </a:pPr>
            <a:endParaRPr lang="zh-TW" altLang="en-US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4943870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620000" cy="990600"/>
          </a:xfrm>
        </p:spPr>
        <p:txBody>
          <a:bodyPr/>
          <a:lstStyle/>
          <a:p>
            <a:pPr eaLnBrk="1" hangingPunct="1"/>
            <a:r>
              <a:rPr lang="en-US" altLang="zh-TW" sz="3600">
                <a:ea typeface="新細明體" pitchFamily="18" charset="-120"/>
              </a:rPr>
              <a:t>GIF (Graphics Interchange Format)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Header – Color Table – Image Data – Extensions</a:t>
            </a:r>
          </a:p>
          <a:p>
            <a:pPr eaLnBrk="1" hangingPunct="1"/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Header</a:t>
            </a:r>
            <a:r>
              <a:rPr lang="en-US" altLang="zh-TW" dirty="0">
                <a:ea typeface="新細明體" pitchFamily="18" charset="-120"/>
              </a:rPr>
              <a:t> gives basic information such as size of image and size of color table</a:t>
            </a:r>
          </a:p>
          <a:p>
            <a:pPr eaLnBrk="1" hangingPunct="1"/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Color table </a:t>
            </a:r>
            <a:r>
              <a:rPr lang="en-US" altLang="zh-TW" dirty="0">
                <a:ea typeface="新細明體" pitchFamily="18" charset="-120"/>
              </a:rPr>
              <a:t>gives the colors found in the image</a:t>
            </a:r>
          </a:p>
          <a:p>
            <a:pPr lvl="1" eaLnBrk="1" hangingPunct="1"/>
            <a:r>
              <a:rPr lang="en-US" altLang="zh-TW" sz="2000" dirty="0">
                <a:ea typeface="新細明體" pitchFamily="18" charset="-120"/>
              </a:rPr>
              <a:t>Biggest it can be is 256 colors, smallest is 2</a:t>
            </a:r>
          </a:p>
          <a:p>
            <a:pPr eaLnBrk="1" hangingPunct="1"/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Image data </a:t>
            </a:r>
            <a:r>
              <a:rPr lang="en-US" altLang="zh-TW" dirty="0">
                <a:ea typeface="新細明體" pitchFamily="18" charset="-120"/>
              </a:rPr>
              <a:t>is LZW compressed color indices</a:t>
            </a: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To create a GIF:</a:t>
            </a:r>
          </a:p>
          <a:p>
            <a:pPr lvl="1" eaLnBrk="1" hangingPunct="1"/>
            <a:r>
              <a:rPr lang="en-US" altLang="zh-TW" sz="2000" dirty="0">
                <a:ea typeface="新細明體" pitchFamily="18" charset="-120"/>
              </a:rPr>
              <a:t> </a:t>
            </a:r>
          </a:p>
        </p:txBody>
      </p:sp>
      <p:pic>
        <p:nvPicPr>
          <p:cNvPr id="2355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276600"/>
            <a:ext cx="1989138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5153803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Two Observations on Images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391400" cy="43434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In natural images,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low frequencies </a:t>
            </a:r>
            <a:r>
              <a:rPr lang="en-US" altLang="zh-TW" dirty="0">
                <a:ea typeface="新細明體" pitchFamily="18" charset="-120"/>
              </a:rPr>
              <a:t>are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more common</a:t>
            </a:r>
            <a:r>
              <a:rPr lang="en-US" altLang="zh-TW" dirty="0">
                <a:ea typeface="新細明體" pitchFamily="18" charset="-120"/>
              </a:rPr>
              <a:t> than high frequencies</a:t>
            </a:r>
          </a:p>
          <a:p>
            <a:pPr lvl="1" eaLnBrk="1" hangingPunct="1"/>
            <a:r>
              <a:rPr lang="en-US" altLang="zh-TW" sz="2000" dirty="0">
                <a:ea typeface="新細明體" pitchFamily="18" charset="-120"/>
              </a:rPr>
              <a:t>That is, 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more bits </a:t>
            </a:r>
            <a:r>
              <a:rPr lang="en-US" altLang="zh-TW" sz="2000" dirty="0">
                <a:ea typeface="新細明體" pitchFamily="18" charset="-120"/>
              </a:rPr>
              <a:t>should be allocated to low frequencies</a:t>
            </a: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The human visual system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is less sensitive to high frequencies</a:t>
            </a:r>
          </a:p>
          <a:p>
            <a:pPr lvl="1" eaLnBrk="1" hangingPunct="1"/>
            <a:r>
              <a:rPr lang="en-US" altLang="zh-TW" sz="2000" dirty="0">
                <a:ea typeface="新細明體" pitchFamily="18" charset="-120"/>
              </a:rPr>
              <a:t>That is, it is more 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important to preserve low frequencies </a:t>
            </a:r>
            <a:r>
              <a:rPr lang="en-US" altLang="zh-TW" sz="2000" dirty="0">
                <a:ea typeface="新細明體" pitchFamily="18" charset="-120"/>
              </a:rPr>
              <a:t>than high frequencies</a:t>
            </a:r>
          </a:p>
        </p:txBody>
      </p:sp>
    </p:spTree>
    <p:extLst>
      <p:ext uri="{BB962C8B-B14F-4D97-AF65-F5344CB8AC3E}">
        <p14:creationId xmlns:p14="http://schemas.microsoft.com/office/powerpoint/2010/main" val="1090033218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JPEG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3200400" cy="41148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Multi-stage process intended to get very high compression with controllable quality degradation</a:t>
            </a: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Start with YIQ color</a:t>
            </a:r>
          </a:p>
          <a:p>
            <a:pPr lvl="1" eaLnBrk="1" hangingPunct="1"/>
            <a:r>
              <a:rPr lang="en-US" altLang="zh-TW" dirty="0">
                <a:ea typeface="新細明體" pitchFamily="18" charset="-120"/>
              </a:rPr>
              <a:t>Why? Recall, it’s the color standard for TV</a:t>
            </a:r>
          </a:p>
          <a:p>
            <a:pPr eaLnBrk="1" hangingPunct="1"/>
            <a:endParaRPr lang="zh-TW" altLang="en-US" dirty="0">
              <a:ea typeface="新細明體" pitchFamily="18" charset="-120"/>
            </a:endParaRPr>
          </a:p>
        </p:txBody>
      </p:sp>
      <p:pic>
        <p:nvPicPr>
          <p:cNvPr id="25606" name="Picture 4" descr="jpeg-enco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8"/>
          <a:stretch>
            <a:fillRect/>
          </a:stretch>
        </p:blipFill>
        <p:spPr bwMode="auto">
          <a:xfrm>
            <a:off x="3429000" y="1193800"/>
            <a:ext cx="5715000" cy="40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0745227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Project 1</a:t>
            </a:r>
          </a:p>
        </p:txBody>
      </p:sp>
      <p:sp>
        <p:nvSpPr>
          <p:cNvPr id="952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400" dirty="0">
                <a:ea typeface="新細明體" pitchFamily="18" charset="-120"/>
              </a:rPr>
              <a:t>Due and Demo at Oct. </a:t>
            </a:r>
            <a:r>
              <a:rPr lang="en-US" altLang="zh-TW" dirty="0">
                <a:ea typeface="新細明體" pitchFamily="18" charset="-120"/>
              </a:rPr>
              <a:t>13</a:t>
            </a:r>
            <a:r>
              <a:rPr lang="en-US" altLang="zh-TW" sz="2400" dirty="0">
                <a:ea typeface="新細明體" pitchFamily="18" charset="-120"/>
              </a:rPr>
              <a:t>.</a:t>
            </a:r>
          </a:p>
          <a:p>
            <a:pPr eaLnBrk="1" hangingPunct="1"/>
            <a:r>
              <a:rPr lang="en-US" altLang="zh-TW" sz="2400" dirty="0">
                <a:ea typeface="新細明體" pitchFamily="18" charset="-120"/>
              </a:rPr>
              <a:t>Implement a basic image editing program – Photoshop lite</a:t>
            </a:r>
          </a:p>
          <a:p>
            <a:pPr lvl="1" eaLnBrk="1" hangingPunct="1"/>
            <a:r>
              <a:rPr lang="en-US" altLang="zh-TW" sz="2000" dirty="0">
                <a:ea typeface="新細明體" pitchFamily="18" charset="-120"/>
              </a:rPr>
              <a:t>The web site is long and detailed</a:t>
            </a:r>
          </a:p>
          <a:p>
            <a:pPr lvl="1" eaLnBrk="1" hangingPunct="1"/>
            <a:r>
              <a:rPr lang="en-US" altLang="zh-TW" sz="2000" dirty="0">
                <a:ea typeface="新細明體" pitchFamily="18" charset="-120"/>
              </a:rPr>
              <a:t>Look for hints and notes on implementation on the web site</a:t>
            </a:r>
          </a:p>
          <a:p>
            <a:pPr eaLnBrk="1" hangingPunct="1"/>
            <a:r>
              <a:rPr lang="en-US" altLang="zh-TW" sz="2400" b="1" dirty="0">
                <a:ea typeface="新細明體" pitchFamily="18" charset="-120"/>
              </a:rPr>
              <a:t>Start early: </a:t>
            </a:r>
            <a:r>
              <a:rPr lang="en-US" altLang="zh-TW" sz="2400" dirty="0">
                <a:ea typeface="新細明體" pitchFamily="18" charset="-120"/>
              </a:rPr>
              <a:t>you have enough information to implement several operations already</a:t>
            </a:r>
          </a:p>
          <a:p>
            <a:pPr eaLnBrk="1" hangingPunct="1"/>
            <a:r>
              <a:rPr lang="en-US" altLang="zh-TW" sz="2400" dirty="0">
                <a:ea typeface="新細明體" pitchFamily="18" charset="-120"/>
              </a:rPr>
              <a:t>Keep an eye out for hints and clarifications on the class mailing list</a:t>
            </a:r>
            <a:endParaRPr lang="en-US" altLang="zh-TW" sz="2400" b="1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3738645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Project 1 Grading</a:t>
            </a:r>
          </a:p>
        </p:txBody>
      </p:sp>
      <p:sp>
        <p:nvSpPr>
          <p:cNvPr id="962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Read very carefully the requirements for grading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You have to do the demo to show us your work at Oct 13.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We will not tolerate programs that don’t compile or run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The aim is to implement 100 points worth of options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Different options have different point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Some options are harder than others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The value of some options depends on whether you do other, similar options</a:t>
            </a:r>
          </a:p>
        </p:txBody>
      </p:sp>
    </p:spTree>
    <p:extLst>
      <p:ext uri="{BB962C8B-B14F-4D97-AF65-F5344CB8AC3E}">
        <p14:creationId xmlns:p14="http://schemas.microsoft.com/office/powerpoint/2010/main" val="672269988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This Note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Image file formats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Compression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Lossless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 err="1">
                <a:ea typeface="新細明體" pitchFamily="18" charset="-120"/>
              </a:rPr>
              <a:t>Lossy</a:t>
            </a:r>
            <a:endParaRPr lang="en-US" altLang="zh-TW" sz="2000" dirty="0">
              <a:ea typeface="新細明體" pitchFamily="18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GIF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JPEG</a:t>
            </a:r>
            <a:endParaRPr lang="en-US" altLang="zh-TW" dirty="0"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Detail is given in Prof. </a:t>
            </a:r>
            <a:r>
              <a:rPr lang="en-US" altLang="zh-TW" dirty="0" err="1">
                <a:ea typeface="新細明體" pitchFamily="18" charset="-120"/>
              </a:rPr>
              <a:t>Hua’s</a:t>
            </a:r>
            <a:r>
              <a:rPr lang="en-US" altLang="zh-TW" dirty="0">
                <a:ea typeface="新細明體" pitchFamily="18" charset="-120"/>
              </a:rPr>
              <a:t> class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Project 1</a:t>
            </a:r>
          </a:p>
        </p:txBody>
      </p:sp>
    </p:spTree>
    <p:extLst>
      <p:ext uri="{BB962C8B-B14F-4D97-AF65-F5344CB8AC3E}">
        <p14:creationId xmlns:p14="http://schemas.microsoft.com/office/powerpoint/2010/main" val="3246992111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This Note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How do we store the color and intensity for pixels?</a:t>
            </a:r>
            <a:endParaRPr lang="en-US" altLang="zh-TW" sz="2000" dirty="0"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How do we save the space for image storage? 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Considerations?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Types?</a:t>
            </a:r>
          </a:p>
        </p:txBody>
      </p:sp>
    </p:spTree>
    <p:extLst>
      <p:ext uri="{BB962C8B-B14F-4D97-AF65-F5344CB8AC3E}">
        <p14:creationId xmlns:p14="http://schemas.microsoft.com/office/powerpoint/2010/main" val="3535207508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0"/>
            <a:ext cx="6781800" cy="9906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Image File Formats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219200"/>
            <a:ext cx="44958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How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big</a:t>
            </a:r>
            <a:r>
              <a:rPr lang="en-US" altLang="zh-TW" dirty="0">
                <a:ea typeface="新細明體" pitchFamily="18" charset="-120"/>
              </a:rPr>
              <a:t> is the image?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All files in some way store width and height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How is the image data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formatted</a:t>
            </a:r>
            <a:r>
              <a:rPr lang="en-US" altLang="zh-TW" dirty="0">
                <a:ea typeface="新細明體" pitchFamily="18" charset="-120"/>
              </a:rPr>
              <a:t>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Is it a black and white image, a </a:t>
            </a:r>
            <a:r>
              <a:rPr lang="en-US" altLang="zh-TW" sz="2000" dirty="0" err="1">
                <a:ea typeface="新細明體" pitchFamily="18" charset="-120"/>
              </a:rPr>
              <a:t>grayscale</a:t>
            </a:r>
            <a:r>
              <a:rPr lang="en-US" altLang="zh-TW" sz="2000" dirty="0">
                <a:ea typeface="新細明體" pitchFamily="18" charset="-120"/>
              </a:rPr>
              <a:t> image, a color image, an </a:t>
            </a:r>
            <a:r>
              <a:rPr lang="en-US" altLang="zh-TW" sz="2000" i="1" dirty="0">
                <a:ea typeface="新細明體" pitchFamily="18" charset="-120"/>
              </a:rPr>
              <a:t>indexed color</a:t>
            </a:r>
            <a:r>
              <a:rPr lang="en-US" altLang="zh-TW" sz="2000" dirty="0">
                <a:ea typeface="新細明體" pitchFamily="18" charset="-120"/>
              </a:rPr>
              <a:t> image?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How many bits per pixel?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What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other</a:t>
            </a:r>
            <a:r>
              <a:rPr lang="en-US" altLang="zh-TW" dirty="0">
                <a:ea typeface="新細明體" pitchFamily="18" charset="-120"/>
              </a:rPr>
              <a:t> information?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Color tables, compression codebooks, creator information…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All image formats are a trade-off between ease of use, size of file, and quality of reproduction</a:t>
            </a:r>
          </a:p>
          <a:p>
            <a:pPr eaLnBrk="1" hangingPunct="1">
              <a:lnSpc>
                <a:spcPct val="90000"/>
              </a:lnSpc>
            </a:pPr>
            <a:endParaRPr lang="zh-TW" altLang="en-US" dirty="0">
              <a:ea typeface="新細明體" pitchFamily="18" charset="-120"/>
            </a:endParaRPr>
          </a:p>
        </p:txBody>
      </p:sp>
      <p:graphicFrame>
        <p:nvGraphicFramePr>
          <p:cNvPr id="4102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56767352"/>
              </p:ext>
            </p:extLst>
          </p:nvPr>
        </p:nvGraphicFramePr>
        <p:xfrm>
          <a:off x="5257800" y="1295400"/>
          <a:ext cx="3751263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345436" imgH="2523363" progId="Visio.Drawing.11">
                  <p:embed/>
                </p:oleObj>
              </mc:Choice>
              <mc:Fallback>
                <p:oleObj name="Visio" r:id="rId2" imgW="2345436" imgH="252336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295400"/>
                        <a:ext cx="3751263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7797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76200"/>
            <a:ext cx="6781800" cy="9906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Raster Images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219200"/>
            <a:ext cx="7391400" cy="43434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Image stored in memory as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2D pixel </a:t>
            </a:r>
            <a:r>
              <a:rPr lang="en-US" altLang="zh-TW" dirty="0">
                <a:ea typeface="新細明體" pitchFamily="18" charset="-120"/>
              </a:rPr>
              <a:t>array</a:t>
            </a: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Value of each pixel controls color</a:t>
            </a:r>
          </a:p>
          <a:p>
            <a:pPr eaLnBrk="1" hangingPunct="1"/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Depth</a:t>
            </a:r>
            <a:r>
              <a:rPr lang="en-US" altLang="zh-TW" dirty="0">
                <a:ea typeface="新細明體" pitchFamily="18" charset="-120"/>
              </a:rPr>
              <a:t> of image is information per pixel</a:t>
            </a:r>
          </a:p>
          <a:p>
            <a:pPr lvl="1" eaLnBrk="1" hangingPunct="1"/>
            <a:r>
              <a:rPr lang="en-US" altLang="zh-TW" sz="2000" dirty="0">
                <a:ea typeface="新細明體" pitchFamily="18" charset="-120"/>
              </a:rPr>
              <a:t>1 bit: black and white display</a:t>
            </a:r>
          </a:p>
          <a:p>
            <a:pPr lvl="1" eaLnBrk="1" hangingPunct="1"/>
            <a:r>
              <a:rPr lang="en-US" altLang="zh-TW" sz="2000" dirty="0">
                <a:ea typeface="新細明體" pitchFamily="18" charset="-120"/>
              </a:rPr>
              <a:t>8 bit: 256 colors at any given time via </a:t>
            </a:r>
            <a:r>
              <a:rPr lang="en-US" altLang="zh-TW" sz="2000" dirty="0" err="1">
                <a:ea typeface="新細明體" pitchFamily="18" charset="-120"/>
              </a:rPr>
              <a:t>colormap</a:t>
            </a:r>
            <a:endParaRPr lang="en-US" altLang="zh-TW" sz="2000" dirty="0">
              <a:ea typeface="新細明體" pitchFamily="18" charset="-120"/>
            </a:endParaRPr>
          </a:p>
          <a:p>
            <a:pPr lvl="1" eaLnBrk="1" hangingPunct="1"/>
            <a:r>
              <a:rPr lang="en-US" altLang="zh-TW" sz="2000" dirty="0">
                <a:ea typeface="新細明體" pitchFamily="18" charset="-120"/>
              </a:rPr>
              <a:t>16 bit: 5, 6, 5 bits (R,G,B), 2</a:t>
            </a:r>
            <a:r>
              <a:rPr lang="en-US" altLang="zh-TW" sz="2000" baseline="30000" dirty="0">
                <a:ea typeface="新細明體" pitchFamily="18" charset="-120"/>
              </a:rPr>
              <a:t>16 </a:t>
            </a:r>
            <a:r>
              <a:rPr lang="en-US" altLang="zh-TW" sz="2000" dirty="0">
                <a:ea typeface="新細明體" pitchFamily="18" charset="-120"/>
              </a:rPr>
              <a:t>= 65,536 colors</a:t>
            </a:r>
          </a:p>
          <a:p>
            <a:pPr lvl="1" eaLnBrk="1" hangingPunct="1"/>
            <a:r>
              <a:rPr lang="en-US" altLang="zh-TW" sz="2000" dirty="0">
                <a:ea typeface="新細明體" pitchFamily="18" charset="-120"/>
              </a:rPr>
              <a:t>24 bit: 8, 8, 8 bits (R,G,B), 2</a:t>
            </a:r>
            <a:r>
              <a:rPr lang="en-US" altLang="zh-TW" sz="2000" baseline="30000" dirty="0">
                <a:ea typeface="新細明體" pitchFamily="18" charset="-120"/>
              </a:rPr>
              <a:t>24</a:t>
            </a:r>
            <a:r>
              <a:rPr lang="en-US" altLang="zh-TW" sz="2000" dirty="0">
                <a:ea typeface="新細明體" pitchFamily="18" charset="-120"/>
              </a:rPr>
              <a:t> = 16,777,216 colors</a:t>
            </a:r>
            <a:endParaRPr lang="zh-TW" altLang="en-US" sz="20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4726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The Simplest File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077200" cy="45720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Assumes that the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color depth is known </a:t>
            </a:r>
            <a:r>
              <a:rPr lang="en-US" altLang="zh-TW" dirty="0">
                <a:ea typeface="新細明體" pitchFamily="18" charset="-120"/>
              </a:rPr>
              <a:t>and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agreed on</a:t>
            </a: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Store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width, height, and data </a:t>
            </a:r>
            <a:r>
              <a:rPr lang="en-US" altLang="zh-TW" dirty="0">
                <a:ea typeface="新細明體" pitchFamily="18" charset="-120"/>
              </a:rPr>
              <a:t>for every pixel in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sequence</a:t>
            </a: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This is how you normally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store an image </a:t>
            </a:r>
            <a:r>
              <a:rPr lang="en-US" altLang="zh-TW" dirty="0">
                <a:ea typeface="新細明體" pitchFamily="18" charset="-120"/>
              </a:rPr>
              <a:t>in memory</a:t>
            </a:r>
          </a:p>
          <a:p>
            <a:pPr eaLnBrk="1" hangingPunct="1"/>
            <a:endParaRPr lang="en-US" altLang="zh-TW" dirty="0">
              <a:ea typeface="新細明體" pitchFamily="18" charset="-120"/>
            </a:endParaRPr>
          </a:p>
          <a:p>
            <a:pPr eaLnBrk="1" hangingPunct="1"/>
            <a:endParaRPr lang="en-US" altLang="zh-TW" dirty="0">
              <a:ea typeface="新細明體" pitchFamily="18" charset="-120"/>
            </a:endParaRPr>
          </a:p>
          <a:p>
            <a:pPr eaLnBrk="1" hangingPunct="1"/>
            <a:endParaRPr lang="en-US" altLang="zh-TW" dirty="0">
              <a:ea typeface="新細明體" pitchFamily="18" charset="-120"/>
            </a:endParaRPr>
          </a:p>
          <a:p>
            <a:pPr marL="0" indent="0" eaLnBrk="1" hangingPunct="1">
              <a:buNone/>
            </a:pPr>
            <a:endParaRPr lang="en-US" altLang="zh-TW" dirty="0">
              <a:ea typeface="新細明體" pitchFamily="18" charset="-120"/>
            </a:endParaRPr>
          </a:p>
          <a:p>
            <a:pPr eaLnBrk="1" hangingPunct="1"/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Unsigned</a:t>
            </a:r>
            <a:r>
              <a:rPr lang="en-US" altLang="zh-TW" dirty="0">
                <a:ea typeface="新細明體" pitchFamily="18" charset="-120"/>
              </a:rPr>
              <a:t> because width and height are positive, and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unsigned char </a:t>
            </a:r>
            <a:r>
              <a:rPr lang="en-US" altLang="zh-TW" dirty="0">
                <a:ea typeface="新細明體" pitchFamily="18" charset="-120"/>
              </a:rPr>
              <a:t>because it is the best type for raw 8 bit data</a:t>
            </a: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Note that you require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some implicit scheme </a:t>
            </a:r>
            <a:r>
              <a:rPr lang="en-US" altLang="zh-TW" dirty="0">
                <a:ea typeface="新細明體" pitchFamily="18" charset="-120"/>
              </a:rPr>
              <a:t>for laying out a rectangular array into a linear one</a:t>
            </a:r>
          </a:p>
        </p:txBody>
      </p:sp>
      <p:sp>
        <p:nvSpPr>
          <p:cNvPr id="6150" name="Text Box 4"/>
          <p:cNvSpPr txBox="1">
            <a:spLocks noChangeArrowheads="1"/>
          </p:cNvSpPr>
          <p:nvPr/>
        </p:nvSpPr>
        <p:spPr bwMode="auto">
          <a:xfrm>
            <a:off x="304800" y="2819400"/>
            <a:ext cx="3829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sz="1800" dirty="0">
                <a:latin typeface="Courier New" pitchFamily="49" charset="0"/>
                <a:ea typeface="新細明體" pitchFamily="18" charset="-120"/>
              </a:rPr>
              <a:t>class Image {</a:t>
            </a:r>
          </a:p>
          <a:p>
            <a:pPr eaLnBrk="1" hangingPunct="1"/>
            <a:r>
              <a:rPr lang="en-US" altLang="zh-TW" sz="1800" dirty="0">
                <a:latin typeface="Courier New" pitchFamily="49" charset="0"/>
                <a:ea typeface="新細明體" pitchFamily="18" charset="-120"/>
              </a:rPr>
              <a:t>	unsigned </a:t>
            </a:r>
            <a:r>
              <a:rPr lang="en-US" altLang="zh-TW" sz="1800" dirty="0" err="1"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800" dirty="0">
                <a:latin typeface="Courier New" pitchFamily="49" charset="0"/>
                <a:ea typeface="新細明體" pitchFamily="18" charset="-120"/>
              </a:rPr>
              <a:t> width;</a:t>
            </a:r>
          </a:p>
          <a:p>
            <a:pPr eaLnBrk="1" hangingPunct="1"/>
            <a:r>
              <a:rPr lang="en-US" altLang="zh-TW" sz="1800" dirty="0">
                <a:latin typeface="Courier New" pitchFamily="49" charset="0"/>
                <a:ea typeface="新細明體" pitchFamily="18" charset="-120"/>
              </a:rPr>
              <a:t>	unsigned </a:t>
            </a:r>
            <a:r>
              <a:rPr lang="en-US" altLang="zh-TW" sz="1800" dirty="0" err="1"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800" dirty="0">
                <a:latin typeface="Courier New" pitchFamily="49" charset="0"/>
                <a:ea typeface="新細明體" pitchFamily="18" charset="-120"/>
              </a:rPr>
              <a:t> height;</a:t>
            </a:r>
          </a:p>
          <a:p>
            <a:pPr eaLnBrk="1" hangingPunct="1"/>
            <a:r>
              <a:rPr lang="en-US" altLang="zh-TW" sz="1800" dirty="0">
                <a:latin typeface="Courier New" pitchFamily="49" charset="0"/>
                <a:ea typeface="新細明體" pitchFamily="18" charset="-120"/>
              </a:rPr>
              <a:t>	unsigned char *data;</a:t>
            </a:r>
          </a:p>
          <a:p>
            <a:pPr eaLnBrk="1" hangingPunct="1"/>
            <a:r>
              <a:rPr lang="en-US" altLang="zh-TW" sz="1800" dirty="0">
                <a:latin typeface="Courier New" pitchFamily="49" charset="0"/>
                <a:ea typeface="新細明體" pitchFamily="18" charset="-120"/>
              </a:rPr>
              <a:t>}</a:t>
            </a:r>
          </a:p>
        </p:txBody>
      </p:sp>
      <p:sp>
        <p:nvSpPr>
          <p:cNvPr id="6151" name="Rectangle 5"/>
          <p:cNvSpPr>
            <a:spLocks noChangeArrowheads="1"/>
          </p:cNvSpPr>
          <p:nvPr/>
        </p:nvSpPr>
        <p:spPr bwMode="auto">
          <a:xfrm>
            <a:off x="7315200" y="1981200"/>
            <a:ext cx="16002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6152" name="Line 6"/>
          <p:cNvSpPr>
            <a:spLocks noChangeShapeType="1"/>
          </p:cNvSpPr>
          <p:nvPr/>
        </p:nvSpPr>
        <p:spPr bwMode="auto">
          <a:xfrm>
            <a:off x="7848600" y="19812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53" name="Line 7"/>
          <p:cNvSpPr>
            <a:spLocks noChangeShapeType="1"/>
          </p:cNvSpPr>
          <p:nvPr/>
        </p:nvSpPr>
        <p:spPr bwMode="auto">
          <a:xfrm>
            <a:off x="7315200" y="25146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54" name="Line 8"/>
          <p:cNvSpPr>
            <a:spLocks noChangeShapeType="1"/>
          </p:cNvSpPr>
          <p:nvPr/>
        </p:nvSpPr>
        <p:spPr bwMode="auto">
          <a:xfrm>
            <a:off x="7315200" y="30480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55" name="Text Box 9"/>
          <p:cNvSpPr txBox="1">
            <a:spLocks noChangeArrowheads="1"/>
          </p:cNvSpPr>
          <p:nvPr/>
        </p:nvSpPr>
        <p:spPr bwMode="auto">
          <a:xfrm>
            <a:off x="7239000" y="25146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sz="2000">
                <a:ea typeface="新細明體" pitchFamily="18" charset="-120"/>
              </a:rPr>
              <a:t>3</a:t>
            </a:r>
            <a:r>
              <a:rPr lang="en-US" altLang="zh-TW" baseline="-25000">
                <a:ea typeface="新細明體" pitchFamily="18" charset="-120"/>
              </a:rPr>
              <a:t>r,g,b</a:t>
            </a:r>
          </a:p>
        </p:txBody>
      </p:sp>
      <p:sp>
        <p:nvSpPr>
          <p:cNvPr id="6156" name="Rectangle 10"/>
          <p:cNvSpPr>
            <a:spLocks noChangeArrowheads="1"/>
          </p:cNvSpPr>
          <p:nvPr/>
        </p:nvSpPr>
        <p:spPr bwMode="auto">
          <a:xfrm>
            <a:off x="4648200" y="3657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6157" name="Text Box 11"/>
          <p:cNvSpPr txBox="1">
            <a:spLocks noChangeArrowheads="1"/>
          </p:cNvSpPr>
          <p:nvPr/>
        </p:nvSpPr>
        <p:spPr bwMode="auto">
          <a:xfrm>
            <a:off x="4648200" y="3657600"/>
            <a:ext cx="366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sz="2000">
                <a:ea typeface="新細明體" pitchFamily="18" charset="-120"/>
              </a:rPr>
              <a:t>0</a:t>
            </a:r>
            <a:r>
              <a:rPr lang="en-US" altLang="zh-TW" sz="2000" baseline="-25000">
                <a:ea typeface="新細明體" pitchFamily="18" charset="-120"/>
              </a:rPr>
              <a:t>r</a:t>
            </a:r>
          </a:p>
        </p:txBody>
      </p:sp>
      <p:sp>
        <p:nvSpPr>
          <p:cNvPr id="6158" name="Rectangle 12"/>
          <p:cNvSpPr>
            <a:spLocks noChangeArrowheads="1"/>
          </p:cNvSpPr>
          <p:nvPr/>
        </p:nvSpPr>
        <p:spPr bwMode="auto">
          <a:xfrm>
            <a:off x="5029200" y="3657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6159" name="Rectangle 13"/>
          <p:cNvSpPr>
            <a:spLocks noChangeArrowheads="1"/>
          </p:cNvSpPr>
          <p:nvPr/>
        </p:nvSpPr>
        <p:spPr bwMode="auto">
          <a:xfrm>
            <a:off x="5410200" y="3657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6160" name="Rectangle 14"/>
          <p:cNvSpPr>
            <a:spLocks noChangeArrowheads="1"/>
          </p:cNvSpPr>
          <p:nvPr/>
        </p:nvSpPr>
        <p:spPr bwMode="auto">
          <a:xfrm>
            <a:off x="5791200" y="3657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6161" name="Rectangle 15"/>
          <p:cNvSpPr>
            <a:spLocks noChangeArrowheads="1"/>
          </p:cNvSpPr>
          <p:nvPr/>
        </p:nvSpPr>
        <p:spPr bwMode="auto">
          <a:xfrm>
            <a:off x="6172200" y="3657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6162" name="Rectangle 16"/>
          <p:cNvSpPr>
            <a:spLocks noChangeArrowheads="1"/>
          </p:cNvSpPr>
          <p:nvPr/>
        </p:nvSpPr>
        <p:spPr bwMode="auto">
          <a:xfrm>
            <a:off x="6553200" y="3657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6163" name="Rectangle 17"/>
          <p:cNvSpPr>
            <a:spLocks noChangeArrowheads="1"/>
          </p:cNvSpPr>
          <p:nvPr/>
        </p:nvSpPr>
        <p:spPr bwMode="auto">
          <a:xfrm>
            <a:off x="6934200" y="3657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6164" name="Rectangle 18"/>
          <p:cNvSpPr>
            <a:spLocks noChangeArrowheads="1"/>
          </p:cNvSpPr>
          <p:nvPr/>
        </p:nvSpPr>
        <p:spPr bwMode="auto">
          <a:xfrm>
            <a:off x="6934200" y="3657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6165" name="Rectangle 19"/>
          <p:cNvSpPr>
            <a:spLocks noChangeArrowheads="1"/>
          </p:cNvSpPr>
          <p:nvPr/>
        </p:nvSpPr>
        <p:spPr bwMode="auto">
          <a:xfrm>
            <a:off x="7315200" y="3657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6166" name="Rectangle 20"/>
          <p:cNvSpPr>
            <a:spLocks noChangeArrowheads="1"/>
          </p:cNvSpPr>
          <p:nvPr/>
        </p:nvSpPr>
        <p:spPr bwMode="auto">
          <a:xfrm>
            <a:off x="7696200" y="3657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6167" name="Rectangle 21"/>
          <p:cNvSpPr>
            <a:spLocks noChangeArrowheads="1"/>
          </p:cNvSpPr>
          <p:nvPr/>
        </p:nvSpPr>
        <p:spPr bwMode="auto">
          <a:xfrm>
            <a:off x="7696200" y="3657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6168" name="Line 22"/>
          <p:cNvSpPr>
            <a:spLocks noChangeShapeType="1"/>
          </p:cNvSpPr>
          <p:nvPr/>
        </p:nvSpPr>
        <p:spPr bwMode="auto">
          <a:xfrm flipV="1">
            <a:off x="41148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69" name="Text Box 23"/>
          <p:cNvSpPr txBox="1">
            <a:spLocks noChangeArrowheads="1"/>
          </p:cNvSpPr>
          <p:nvPr/>
        </p:nvSpPr>
        <p:spPr bwMode="auto">
          <a:xfrm>
            <a:off x="7239000" y="1981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sz="2000">
                <a:ea typeface="新細明體" pitchFamily="18" charset="-120"/>
              </a:rPr>
              <a:t>0</a:t>
            </a:r>
            <a:r>
              <a:rPr lang="en-US" altLang="zh-TW" baseline="-25000">
                <a:ea typeface="新細明體" pitchFamily="18" charset="-120"/>
              </a:rPr>
              <a:t>r,g,b</a:t>
            </a:r>
          </a:p>
        </p:txBody>
      </p:sp>
      <p:sp>
        <p:nvSpPr>
          <p:cNvPr id="6170" name="Line 24"/>
          <p:cNvSpPr>
            <a:spLocks noChangeShapeType="1"/>
          </p:cNvSpPr>
          <p:nvPr/>
        </p:nvSpPr>
        <p:spPr bwMode="auto">
          <a:xfrm>
            <a:off x="8382000" y="19812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71" name="Text Box 25"/>
          <p:cNvSpPr txBox="1">
            <a:spLocks noChangeArrowheads="1"/>
          </p:cNvSpPr>
          <p:nvPr/>
        </p:nvSpPr>
        <p:spPr bwMode="auto">
          <a:xfrm>
            <a:off x="7772400" y="1981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sz="2000">
                <a:ea typeface="新細明體" pitchFamily="18" charset="-120"/>
              </a:rPr>
              <a:t>1</a:t>
            </a:r>
            <a:r>
              <a:rPr lang="en-US" altLang="zh-TW" baseline="-25000">
                <a:ea typeface="新細明體" pitchFamily="18" charset="-120"/>
              </a:rPr>
              <a:t>r,g,b</a:t>
            </a:r>
          </a:p>
        </p:txBody>
      </p:sp>
      <p:sp>
        <p:nvSpPr>
          <p:cNvPr id="6172" name="Text Box 26"/>
          <p:cNvSpPr txBox="1">
            <a:spLocks noChangeArrowheads="1"/>
          </p:cNvSpPr>
          <p:nvPr/>
        </p:nvSpPr>
        <p:spPr bwMode="auto">
          <a:xfrm>
            <a:off x="8305800" y="1981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sz="2000">
                <a:ea typeface="新細明體" pitchFamily="18" charset="-120"/>
              </a:rPr>
              <a:t>2</a:t>
            </a:r>
            <a:r>
              <a:rPr lang="en-US" altLang="zh-TW" baseline="-25000">
                <a:ea typeface="新細明體" pitchFamily="18" charset="-120"/>
              </a:rPr>
              <a:t>r,g,b</a:t>
            </a:r>
          </a:p>
        </p:txBody>
      </p:sp>
      <p:sp>
        <p:nvSpPr>
          <p:cNvPr id="6173" name="Text Box 27"/>
          <p:cNvSpPr txBox="1">
            <a:spLocks noChangeArrowheads="1"/>
          </p:cNvSpPr>
          <p:nvPr/>
        </p:nvSpPr>
        <p:spPr bwMode="auto">
          <a:xfrm>
            <a:off x="7772400" y="25146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sz="2000">
                <a:ea typeface="新細明體" pitchFamily="18" charset="-120"/>
              </a:rPr>
              <a:t>4</a:t>
            </a:r>
            <a:r>
              <a:rPr lang="en-US" altLang="zh-TW" baseline="-25000">
                <a:ea typeface="新細明體" pitchFamily="18" charset="-120"/>
              </a:rPr>
              <a:t>r,g,b</a:t>
            </a:r>
          </a:p>
        </p:txBody>
      </p:sp>
      <p:sp>
        <p:nvSpPr>
          <p:cNvPr id="6174" name="Text Box 28"/>
          <p:cNvSpPr txBox="1">
            <a:spLocks noChangeArrowheads="1"/>
          </p:cNvSpPr>
          <p:nvPr/>
        </p:nvSpPr>
        <p:spPr bwMode="auto">
          <a:xfrm>
            <a:off x="8305800" y="25146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sz="2000">
                <a:ea typeface="新細明體" pitchFamily="18" charset="-120"/>
              </a:rPr>
              <a:t>5</a:t>
            </a:r>
            <a:r>
              <a:rPr lang="en-US" altLang="zh-TW" baseline="-25000">
                <a:ea typeface="新細明體" pitchFamily="18" charset="-120"/>
              </a:rPr>
              <a:t>r,g,b</a:t>
            </a:r>
          </a:p>
        </p:txBody>
      </p:sp>
      <p:sp>
        <p:nvSpPr>
          <p:cNvPr id="6175" name="Text Box 29"/>
          <p:cNvSpPr txBox="1">
            <a:spLocks noChangeArrowheads="1"/>
          </p:cNvSpPr>
          <p:nvPr/>
        </p:nvSpPr>
        <p:spPr bwMode="auto">
          <a:xfrm>
            <a:off x="8305800" y="30480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sz="2000">
                <a:ea typeface="新細明體" pitchFamily="18" charset="-120"/>
              </a:rPr>
              <a:t>8</a:t>
            </a:r>
            <a:r>
              <a:rPr lang="en-US" altLang="zh-TW" baseline="-25000">
                <a:ea typeface="新細明體" pitchFamily="18" charset="-120"/>
              </a:rPr>
              <a:t>r,g,b</a:t>
            </a:r>
          </a:p>
        </p:txBody>
      </p:sp>
      <p:sp>
        <p:nvSpPr>
          <p:cNvPr id="6176" name="Text Box 30"/>
          <p:cNvSpPr txBox="1">
            <a:spLocks noChangeArrowheads="1"/>
          </p:cNvSpPr>
          <p:nvPr/>
        </p:nvSpPr>
        <p:spPr bwMode="auto">
          <a:xfrm>
            <a:off x="7772400" y="30480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sz="2000">
                <a:ea typeface="新細明體" pitchFamily="18" charset="-120"/>
              </a:rPr>
              <a:t>7</a:t>
            </a:r>
            <a:r>
              <a:rPr lang="en-US" altLang="zh-TW" baseline="-25000">
                <a:ea typeface="新細明體" pitchFamily="18" charset="-120"/>
              </a:rPr>
              <a:t>r,g,b</a:t>
            </a:r>
          </a:p>
        </p:txBody>
      </p:sp>
      <p:sp>
        <p:nvSpPr>
          <p:cNvPr id="6177" name="Text Box 31"/>
          <p:cNvSpPr txBox="1">
            <a:spLocks noChangeArrowheads="1"/>
          </p:cNvSpPr>
          <p:nvPr/>
        </p:nvSpPr>
        <p:spPr bwMode="auto">
          <a:xfrm>
            <a:off x="7239000" y="30480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sz="2000">
                <a:ea typeface="新細明體" pitchFamily="18" charset="-120"/>
              </a:rPr>
              <a:t>6</a:t>
            </a:r>
            <a:r>
              <a:rPr lang="en-US" altLang="zh-TW" baseline="-25000">
                <a:ea typeface="新細明體" pitchFamily="18" charset="-120"/>
              </a:rPr>
              <a:t>r,g,b</a:t>
            </a:r>
          </a:p>
        </p:txBody>
      </p:sp>
      <p:sp>
        <p:nvSpPr>
          <p:cNvPr id="6178" name="Rectangle 32"/>
          <p:cNvSpPr>
            <a:spLocks noChangeArrowheads="1"/>
          </p:cNvSpPr>
          <p:nvPr/>
        </p:nvSpPr>
        <p:spPr bwMode="auto">
          <a:xfrm>
            <a:off x="8077200" y="3657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6179" name="Rectangle 33"/>
          <p:cNvSpPr>
            <a:spLocks noChangeArrowheads="1"/>
          </p:cNvSpPr>
          <p:nvPr/>
        </p:nvSpPr>
        <p:spPr bwMode="auto">
          <a:xfrm>
            <a:off x="8458200" y="3657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6180" name="Text Box 34"/>
          <p:cNvSpPr txBox="1">
            <a:spLocks noChangeArrowheads="1"/>
          </p:cNvSpPr>
          <p:nvPr/>
        </p:nvSpPr>
        <p:spPr bwMode="auto">
          <a:xfrm>
            <a:off x="5029200" y="3657600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sz="2000">
                <a:ea typeface="新細明體" pitchFamily="18" charset="-120"/>
              </a:rPr>
              <a:t>0</a:t>
            </a:r>
            <a:r>
              <a:rPr lang="en-US" altLang="zh-TW" sz="2000" baseline="-25000">
                <a:ea typeface="新細明體" pitchFamily="18" charset="-120"/>
              </a:rPr>
              <a:t>g</a:t>
            </a:r>
          </a:p>
        </p:txBody>
      </p:sp>
      <p:sp>
        <p:nvSpPr>
          <p:cNvPr id="6181" name="Text Box 35"/>
          <p:cNvSpPr txBox="1">
            <a:spLocks noChangeArrowheads="1"/>
          </p:cNvSpPr>
          <p:nvPr/>
        </p:nvSpPr>
        <p:spPr bwMode="auto">
          <a:xfrm>
            <a:off x="5410200" y="3657600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sz="2000">
                <a:ea typeface="新細明體" pitchFamily="18" charset="-120"/>
              </a:rPr>
              <a:t>0</a:t>
            </a:r>
            <a:r>
              <a:rPr lang="en-US" altLang="zh-TW" sz="2000" baseline="-25000">
                <a:ea typeface="新細明體" pitchFamily="18" charset="-120"/>
              </a:rPr>
              <a:t>b</a:t>
            </a:r>
          </a:p>
        </p:txBody>
      </p:sp>
      <p:sp>
        <p:nvSpPr>
          <p:cNvPr id="6182" name="Text Box 36"/>
          <p:cNvSpPr txBox="1">
            <a:spLocks noChangeArrowheads="1"/>
          </p:cNvSpPr>
          <p:nvPr/>
        </p:nvSpPr>
        <p:spPr bwMode="auto">
          <a:xfrm>
            <a:off x="6172200" y="3657600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sz="2000">
                <a:ea typeface="新細明體" pitchFamily="18" charset="-120"/>
              </a:rPr>
              <a:t>1</a:t>
            </a:r>
            <a:r>
              <a:rPr lang="en-US" altLang="zh-TW" sz="2000" baseline="-25000">
                <a:ea typeface="新細明體" pitchFamily="18" charset="-120"/>
              </a:rPr>
              <a:t>g</a:t>
            </a:r>
          </a:p>
        </p:txBody>
      </p:sp>
      <p:sp>
        <p:nvSpPr>
          <p:cNvPr id="6183" name="Text Box 37"/>
          <p:cNvSpPr txBox="1">
            <a:spLocks noChangeArrowheads="1"/>
          </p:cNvSpPr>
          <p:nvPr/>
        </p:nvSpPr>
        <p:spPr bwMode="auto">
          <a:xfrm>
            <a:off x="5791200" y="3657600"/>
            <a:ext cx="366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sz="2000">
                <a:ea typeface="新細明體" pitchFamily="18" charset="-120"/>
              </a:rPr>
              <a:t>1</a:t>
            </a:r>
            <a:r>
              <a:rPr lang="en-US" altLang="zh-TW" sz="2000" baseline="-25000">
                <a:ea typeface="新細明體" pitchFamily="18" charset="-120"/>
              </a:rPr>
              <a:t>r</a:t>
            </a:r>
          </a:p>
        </p:txBody>
      </p:sp>
      <p:sp>
        <p:nvSpPr>
          <p:cNvPr id="6184" name="Text Box 38"/>
          <p:cNvSpPr txBox="1">
            <a:spLocks noChangeArrowheads="1"/>
          </p:cNvSpPr>
          <p:nvPr/>
        </p:nvSpPr>
        <p:spPr bwMode="auto">
          <a:xfrm>
            <a:off x="6553200" y="3657600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sz="2000">
                <a:ea typeface="新細明體" pitchFamily="18" charset="-120"/>
              </a:rPr>
              <a:t>1</a:t>
            </a:r>
            <a:r>
              <a:rPr lang="en-US" altLang="zh-TW" sz="2000" baseline="-25000">
                <a:ea typeface="新細明體" pitchFamily="18" charset="-120"/>
              </a:rPr>
              <a:t>b</a:t>
            </a:r>
          </a:p>
        </p:txBody>
      </p:sp>
      <p:sp>
        <p:nvSpPr>
          <p:cNvPr id="6185" name="Text Box 39"/>
          <p:cNvSpPr txBox="1">
            <a:spLocks noChangeArrowheads="1"/>
          </p:cNvSpPr>
          <p:nvPr/>
        </p:nvSpPr>
        <p:spPr bwMode="auto">
          <a:xfrm>
            <a:off x="6934200" y="3657600"/>
            <a:ext cx="366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sz="2000">
                <a:ea typeface="新細明體" pitchFamily="18" charset="-120"/>
              </a:rPr>
              <a:t>2</a:t>
            </a:r>
            <a:r>
              <a:rPr lang="en-US" altLang="zh-TW" sz="2000" baseline="-25000">
                <a:ea typeface="新細明體" pitchFamily="18" charset="-120"/>
              </a:rPr>
              <a:t>r</a:t>
            </a:r>
          </a:p>
        </p:txBody>
      </p:sp>
      <p:sp>
        <p:nvSpPr>
          <p:cNvPr id="6186" name="Text Box 40"/>
          <p:cNvSpPr txBox="1">
            <a:spLocks noChangeArrowheads="1"/>
          </p:cNvSpPr>
          <p:nvPr/>
        </p:nvSpPr>
        <p:spPr bwMode="auto">
          <a:xfrm>
            <a:off x="7315200" y="3657600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sz="2000">
                <a:ea typeface="新細明體" pitchFamily="18" charset="-120"/>
              </a:rPr>
              <a:t>2</a:t>
            </a:r>
            <a:r>
              <a:rPr lang="en-US" altLang="zh-TW" sz="2000" baseline="-25000">
                <a:ea typeface="新細明體" pitchFamily="18" charset="-120"/>
              </a:rPr>
              <a:t>g</a:t>
            </a:r>
          </a:p>
        </p:txBody>
      </p:sp>
      <p:sp>
        <p:nvSpPr>
          <p:cNvPr id="6187" name="Text Box 41"/>
          <p:cNvSpPr txBox="1">
            <a:spLocks noChangeArrowheads="1"/>
          </p:cNvSpPr>
          <p:nvPr/>
        </p:nvSpPr>
        <p:spPr bwMode="auto">
          <a:xfrm>
            <a:off x="7696200" y="3657600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sz="2000">
                <a:ea typeface="新細明體" pitchFamily="18" charset="-120"/>
              </a:rPr>
              <a:t>2</a:t>
            </a:r>
            <a:r>
              <a:rPr lang="en-US" altLang="zh-TW" sz="2000" baseline="-25000">
                <a:ea typeface="新細明體" pitchFamily="18" charset="-120"/>
              </a:rPr>
              <a:t>b</a:t>
            </a:r>
          </a:p>
        </p:txBody>
      </p:sp>
      <p:sp>
        <p:nvSpPr>
          <p:cNvPr id="6188" name="Text Box 42"/>
          <p:cNvSpPr txBox="1">
            <a:spLocks noChangeArrowheads="1"/>
          </p:cNvSpPr>
          <p:nvPr/>
        </p:nvSpPr>
        <p:spPr bwMode="auto">
          <a:xfrm>
            <a:off x="8077200" y="3657600"/>
            <a:ext cx="366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sz="2000">
                <a:ea typeface="新細明體" pitchFamily="18" charset="-120"/>
              </a:rPr>
              <a:t>3</a:t>
            </a:r>
            <a:r>
              <a:rPr lang="en-US" altLang="zh-TW" sz="2000" baseline="-25000">
                <a:ea typeface="新細明體" pitchFamily="18" charset="-120"/>
              </a:rPr>
              <a:t>r</a:t>
            </a:r>
          </a:p>
        </p:txBody>
      </p:sp>
      <p:sp>
        <p:nvSpPr>
          <p:cNvPr id="6189" name="Text Box 43"/>
          <p:cNvSpPr txBox="1">
            <a:spLocks noChangeArrowheads="1"/>
          </p:cNvSpPr>
          <p:nvPr/>
        </p:nvSpPr>
        <p:spPr bwMode="auto">
          <a:xfrm>
            <a:off x="8458200" y="3657600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sz="2000">
                <a:ea typeface="新細明體" pitchFamily="18" charset="-120"/>
              </a:rPr>
              <a:t>3</a:t>
            </a:r>
            <a:r>
              <a:rPr lang="en-US" altLang="zh-TW" sz="2000" baseline="-25000">
                <a:ea typeface="新細明體" pitchFamily="18" charset="-12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602090638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Indexed Color (1/2)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219200"/>
            <a:ext cx="7848600" cy="3505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24 bits per pixel (8-red, 8-green, 8-blue) are expensive to transmit and store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It must be possible to represent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all</a:t>
            </a:r>
            <a:r>
              <a:rPr lang="en-US" altLang="zh-TW" dirty="0">
                <a:ea typeface="新細明體" pitchFamily="18" charset="-120"/>
              </a:rPr>
              <a:t> those colors, but</a:t>
            </a:r>
            <a:r>
              <a:rPr lang="en-US" altLang="zh-TW" i="1" dirty="0"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not in the same image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Solution: indexed color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Assume </a:t>
            </a:r>
            <a:r>
              <a:rPr lang="en-US" altLang="zh-TW" sz="2000" i="1" dirty="0">
                <a:ea typeface="新細明體" pitchFamily="18" charset="-120"/>
              </a:rPr>
              <a:t>k</a:t>
            </a:r>
            <a:r>
              <a:rPr lang="en-US" altLang="zh-TW" sz="2000" dirty="0">
                <a:ea typeface="新細明體" pitchFamily="18" charset="-120"/>
              </a:rPr>
              <a:t> bits per pixel (typically 8)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Define a </a:t>
            </a:r>
            <a:r>
              <a:rPr lang="en-US" altLang="zh-TW" sz="2000" i="1" dirty="0">
                <a:solidFill>
                  <a:srgbClr val="FF0000"/>
                </a:solidFill>
                <a:ea typeface="新細明體" pitchFamily="18" charset="-120"/>
              </a:rPr>
              <a:t>color table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2000" dirty="0">
                <a:ea typeface="新細明體" pitchFamily="18" charset="-120"/>
              </a:rPr>
              <a:t>containing 2</a:t>
            </a:r>
            <a:r>
              <a:rPr lang="en-US" altLang="zh-TW" sz="2000" i="1" baseline="30000" dirty="0">
                <a:ea typeface="新細明體" pitchFamily="18" charset="-120"/>
              </a:rPr>
              <a:t>k</a:t>
            </a:r>
            <a:r>
              <a:rPr lang="en-US" altLang="zh-TW" sz="2000" i="1" dirty="0">
                <a:ea typeface="新細明體" pitchFamily="18" charset="-120"/>
              </a:rPr>
              <a:t> </a:t>
            </a:r>
            <a:r>
              <a:rPr lang="en-US" altLang="zh-TW" sz="2000" dirty="0">
                <a:ea typeface="新細明體" pitchFamily="18" charset="-120"/>
              </a:rPr>
              <a:t>colors (24 bits per color)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Store the 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index</a:t>
            </a:r>
            <a:r>
              <a:rPr lang="en-US" altLang="zh-TW" sz="2000" dirty="0">
                <a:ea typeface="新細明體" pitchFamily="18" charset="-120"/>
              </a:rPr>
              <a:t> into the table for each pixel (so store k bits for each pixel)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Once common in hardware, now an artifact (256 color displays)</a:t>
            </a:r>
            <a:endParaRPr lang="en-US" altLang="zh-TW" sz="2000" i="1" baseline="30000" dirty="0">
              <a:ea typeface="新細明體" pitchFamily="18" charset="-12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TW" sz="2000" dirty="0">
              <a:ea typeface="新細明體" pitchFamily="18" charset="-120"/>
            </a:endParaRPr>
          </a:p>
        </p:txBody>
      </p:sp>
      <p:graphicFrame>
        <p:nvGraphicFramePr>
          <p:cNvPr id="7174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93800948"/>
              </p:ext>
            </p:extLst>
          </p:nvPr>
        </p:nvGraphicFramePr>
        <p:xfrm>
          <a:off x="4876800" y="4741862"/>
          <a:ext cx="3571875" cy="165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367022" imgH="2026920" progId="Visio.Drawing.11">
                  <p:embed/>
                </p:oleObj>
              </mc:Choice>
              <mc:Fallback>
                <p:oleObj name="Visio" r:id="rId2" imgW="4367022" imgH="202692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741862"/>
                        <a:ext cx="3571875" cy="165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2578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Indexed Color (2/2)</a:t>
            </a: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685800" y="1203325"/>
            <a:ext cx="1646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itchFamily="18" charset="-120"/>
              </a:rPr>
              <a:t>Color Table</a:t>
            </a:r>
          </a:p>
        </p:txBody>
      </p:sp>
      <p:sp>
        <p:nvSpPr>
          <p:cNvPr id="8198" name="Rectangle 4"/>
          <p:cNvSpPr>
            <a:spLocks noChangeArrowheads="1"/>
          </p:cNvSpPr>
          <p:nvPr/>
        </p:nvSpPr>
        <p:spPr bwMode="auto">
          <a:xfrm>
            <a:off x="1066800" y="1660525"/>
            <a:ext cx="13716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199" name="Text Box 5"/>
          <p:cNvSpPr txBox="1">
            <a:spLocks noChangeArrowheads="1"/>
          </p:cNvSpPr>
          <p:nvPr/>
        </p:nvSpPr>
        <p:spPr bwMode="auto">
          <a:xfrm>
            <a:off x="685800" y="1660525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sz="2000">
                <a:ea typeface="新細明體" pitchFamily="18" charset="-120"/>
              </a:rPr>
              <a:t>0</a:t>
            </a:r>
          </a:p>
        </p:txBody>
      </p:sp>
      <p:sp>
        <p:nvSpPr>
          <p:cNvPr id="8200" name="Rectangle 6"/>
          <p:cNvSpPr>
            <a:spLocks noChangeArrowheads="1"/>
          </p:cNvSpPr>
          <p:nvPr/>
        </p:nvSpPr>
        <p:spPr bwMode="auto">
          <a:xfrm>
            <a:off x="685800" y="1660525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201" name="Rectangle 7"/>
          <p:cNvSpPr>
            <a:spLocks noChangeArrowheads="1"/>
          </p:cNvSpPr>
          <p:nvPr/>
        </p:nvSpPr>
        <p:spPr bwMode="auto">
          <a:xfrm>
            <a:off x="1066800" y="2041525"/>
            <a:ext cx="13716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202" name="Text Box 8"/>
          <p:cNvSpPr txBox="1">
            <a:spLocks noChangeArrowheads="1"/>
          </p:cNvSpPr>
          <p:nvPr/>
        </p:nvSpPr>
        <p:spPr bwMode="auto">
          <a:xfrm>
            <a:off x="685800" y="2041525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sz="2000">
                <a:ea typeface="新細明體" pitchFamily="18" charset="-120"/>
              </a:rPr>
              <a:t>1</a:t>
            </a:r>
          </a:p>
        </p:txBody>
      </p:sp>
      <p:sp>
        <p:nvSpPr>
          <p:cNvPr id="8203" name="Rectangle 9"/>
          <p:cNvSpPr>
            <a:spLocks noChangeArrowheads="1"/>
          </p:cNvSpPr>
          <p:nvPr/>
        </p:nvSpPr>
        <p:spPr bwMode="auto">
          <a:xfrm>
            <a:off x="685800" y="2041525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204" name="Rectangle 10"/>
          <p:cNvSpPr>
            <a:spLocks noChangeArrowheads="1"/>
          </p:cNvSpPr>
          <p:nvPr/>
        </p:nvSpPr>
        <p:spPr bwMode="auto">
          <a:xfrm>
            <a:off x="1066800" y="2422525"/>
            <a:ext cx="1371600" cy="381000"/>
          </a:xfrm>
          <a:prstGeom prst="rect">
            <a:avLst/>
          </a:prstGeom>
          <a:solidFill>
            <a:srgbClr val="CC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205" name="Text Box 11"/>
          <p:cNvSpPr txBox="1">
            <a:spLocks noChangeArrowheads="1"/>
          </p:cNvSpPr>
          <p:nvPr/>
        </p:nvSpPr>
        <p:spPr bwMode="auto">
          <a:xfrm>
            <a:off x="685800" y="2422525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sz="2000">
                <a:ea typeface="新細明體" pitchFamily="18" charset="-120"/>
              </a:rPr>
              <a:t>2</a:t>
            </a:r>
          </a:p>
        </p:txBody>
      </p:sp>
      <p:sp>
        <p:nvSpPr>
          <p:cNvPr id="8206" name="Rectangle 12"/>
          <p:cNvSpPr>
            <a:spLocks noChangeArrowheads="1"/>
          </p:cNvSpPr>
          <p:nvPr/>
        </p:nvSpPr>
        <p:spPr bwMode="auto">
          <a:xfrm>
            <a:off x="685800" y="2422525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207" name="Rectangle 13"/>
          <p:cNvSpPr>
            <a:spLocks noChangeArrowheads="1"/>
          </p:cNvSpPr>
          <p:nvPr/>
        </p:nvSpPr>
        <p:spPr bwMode="auto">
          <a:xfrm>
            <a:off x="1066800" y="2803525"/>
            <a:ext cx="1371600" cy="381000"/>
          </a:xfrm>
          <a:prstGeom prst="rect">
            <a:avLst/>
          </a:prstGeom>
          <a:solidFill>
            <a:srgbClr val="66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208" name="Text Box 14"/>
          <p:cNvSpPr txBox="1">
            <a:spLocks noChangeArrowheads="1"/>
          </p:cNvSpPr>
          <p:nvPr/>
        </p:nvSpPr>
        <p:spPr bwMode="auto">
          <a:xfrm>
            <a:off x="685800" y="2803525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sz="2000">
                <a:ea typeface="新細明體" pitchFamily="18" charset="-120"/>
              </a:rPr>
              <a:t>3</a:t>
            </a:r>
          </a:p>
        </p:txBody>
      </p:sp>
      <p:sp>
        <p:nvSpPr>
          <p:cNvPr id="8209" name="Rectangle 15"/>
          <p:cNvSpPr>
            <a:spLocks noChangeArrowheads="1"/>
          </p:cNvSpPr>
          <p:nvPr/>
        </p:nvSpPr>
        <p:spPr bwMode="auto">
          <a:xfrm>
            <a:off x="685800" y="2803525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210" name="Rectangle 16"/>
          <p:cNvSpPr>
            <a:spLocks noChangeArrowheads="1"/>
          </p:cNvSpPr>
          <p:nvPr/>
        </p:nvSpPr>
        <p:spPr bwMode="auto">
          <a:xfrm>
            <a:off x="1066800" y="3184525"/>
            <a:ext cx="1371600" cy="381000"/>
          </a:xfrm>
          <a:prstGeom prst="rect">
            <a:avLst/>
          </a:prstGeom>
          <a:solidFill>
            <a:srgbClr val="5F5F5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211" name="Text Box 17"/>
          <p:cNvSpPr txBox="1">
            <a:spLocks noChangeArrowheads="1"/>
          </p:cNvSpPr>
          <p:nvPr/>
        </p:nvSpPr>
        <p:spPr bwMode="auto">
          <a:xfrm>
            <a:off x="685800" y="3184525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sz="2000">
                <a:ea typeface="新細明體" pitchFamily="18" charset="-120"/>
              </a:rPr>
              <a:t>4</a:t>
            </a:r>
          </a:p>
        </p:txBody>
      </p:sp>
      <p:sp>
        <p:nvSpPr>
          <p:cNvPr id="8212" name="Rectangle 18"/>
          <p:cNvSpPr>
            <a:spLocks noChangeArrowheads="1"/>
          </p:cNvSpPr>
          <p:nvPr/>
        </p:nvSpPr>
        <p:spPr bwMode="auto">
          <a:xfrm>
            <a:off x="685800" y="3184525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213" name="Rectangle 19"/>
          <p:cNvSpPr>
            <a:spLocks noChangeArrowheads="1"/>
          </p:cNvSpPr>
          <p:nvPr/>
        </p:nvSpPr>
        <p:spPr bwMode="auto">
          <a:xfrm>
            <a:off x="1066800" y="3565525"/>
            <a:ext cx="1371600" cy="381000"/>
          </a:xfrm>
          <a:prstGeom prst="rect">
            <a:avLst/>
          </a:prstGeom>
          <a:solidFill>
            <a:srgbClr val="00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214" name="Text Box 20"/>
          <p:cNvSpPr txBox="1">
            <a:spLocks noChangeArrowheads="1"/>
          </p:cNvSpPr>
          <p:nvPr/>
        </p:nvSpPr>
        <p:spPr bwMode="auto">
          <a:xfrm>
            <a:off x="685800" y="3565525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sz="2000">
                <a:ea typeface="新細明體" pitchFamily="18" charset="-120"/>
              </a:rPr>
              <a:t>5</a:t>
            </a:r>
          </a:p>
        </p:txBody>
      </p:sp>
      <p:sp>
        <p:nvSpPr>
          <p:cNvPr id="8215" name="Rectangle 21"/>
          <p:cNvSpPr>
            <a:spLocks noChangeArrowheads="1"/>
          </p:cNvSpPr>
          <p:nvPr/>
        </p:nvSpPr>
        <p:spPr bwMode="auto">
          <a:xfrm>
            <a:off x="685800" y="3565525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216" name="Rectangle 22"/>
          <p:cNvSpPr>
            <a:spLocks noChangeArrowheads="1"/>
          </p:cNvSpPr>
          <p:nvPr/>
        </p:nvSpPr>
        <p:spPr bwMode="auto">
          <a:xfrm>
            <a:off x="1066800" y="3946525"/>
            <a:ext cx="13716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217" name="Text Box 23"/>
          <p:cNvSpPr txBox="1">
            <a:spLocks noChangeArrowheads="1"/>
          </p:cNvSpPr>
          <p:nvPr/>
        </p:nvSpPr>
        <p:spPr bwMode="auto">
          <a:xfrm>
            <a:off x="685800" y="3946525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sz="2000">
                <a:ea typeface="新細明體" pitchFamily="18" charset="-120"/>
              </a:rPr>
              <a:t>6</a:t>
            </a:r>
          </a:p>
        </p:txBody>
      </p:sp>
      <p:sp>
        <p:nvSpPr>
          <p:cNvPr id="8218" name="Rectangle 24"/>
          <p:cNvSpPr>
            <a:spLocks noChangeArrowheads="1"/>
          </p:cNvSpPr>
          <p:nvPr/>
        </p:nvSpPr>
        <p:spPr bwMode="auto">
          <a:xfrm>
            <a:off x="685800" y="3946525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219" name="Rectangle 25"/>
          <p:cNvSpPr>
            <a:spLocks noChangeArrowheads="1"/>
          </p:cNvSpPr>
          <p:nvPr/>
        </p:nvSpPr>
        <p:spPr bwMode="auto">
          <a:xfrm>
            <a:off x="1066800" y="4327525"/>
            <a:ext cx="13716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220" name="Text Box 26"/>
          <p:cNvSpPr txBox="1">
            <a:spLocks noChangeArrowheads="1"/>
          </p:cNvSpPr>
          <p:nvPr/>
        </p:nvSpPr>
        <p:spPr bwMode="auto">
          <a:xfrm>
            <a:off x="685800" y="4327525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sz="2000">
                <a:ea typeface="新細明體" pitchFamily="18" charset="-120"/>
              </a:rPr>
              <a:t>7</a:t>
            </a:r>
          </a:p>
        </p:txBody>
      </p:sp>
      <p:sp>
        <p:nvSpPr>
          <p:cNvPr id="8221" name="Rectangle 27"/>
          <p:cNvSpPr>
            <a:spLocks noChangeArrowheads="1"/>
          </p:cNvSpPr>
          <p:nvPr/>
        </p:nvSpPr>
        <p:spPr bwMode="auto">
          <a:xfrm>
            <a:off x="685800" y="4327525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222" name="Rectangle 28"/>
          <p:cNvSpPr>
            <a:spLocks noChangeArrowheads="1"/>
          </p:cNvSpPr>
          <p:nvPr/>
        </p:nvSpPr>
        <p:spPr bwMode="auto">
          <a:xfrm>
            <a:off x="3352800" y="166052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223" name="Text Box 29"/>
          <p:cNvSpPr txBox="1">
            <a:spLocks noChangeArrowheads="1"/>
          </p:cNvSpPr>
          <p:nvPr/>
        </p:nvSpPr>
        <p:spPr bwMode="auto">
          <a:xfrm>
            <a:off x="3429000" y="16605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itchFamily="18" charset="-120"/>
              </a:rPr>
              <a:t>4</a:t>
            </a:r>
          </a:p>
        </p:txBody>
      </p:sp>
      <p:sp>
        <p:nvSpPr>
          <p:cNvPr id="8224" name="Rectangle 30"/>
          <p:cNvSpPr>
            <a:spLocks noChangeArrowheads="1"/>
          </p:cNvSpPr>
          <p:nvPr/>
        </p:nvSpPr>
        <p:spPr bwMode="auto">
          <a:xfrm>
            <a:off x="3810000" y="166052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225" name="Text Box 31"/>
          <p:cNvSpPr txBox="1">
            <a:spLocks noChangeArrowheads="1"/>
          </p:cNvSpPr>
          <p:nvPr/>
        </p:nvSpPr>
        <p:spPr bwMode="auto">
          <a:xfrm>
            <a:off x="3886200" y="16605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itchFamily="18" charset="-120"/>
              </a:rPr>
              <a:t>3</a:t>
            </a:r>
          </a:p>
        </p:txBody>
      </p:sp>
      <p:sp>
        <p:nvSpPr>
          <p:cNvPr id="8226" name="Rectangle 32"/>
          <p:cNvSpPr>
            <a:spLocks noChangeArrowheads="1"/>
          </p:cNvSpPr>
          <p:nvPr/>
        </p:nvSpPr>
        <p:spPr bwMode="auto">
          <a:xfrm>
            <a:off x="4267200" y="166052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227" name="Text Box 33"/>
          <p:cNvSpPr txBox="1">
            <a:spLocks noChangeArrowheads="1"/>
          </p:cNvSpPr>
          <p:nvPr/>
        </p:nvSpPr>
        <p:spPr bwMode="auto">
          <a:xfrm>
            <a:off x="4343400" y="16605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itchFamily="18" charset="-120"/>
              </a:rPr>
              <a:t>0</a:t>
            </a:r>
          </a:p>
        </p:txBody>
      </p:sp>
      <p:sp>
        <p:nvSpPr>
          <p:cNvPr id="8228" name="Rectangle 34"/>
          <p:cNvSpPr>
            <a:spLocks noChangeArrowheads="1"/>
          </p:cNvSpPr>
          <p:nvPr/>
        </p:nvSpPr>
        <p:spPr bwMode="auto">
          <a:xfrm>
            <a:off x="4724400" y="166052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229" name="Text Box 35"/>
          <p:cNvSpPr txBox="1">
            <a:spLocks noChangeArrowheads="1"/>
          </p:cNvSpPr>
          <p:nvPr/>
        </p:nvSpPr>
        <p:spPr bwMode="auto">
          <a:xfrm>
            <a:off x="4800600" y="16605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itchFamily="18" charset="-120"/>
              </a:rPr>
              <a:t>2</a:t>
            </a:r>
          </a:p>
        </p:txBody>
      </p:sp>
      <p:sp>
        <p:nvSpPr>
          <p:cNvPr id="8230" name="Rectangle 36"/>
          <p:cNvSpPr>
            <a:spLocks noChangeArrowheads="1"/>
          </p:cNvSpPr>
          <p:nvPr/>
        </p:nvSpPr>
        <p:spPr bwMode="auto">
          <a:xfrm>
            <a:off x="3352800" y="211772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231" name="Text Box 37"/>
          <p:cNvSpPr txBox="1">
            <a:spLocks noChangeArrowheads="1"/>
          </p:cNvSpPr>
          <p:nvPr/>
        </p:nvSpPr>
        <p:spPr bwMode="auto">
          <a:xfrm>
            <a:off x="3429000" y="21177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itchFamily="18" charset="-120"/>
              </a:rPr>
              <a:t>1</a:t>
            </a:r>
          </a:p>
        </p:txBody>
      </p:sp>
      <p:sp>
        <p:nvSpPr>
          <p:cNvPr id="8232" name="Rectangle 38"/>
          <p:cNvSpPr>
            <a:spLocks noChangeArrowheads="1"/>
          </p:cNvSpPr>
          <p:nvPr/>
        </p:nvSpPr>
        <p:spPr bwMode="auto">
          <a:xfrm>
            <a:off x="3810000" y="211772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233" name="Text Box 39"/>
          <p:cNvSpPr txBox="1">
            <a:spLocks noChangeArrowheads="1"/>
          </p:cNvSpPr>
          <p:nvPr/>
        </p:nvSpPr>
        <p:spPr bwMode="auto">
          <a:xfrm>
            <a:off x="3886200" y="21177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itchFamily="18" charset="-120"/>
              </a:rPr>
              <a:t>7</a:t>
            </a:r>
          </a:p>
        </p:txBody>
      </p:sp>
      <p:sp>
        <p:nvSpPr>
          <p:cNvPr id="8234" name="Rectangle 40"/>
          <p:cNvSpPr>
            <a:spLocks noChangeArrowheads="1"/>
          </p:cNvSpPr>
          <p:nvPr/>
        </p:nvSpPr>
        <p:spPr bwMode="auto">
          <a:xfrm>
            <a:off x="4267200" y="211772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235" name="Text Box 41"/>
          <p:cNvSpPr txBox="1">
            <a:spLocks noChangeArrowheads="1"/>
          </p:cNvSpPr>
          <p:nvPr/>
        </p:nvSpPr>
        <p:spPr bwMode="auto">
          <a:xfrm>
            <a:off x="4343400" y="21177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itchFamily="18" charset="-120"/>
              </a:rPr>
              <a:t>4</a:t>
            </a:r>
          </a:p>
        </p:txBody>
      </p:sp>
      <p:sp>
        <p:nvSpPr>
          <p:cNvPr id="8236" name="Rectangle 42"/>
          <p:cNvSpPr>
            <a:spLocks noChangeArrowheads="1"/>
          </p:cNvSpPr>
          <p:nvPr/>
        </p:nvSpPr>
        <p:spPr bwMode="auto">
          <a:xfrm>
            <a:off x="4724400" y="211772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237" name="Text Box 43"/>
          <p:cNvSpPr txBox="1">
            <a:spLocks noChangeArrowheads="1"/>
          </p:cNvSpPr>
          <p:nvPr/>
        </p:nvSpPr>
        <p:spPr bwMode="auto">
          <a:xfrm>
            <a:off x="4800600" y="21177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itchFamily="18" charset="-120"/>
              </a:rPr>
              <a:t>5</a:t>
            </a:r>
          </a:p>
        </p:txBody>
      </p:sp>
      <p:sp>
        <p:nvSpPr>
          <p:cNvPr id="8238" name="Rectangle 44"/>
          <p:cNvSpPr>
            <a:spLocks noChangeArrowheads="1"/>
          </p:cNvSpPr>
          <p:nvPr/>
        </p:nvSpPr>
        <p:spPr bwMode="auto">
          <a:xfrm>
            <a:off x="3352800" y="257492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239" name="Text Box 45"/>
          <p:cNvSpPr txBox="1">
            <a:spLocks noChangeArrowheads="1"/>
          </p:cNvSpPr>
          <p:nvPr/>
        </p:nvSpPr>
        <p:spPr bwMode="auto">
          <a:xfrm>
            <a:off x="3429000" y="25749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itchFamily="18" charset="-120"/>
              </a:rPr>
              <a:t>3</a:t>
            </a:r>
          </a:p>
        </p:txBody>
      </p:sp>
      <p:sp>
        <p:nvSpPr>
          <p:cNvPr id="8240" name="Rectangle 46"/>
          <p:cNvSpPr>
            <a:spLocks noChangeArrowheads="1"/>
          </p:cNvSpPr>
          <p:nvPr/>
        </p:nvSpPr>
        <p:spPr bwMode="auto">
          <a:xfrm>
            <a:off x="3810000" y="257492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241" name="Text Box 47"/>
          <p:cNvSpPr txBox="1">
            <a:spLocks noChangeArrowheads="1"/>
          </p:cNvSpPr>
          <p:nvPr/>
        </p:nvSpPr>
        <p:spPr bwMode="auto">
          <a:xfrm>
            <a:off x="3886200" y="25749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itchFamily="18" charset="-120"/>
              </a:rPr>
              <a:t>7</a:t>
            </a:r>
          </a:p>
        </p:txBody>
      </p:sp>
      <p:sp>
        <p:nvSpPr>
          <p:cNvPr id="8242" name="Rectangle 48"/>
          <p:cNvSpPr>
            <a:spLocks noChangeArrowheads="1"/>
          </p:cNvSpPr>
          <p:nvPr/>
        </p:nvSpPr>
        <p:spPr bwMode="auto">
          <a:xfrm>
            <a:off x="4267200" y="257492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243" name="Text Box 49"/>
          <p:cNvSpPr txBox="1">
            <a:spLocks noChangeArrowheads="1"/>
          </p:cNvSpPr>
          <p:nvPr/>
        </p:nvSpPr>
        <p:spPr bwMode="auto">
          <a:xfrm>
            <a:off x="4343400" y="25749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itchFamily="18" charset="-120"/>
              </a:rPr>
              <a:t>6</a:t>
            </a:r>
          </a:p>
        </p:txBody>
      </p:sp>
      <p:sp>
        <p:nvSpPr>
          <p:cNvPr id="8244" name="Rectangle 50"/>
          <p:cNvSpPr>
            <a:spLocks noChangeArrowheads="1"/>
          </p:cNvSpPr>
          <p:nvPr/>
        </p:nvSpPr>
        <p:spPr bwMode="auto">
          <a:xfrm>
            <a:off x="4724400" y="257492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245" name="Text Box 51"/>
          <p:cNvSpPr txBox="1">
            <a:spLocks noChangeArrowheads="1"/>
          </p:cNvSpPr>
          <p:nvPr/>
        </p:nvSpPr>
        <p:spPr bwMode="auto">
          <a:xfrm>
            <a:off x="4800600" y="25749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itchFamily="18" charset="-120"/>
              </a:rPr>
              <a:t>5</a:t>
            </a:r>
          </a:p>
        </p:txBody>
      </p:sp>
      <p:sp>
        <p:nvSpPr>
          <p:cNvPr id="8246" name="Rectangle 52"/>
          <p:cNvSpPr>
            <a:spLocks noChangeArrowheads="1"/>
          </p:cNvSpPr>
          <p:nvPr/>
        </p:nvSpPr>
        <p:spPr bwMode="auto">
          <a:xfrm>
            <a:off x="3352800" y="303212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247" name="Text Box 53"/>
          <p:cNvSpPr txBox="1">
            <a:spLocks noChangeArrowheads="1"/>
          </p:cNvSpPr>
          <p:nvPr/>
        </p:nvSpPr>
        <p:spPr bwMode="auto">
          <a:xfrm>
            <a:off x="3429000" y="30321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itchFamily="18" charset="-120"/>
              </a:rPr>
              <a:t>2</a:t>
            </a:r>
          </a:p>
        </p:txBody>
      </p:sp>
      <p:sp>
        <p:nvSpPr>
          <p:cNvPr id="8248" name="Rectangle 54"/>
          <p:cNvSpPr>
            <a:spLocks noChangeArrowheads="1"/>
          </p:cNvSpPr>
          <p:nvPr/>
        </p:nvSpPr>
        <p:spPr bwMode="auto">
          <a:xfrm>
            <a:off x="3810000" y="303212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249" name="Text Box 55"/>
          <p:cNvSpPr txBox="1">
            <a:spLocks noChangeArrowheads="1"/>
          </p:cNvSpPr>
          <p:nvPr/>
        </p:nvSpPr>
        <p:spPr bwMode="auto">
          <a:xfrm>
            <a:off x="3886200" y="30321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itchFamily="18" charset="-120"/>
              </a:rPr>
              <a:t>2</a:t>
            </a:r>
          </a:p>
        </p:txBody>
      </p:sp>
      <p:sp>
        <p:nvSpPr>
          <p:cNvPr id="8250" name="Rectangle 56"/>
          <p:cNvSpPr>
            <a:spLocks noChangeArrowheads="1"/>
          </p:cNvSpPr>
          <p:nvPr/>
        </p:nvSpPr>
        <p:spPr bwMode="auto">
          <a:xfrm>
            <a:off x="4267200" y="303212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251" name="Text Box 57"/>
          <p:cNvSpPr txBox="1">
            <a:spLocks noChangeArrowheads="1"/>
          </p:cNvSpPr>
          <p:nvPr/>
        </p:nvSpPr>
        <p:spPr bwMode="auto">
          <a:xfrm>
            <a:off x="4343400" y="30321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itchFamily="18" charset="-120"/>
              </a:rPr>
              <a:t>1</a:t>
            </a:r>
          </a:p>
        </p:txBody>
      </p:sp>
      <p:sp>
        <p:nvSpPr>
          <p:cNvPr id="8252" name="Rectangle 58"/>
          <p:cNvSpPr>
            <a:spLocks noChangeArrowheads="1"/>
          </p:cNvSpPr>
          <p:nvPr/>
        </p:nvSpPr>
        <p:spPr bwMode="auto">
          <a:xfrm>
            <a:off x="4724400" y="303212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253" name="Text Box 59"/>
          <p:cNvSpPr txBox="1">
            <a:spLocks noChangeArrowheads="1"/>
          </p:cNvSpPr>
          <p:nvPr/>
        </p:nvSpPr>
        <p:spPr bwMode="auto">
          <a:xfrm>
            <a:off x="4800600" y="30321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itchFamily="18" charset="-120"/>
              </a:rPr>
              <a:t>1</a:t>
            </a:r>
          </a:p>
        </p:txBody>
      </p:sp>
      <p:sp>
        <p:nvSpPr>
          <p:cNvPr id="8254" name="Text Box 60"/>
          <p:cNvSpPr txBox="1">
            <a:spLocks noChangeArrowheads="1"/>
          </p:cNvSpPr>
          <p:nvPr/>
        </p:nvSpPr>
        <p:spPr bwMode="auto">
          <a:xfrm>
            <a:off x="3505200" y="1203325"/>
            <a:ext cx="1460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itchFamily="18" charset="-120"/>
              </a:rPr>
              <a:t>Pixel Data</a:t>
            </a:r>
          </a:p>
        </p:txBody>
      </p:sp>
      <p:sp>
        <p:nvSpPr>
          <p:cNvPr id="8255" name="Rectangle 61"/>
          <p:cNvSpPr>
            <a:spLocks noChangeArrowheads="1"/>
          </p:cNvSpPr>
          <p:nvPr/>
        </p:nvSpPr>
        <p:spPr bwMode="auto">
          <a:xfrm>
            <a:off x="5943600" y="1660525"/>
            <a:ext cx="457200" cy="457200"/>
          </a:xfrm>
          <a:prstGeom prst="rect">
            <a:avLst/>
          </a:prstGeom>
          <a:solidFill>
            <a:srgbClr val="5F5F5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256" name="Rectangle 62"/>
          <p:cNvSpPr>
            <a:spLocks noChangeArrowheads="1"/>
          </p:cNvSpPr>
          <p:nvPr/>
        </p:nvSpPr>
        <p:spPr bwMode="auto">
          <a:xfrm>
            <a:off x="6400800" y="1660525"/>
            <a:ext cx="457200" cy="457200"/>
          </a:xfrm>
          <a:prstGeom prst="rect">
            <a:avLst/>
          </a:prstGeom>
          <a:solidFill>
            <a:srgbClr val="66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257" name="Rectangle 63"/>
          <p:cNvSpPr>
            <a:spLocks noChangeArrowheads="1"/>
          </p:cNvSpPr>
          <p:nvPr/>
        </p:nvSpPr>
        <p:spPr bwMode="auto">
          <a:xfrm>
            <a:off x="6858000" y="1660525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258" name="Rectangle 64"/>
          <p:cNvSpPr>
            <a:spLocks noChangeArrowheads="1"/>
          </p:cNvSpPr>
          <p:nvPr/>
        </p:nvSpPr>
        <p:spPr bwMode="auto">
          <a:xfrm>
            <a:off x="7315200" y="1660525"/>
            <a:ext cx="457200" cy="457200"/>
          </a:xfrm>
          <a:prstGeom prst="rect">
            <a:avLst/>
          </a:prstGeom>
          <a:solidFill>
            <a:srgbClr val="CC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259" name="Rectangle 65"/>
          <p:cNvSpPr>
            <a:spLocks noChangeArrowheads="1"/>
          </p:cNvSpPr>
          <p:nvPr/>
        </p:nvSpPr>
        <p:spPr bwMode="auto">
          <a:xfrm>
            <a:off x="5943600" y="2117725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260" name="Rectangle 66"/>
          <p:cNvSpPr>
            <a:spLocks noChangeArrowheads="1"/>
          </p:cNvSpPr>
          <p:nvPr/>
        </p:nvSpPr>
        <p:spPr bwMode="auto">
          <a:xfrm>
            <a:off x="6400800" y="2117725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261" name="Rectangle 67"/>
          <p:cNvSpPr>
            <a:spLocks noChangeArrowheads="1"/>
          </p:cNvSpPr>
          <p:nvPr/>
        </p:nvSpPr>
        <p:spPr bwMode="auto">
          <a:xfrm>
            <a:off x="6400800" y="2574925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262" name="Rectangle 68"/>
          <p:cNvSpPr>
            <a:spLocks noChangeArrowheads="1"/>
          </p:cNvSpPr>
          <p:nvPr/>
        </p:nvSpPr>
        <p:spPr bwMode="auto">
          <a:xfrm>
            <a:off x="6858000" y="2117725"/>
            <a:ext cx="457200" cy="457200"/>
          </a:xfrm>
          <a:prstGeom prst="rect">
            <a:avLst/>
          </a:prstGeom>
          <a:solidFill>
            <a:srgbClr val="5F5F5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263" name="Rectangle 69"/>
          <p:cNvSpPr>
            <a:spLocks noChangeArrowheads="1"/>
          </p:cNvSpPr>
          <p:nvPr/>
        </p:nvSpPr>
        <p:spPr bwMode="auto">
          <a:xfrm>
            <a:off x="7315200" y="2117725"/>
            <a:ext cx="457200" cy="457200"/>
          </a:xfrm>
          <a:prstGeom prst="rect">
            <a:avLst/>
          </a:prstGeom>
          <a:solidFill>
            <a:srgbClr val="00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264" name="Rectangle 70"/>
          <p:cNvSpPr>
            <a:spLocks noChangeArrowheads="1"/>
          </p:cNvSpPr>
          <p:nvPr/>
        </p:nvSpPr>
        <p:spPr bwMode="auto">
          <a:xfrm>
            <a:off x="7315200" y="2574925"/>
            <a:ext cx="457200" cy="457200"/>
          </a:xfrm>
          <a:prstGeom prst="rect">
            <a:avLst/>
          </a:prstGeom>
          <a:solidFill>
            <a:srgbClr val="00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265" name="Rectangle 71"/>
          <p:cNvSpPr>
            <a:spLocks noChangeArrowheads="1"/>
          </p:cNvSpPr>
          <p:nvPr/>
        </p:nvSpPr>
        <p:spPr bwMode="auto">
          <a:xfrm>
            <a:off x="6858000" y="2574925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266" name="Rectangle 72"/>
          <p:cNvSpPr>
            <a:spLocks noChangeArrowheads="1"/>
          </p:cNvSpPr>
          <p:nvPr/>
        </p:nvSpPr>
        <p:spPr bwMode="auto">
          <a:xfrm>
            <a:off x="5943600" y="2574925"/>
            <a:ext cx="457200" cy="457200"/>
          </a:xfrm>
          <a:prstGeom prst="rect">
            <a:avLst/>
          </a:prstGeom>
          <a:solidFill>
            <a:srgbClr val="66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267" name="Rectangle 73"/>
          <p:cNvSpPr>
            <a:spLocks noChangeArrowheads="1"/>
          </p:cNvSpPr>
          <p:nvPr/>
        </p:nvSpPr>
        <p:spPr bwMode="auto">
          <a:xfrm>
            <a:off x="7315200" y="1660525"/>
            <a:ext cx="457200" cy="457200"/>
          </a:xfrm>
          <a:prstGeom prst="rect">
            <a:avLst/>
          </a:prstGeom>
          <a:solidFill>
            <a:srgbClr val="CC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268" name="Rectangle 74"/>
          <p:cNvSpPr>
            <a:spLocks noChangeArrowheads="1"/>
          </p:cNvSpPr>
          <p:nvPr/>
        </p:nvSpPr>
        <p:spPr bwMode="auto">
          <a:xfrm>
            <a:off x="5943600" y="2574925"/>
            <a:ext cx="457200" cy="457200"/>
          </a:xfrm>
          <a:prstGeom prst="rect">
            <a:avLst/>
          </a:prstGeom>
          <a:solidFill>
            <a:srgbClr val="66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269" name="Rectangle 75"/>
          <p:cNvSpPr>
            <a:spLocks noChangeArrowheads="1"/>
          </p:cNvSpPr>
          <p:nvPr/>
        </p:nvSpPr>
        <p:spPr bwMode="auto">
          <a:xfrm>
            <a:off x="5943600" y="3032125"/>
            <a:ext cx="457200" cy="457200"/>
          </a:xfrm>
          <a:prstGeom prst="rect">
            <a:avLst/>
          </a:prstGeom>
          <a:solidFill>
            <a:srgbClr val="CC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270" name="Rectangle 76"/>
          <p:cNvSpPr>
            <a:spLocks noChangeArrowheads="1"/>
          </p:cNvSpPr>
          <p:nvPr/>
        </p:nvSpPr>
        <p:spPr bwMode="auto">
          <a:xfrm>
            <a:off x="6400800" y="3032125"/>
            <a:ext cx="457200" cy="457200"/>
          </a:xfrm>
          <a:prstGeom prst="rect">
            <a:avLst/>
          </a:prstGeom>
          <a:solidFill>
            <a:srgbClr val="CC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271" name="Rectangle 77"/>
          <p:cNvSpPr>
            <a:spLocks noChangeArrowheads="1"/>
          </p:cNvSpPr>
          <p:nvPr/>
        </p:nvSpPr>
        <p:spPr bwMode="auto">
          <a:xfrm>
            <a:off x="6858000" y="3032125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272" name="Rectangle 78"/>
          <p:cNvSpPr>
            <a:spLocks noChangeArrowheads="1"/>
          </p:cNvSpPr>
          <p:nvPr/>
        </p:nvSpPr>
        <p:spPr bwMode="auto">
          <a:xfrm>
            <a:off x="7315200" y="3032125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273" name="Text Box 79"/>
          <p:cNvSpPr txBox="1">
            <a:spLocks noChangeArrowheads="1"/>
          </p:cNvSpPr>
          <p:nvPr/>
        </p:nvSpPr>
        <p:spPr bwMode="auto">
          <a:xfrm>
            <a:off x="6400800" y="1203325"/>
            <a:ext cx="944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itchFamily="18" charset="-120"/>
              </a:rPr>
              <a:t>Image</a:t>
            </a:r>
          </a:p>
        </p:txBody>
      </p:sp>
      <p:sp>
        <p:nvSpPr>
          <p:cNvPr id="8274" name="Text Box 80"/>
          <p:cNvSpPr txBox="1">
            <a:spLocks noChangeArrowheads="1"/>
          </p:cNvSpPr>
          <p:nvPr/>
        </p:nvSpPr>
        <p:spPr bwMode="auto">
          <a:xfrm>
            <a:off x="3108325" y="3835400"/>
            <a:ext cx="46640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Only makes sense if you have lots of pixels and not many colors</a:t>
            </a:r>
          </a:p>
        </p:txBody>
      </p:sp>
    </p:spTree>
    <p:extLst>
      <p:ext uri="{BB962C8B-B14F-4D97-AF65-F5344CB8AC3E}">
        <p14:creationId xmlns:p14="http://schemas.microsoft.com/office/powerpoint/2010/main" val="200910892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Image Sizes</a:t>
            </a: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609600" y="1219200"/>
            <a:ext cx="79248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1024*1024 at 24 bits uses </a:t>
            </a: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3 MB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Encyclopedia Britannica at </a:t>
            </a: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300 pixels/inch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and 1 bit/pixels requires </a:t>
            </a: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25 gigabytes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(25K pages)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90 minute movie at 640x480, 24 bits per pixels, 24 frames per second requires </a:t>
            </a: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120 gigabytes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Applications: HDTV, DVD, satellite image transmission, medial image processing, fax, ...</a:t>
            </a:r>
            <a:endParaRPr lang="zh-TW" altLang="en-US" sz="24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372323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TS006256058">
  <a:themeElements>
    <a:clrScheme name="Cloud skipper design template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Cloud skipper design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loud skipper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 skipper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B293D44-CF12-42FB-A90A-456DFC87D2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TS006256058</Template>
  <TotalTime>8215</TotalTime>
  <Words>957</Words>
  <Application>Microsoft Office PowerPoint</Application>
  <PresentationFormat>如螢幕大小 (4:3)</PresentationFormat>
  <Paragraphs>156</Paragraphs>
  <Slides>15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Arial</vt:lpstr>
      <vt:lpstr>Arial Narrow</vt:lpstr>
      <vt:lpstr>Calibri</vt:lpstr>
      <vt:lpstr>Courier New</vt:lpstr>
      <vt:lpstr>Times New Roman</vt:lpstr>
      <vt:lpstr>TS006256058</vt:lpstr>
      <vt:lpstr>Visio</vt:lpstr>
      <vt:lpstr>Last Note</vt:lpstr>
      <vt:lpstr>This Note</vt:lpstr>
      <vt:lpstr>This Note</vt:lpstr>
      <vt:lpstr>Image File Formats</vt:lpstr>
      <vt:lpstr>Raster Images</vt:lpstr>
      <vt:lpstr>The Simplest File</vt:lpstr>
      <vt:lpstr>Indexed Color (1/2)</vt:lpstr>
      <vt:lpstr>Indexed Color (2/2)</vt:lpstr>
      <vt:lpstr>Image Sizes</vt:lpstr>
      <vt:lpstr>Image Compression</vt:lpstr>
      <vt:lpstr>GIF (Graphics Interchange Format)</vt:lpstr>
      <vt:lpstr>Two Observations on Images</vt:lpstr>
      <vt:lpstr>JPEG</vt:lpstr>
      <vt:lpstr>Project 1</vt:lpstr>
      <vt:lpstr>Project 1 Grading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Communicating Bad News</dc:title>
  <dc:creator>Dobry</dc:creator>
  <cp:lastModifiedBy>Yu-Chi Lai</cp:lastModifiedBy>
  <cp:revision>107</cp:revision>
  <cp:lastPrinted>1601-01-01T00:00:00Z</cp:lastPrinted>
  <dcterms:created xsi:type="dcterms:W3CDTF">2011-08-24T02:40:02Z</dcterms:created>
  <dcterms:modified xsi:type="dcterms:W3CDTF">2021-08-22T02:38:51Z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TC062560581033</vt:lpwstr>
  </property>
</Properties>
</file>