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423" r:id="rId3"/>
    <p:sldId id="331" r:id="rId4"/>
    <p:sldId id="479" r:id="rId5"/>
    <p:sldId id="333" r:id="rId6"/>
    <p:sldId id="480" r:id="rId7"/>
    <p:sldId id="477" r:id="rId8"/>
    <p:sldId id="428" r:id="rId9"/>
    <p:sldId id="368" r:id="rId10"/>
    <p:sldId id="369" r:id="rId11"/>
    <p:sldId id="370" r:id="rId12"/>
    <p:sldId id="371" r:id="rId13"/>
    <p:sldId id="429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424" r:id="rId40"/>
    <p:sldId id="42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115" d="100"/>
          <a:sy n="115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09/27/2010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© NTUST CSIE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7F2E-CDDD-40F9-AD07-0F27AC5466C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86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 dirty="0"/>
              <a:t>©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csie.ntnu.edu.tw/~u91029/ColorQuantizat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Last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Image file formats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Compression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Lossless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ea typeface="新細明體" pitchFamily="18" charset="-120"/>
              </a:rPr>
              <a:t>Lossy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GIF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JPEG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42944224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Color Quantization</a:t>
            </a:r>
          </a:p>
        </p:txBody>
      </p:sp>
      <p:pic>
        <p:nvPicPr>
          <p:cNvPr id="43013" name="Picture 3" descr="sw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8575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5988" name="Group 4"/>
          <p:cNvGrpSpPr>
            <a:grpSpLocks/>
          </p:cNvGrpSpPr>
          <p:nvPr/>
        </p:nvGrpSpPr>
        <p:grpSpPr bwMode="auto">
          <a:xfrm>
            <a:off x="152400" y="1295400"/>
            <a:ext cx="2857500" cy="2424113"/>
            <a:chOff x="96" y="816"/>
            <a:chExt cx="1800" cy="1527"/>
          </a:xfrm>
        </p:grpSpPr>
        <p:pic>
          <p:nvPicPr>
            <p:cNvPr id="43024" name="Picture 5" descr="swim-Median Cut-2 colors-noGL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816"/>
              <a:ext cx="180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5" name="Text Box 6"/>
            <p:cNvSpPr txBox="1">
              <a:spLocks noChangeArrowheads="1"/>
            </p:cNvSpPr>
            <p:nvPr/>
          </p:nvSpPr>
          <p:spPr bwMode="auto">
            <a:xfrm>
              <a:off x="528" y="211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latin typeface="Courier New" pitchFamily="49" charset="0"/>
                  <a:ea typeface="新細明體" pitchFamily="18" charset="-120"/>
                  <a:cs typeface="Arial" charset="0"/>
                </a:rPr>
                <a:t>2 colors</a:t>
              </a:r>
            </a:p>
          </p:txBody>
        </p:sp>
      </p:grpSp>
      <p:grpSp>
        <p:nvGrpSpPr>
          <p:cNvPr id="425991" name="Group 7"/>
          <p:cNvGrpSpPr>
            <a:grpSpLocks/>
          </p:cNvGrpSpPr>
          <p:nvPr/>
        </p:nvGrpSpPr>
        <p:grpSpPr bwMode="auto">
          <a:xfrm>
            <a:off x="6096000" y="3962400"/>
            <a:ext cx="2857500" cy="2424113"/>
            <a:chOff x="3840" y="2640"/>
            <a:chExt cx="1800" cy="1527"/>
          </a:xfrm>
        </p:grpSpPr>
        <p:pic>
          <p:nvPicPr>
            <p:cNvPr id="43022" name="Picture 8" descr="swim-Median Cut-256 colors-noGL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80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3" name="Text Box 9"/>
            <p:cNvSpPr txBox="1">
              <a:spLocks noChangeArrowheads="1"/>
            </p:cNvSpPr>
            <p:nvPr/>
          </p:nvSpPr>
          <p:spPr bwMode="auto">
            <a:xfrm>
              <a:off x="4272" y="3936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latin typeface="Courier New" pitchFamily="49" charset="0"/>
                  <a:ea typeface="新細明體" pitchFamily="18" charset="-120"/>
                  <a:cs typeface="Arial" charset="0"/>
                </a:rPr>
                <a:t>256 colors</a:t>
              </a:r>
            </a:p>
          </p:txBody>
        </p:sp>
      </p:grp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6096000" y="1295400"/>
            <a:ext cx="2857500" cy="2424113"/>
            <a:chOff x="3840" y="816"/>
            <a:chExt cx="1800" cy="1527"/>
          </a:xfrm>
        </p:grpSpPr>
        <p:pic>
          <p:nvPicPr>
            <p:cNvPr id="43020" name="Picture 11" descr="swim-Median Cut-16 colors-noGL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816"/>
              <a:ext cx="180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1" name="Text Box 12"/>
            <p:cNvSpPr txBox="1">
              <a:spLocks noChangeArrowheads="1"/>
            </p:cNvSpPr>
            <p:nvPr/>
          </p:nvSpPr>
          <p:spPr bwMode="auto">
            <a:xfrm>
              <a:off x="4368" y="211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latin typeface="Courier New" pitchFamily="49" charset="0"/>
                  <a:ea typeface="新細明體" pitchFamily="18" charset="-120"/>
                  <a:cs typeface="Arial" charset="0"/>
                </a:rPr>
                <a:t>16 colors</a:t>
              </a:r>
            </a:p>
          </p:txBody>
        </p:sp>
      </p:grpSp>
      <p:grpSp>
        <p:nvGrpSpPr>
          <p:cNvPr id="425997" name="Group 13"/>
          <p:cNvGrpSpPr>
            <a:grpSpLocks/>
          </p:cNvGrpSpPr>
          <p:nvPr/>
        </p:nvGrpSpPr>
        <p:grpSpPr bwMode="auto">
          <a:xfrm>
            <a:off x="152400" y="3886200"/>
            <a:ext cx="2857500" cy="2424113"/>
            <a:chOff x="96" y="2592"/>
            <a:chExt cx="1800" cy="1527"/>
          </a:xfrm>
        </p:grpSpPr>
        <p:pic>
          <p:nvPicPr>
            <p:cNvPr id="43018" name="Picture 14" descr="swim-Median Cut-4 colors-noGL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592"/>
              <a:ext cx="180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9" name="Text Box 15"/>
            <p:cNvSpPr txBox="1">
              <a:spLocks noChangeArrowheads="1"/>
            </p:cNvSpPr>
            <p:nvPr/>
          </p:nvSpPr>
          <p:spPr bwMode="auto">
            <a:xfrm>
              <a:off x="576" y="3888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 b="1">
                  <a:latin typeface="Courier New" pitchFamily="49" charset="0"/>
                  <a:ea typeface="新細明體" pitchFamily="18" charset="-120"/>
                  <a:cs typeface="Arial" charset="0"/>
                </a:rPr>
                <a:t>4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430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Quantization Phases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404813" y="1143000"/>
            <a:ext cx="6172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Sample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 the original image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color statistics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Select color map 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based on those statistics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Map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 the colors to their representative in the color map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By using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Euclidean distance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Redraw the image</a:t>
            </a: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, quantizing each pixel</a:t>
            </a:r>
          </a:p>
        </p:txBody>
      </p:sp>
      <p:pic>
        <p:nvPicPr>
          <p:cNvPr id="427015" name="Picture 7" descr="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06537"/>
            <a:ext cx="21383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6" name="Picture 8" descr="Sample-SSQ-2 colors-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06937"/>
            <a:ext cx="2138363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7" name="Picture 9" descr="color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468937"/>
            <a:ext cx="647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7086600" y="4097337"/>
            <a:ext cx="1624013" cy="42545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  <a:cs typeface="Arial" charset="0"/>
              </a:rPr>
              <a:t>Algorithm</a:t>
            </a:r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7772400" y="3335337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7772400" y="4783137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6804025" y="5427662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427022" name="Rectangle 14"/>
          <p:cNvSpPr>
            <a:spLocks noChangeArrowheads="1"/>
          </p:cNvSpPr>
          <p:nvPr/>
        </p:nvSpPr>
        <p:spPr bwMode="auto">
          <a:xfrm>
            <a:off x="4953000" y="5370512"/>
            <a:ext cx="1624013" cy="42545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>
                <a:latin typeface="Courier New" pitchFamily="49" charset="0"/>
                <a:ea typeface="新細明體" pitchFamily="18" charset="-120"/>
                <a:cs typeface="Arial" charset="0"/>
              </a:rPr>
              <a:t>Mapping…</a:t>
            </a:r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4114800" y="5468937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44050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55885"/>
              </p:ext>
            </p:extLst>
          </p:nvPr>
        </p:nvGraphicFramePr>
        <p:xfrm>
          <a:off x="1524000" y="3505200"/>
          <a:ext cx="4266174" cy="61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032000" imgH="292100" progId="Equation.3">
                  <p:embed/>
                </p:oleObj>
              </mc:Choice>
              <mc:Fallback>
                <p:oleObj name="方程式" r:id="rId5" imgW="2032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4266174" cy="61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9308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18" grpId="0" animBg="1" autoUpdateAnimBg="0"/>
      <p:bldP spid="427019" grpId="0" animBg="1"/>
      <p:bldP spid="427020" grpId="0" animBg="1"/>
      <p:bldP spid="427021" grpId="0" animBg="1"/>
      <p:bldP spid="427022" grpId="0" animBg="1" autoUpdateAnimBg="0"/>
      <p:bldP spid="4270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 method can we quantize various colors?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Possible algorithms? To select various seeds for reduction of data storage.</a:t>
            </a:r>
          </a:p>
        </p:txBody>
      </p:sp>
    </p:spTree>
    <p:extLst>
      <p:ext uri="{BB962C8B-B14F-4D97-AF65-F5344CB8AC3E}">
        <p14:creationId xmlns:p14="http://schemas.microsoft.com/office/powerpoint/2010/main" val="47413779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(24 bit color)</a:t>
            </a:r>
          </a:p>
        </p:txBody>
      </p:sp>
      <p:pic>
        <p:nvPicPr>
          <p:cNvPr id="45061" name="Picture 3" descr="wi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6913" y="1447800"/>
            <a:ext cx="5360987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1350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Uniform Quantization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Break the color space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into uniform cells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Find the cell </a:t>
            </a:r>
            <a:r>
              <a:rPr lang="en-US" altLang="zh-TW" dirty="0">
                <a:ea typeface="新細明體" pitchFamily="18" charset="-120"/>
              </a:rPr>
              <a:t>that each color is in, and map it to the center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Generally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does poorly </a:t>
            </a:r>
            <a:r>
              <a:rPr lang="en-US" altLang="zh-TW" dirty="0">
                <a:ea typeface="新細明體" pitchFamily="18" charset="-120"/>
              </a:rPr>
              <a:t>because it fails to capture the distribution of colors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Some cells may be empty, and are wasted</a:t>
            </a:r>
          </a:p>
        </p:txBody>
      </p:sp>
    </p:spTree>
    <p:extLst>
      <p:ext uri="{BB962C8B-B14F-4D97-AF65-F5344CB8AC3E}">
        <p14:creationId xmlns:p14="http://schemas.microsoft.com/office/powerpoint/2010/main" val="158926484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7818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Uniform Quantization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54864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Equivalent 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dividing</a:t>
            </a:r>
            <a:r>
              <a:rPr lang="en-US" altLang="zh-TW" dirty="0">
                <a:ea typeface="新細明體" pitchFamily="18" charset="-120"/>
              </a:rPr>
              <a:t> each color by some number and taking the integer part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Say your original image is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24 bits color </a:t>
            </a:r>
            <a:r>
              <a:rPr lang="en-US" altLang="zh-TW" sz="2000" dirty="0">
                <a:ea typeface="新細明體" pitchFamily="18" charset="-120"/>
              </a:rPr>
              <a:t>(8 red, 8 green, 8 blue)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Say you have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256 colors available</a:t>
            </a:r>
            <a:r>
              <a:rPr lang="en-US" altLang="zh-TW" sz="2000" dirty="0">
                <a:ea typeface="新細明體" pitchFamily="18" charset="-120"/>
              </a:rPr>
              <a:t>, and you choose to use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8 reds, 8 greens and 4 blues </a:t>
            </a:r>
            <a:r>
              <a:rPr lang="en-US" altLang="zh-TW" sz="2000" dirty="0">
                <a:ea typeface="新細明體" pitchFamily="18" charset="-120"/>
              </a:rPr>
              <a:t>(8 × 8 × 4 = 256 )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Divide original red by 32, green by 32, and blue by 64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Some annoying details</a:t>
            </a:r>
          </a:p>
        </p:txBody>
      </p:sp>
      <p:graphicFrame>
        <p:nvGraphicFramePr>
          <p:cNvPr id="4711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2947851"/>
              </p:ext>
            </p:extLst>
          </p:nvPr>
        </p:nvGraphicFramePr>
        <p:xfrm>
          <a:off x="6248400" y="1295400"/>
          <a:ext cx="210026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39165" imgH="1637157" progId="Visio.Drawing.11">
                  <p:embed/>
                </p:oleObj>
              </mc:Choice>
              <mc:Fallback>
                <p:oleObj name="Visio" r:id="rId2" imgW="939165" imgH="16371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10026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74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Uniform Quantization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6576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8 bits </a:t>
            </a:r>
            <a:r>
              <a:rPr lang="en-US" altLang="zh-TW" dirty="0">
                <a:ea typeface="新細明體" pitchFamily="18" charset="-120"/>
              </a:rPr>
              <a:t>per pixel in this image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Note that it does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very poorly on smooth gradients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Normally the hardest part to get right, because lots of similar colors appear very close together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Does this scheme use information from the image?</a:t>
            </a:r>
          </a:p>
        </p:txBody>
      </p:sp>
      <p:pic>
        <p:nvPicPr>
          <p:cNvPr id="48134" name="Picture 4" descr="quant-un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0500" y="1295400"/>
            <a:ext cx="4991100" cy="3903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24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 descr="shrek8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9187"/>
            <a:ext cx="37846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 descr="shrekCQ8b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6987"/>
            <a:ext cx="379253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343400" y="1296987"/>
            <a:ext cx="388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Naïve Color Quantization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24 bit to 8 bit: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Retaining 3-3-2 most significant bits of the R,G and B components.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1295400" y="1524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sz="4000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250485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 descr="bballs8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6250"/>
            <a:ext cx="41910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55" name="Picture 3" descr="bballsCQ8b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46250"/>
            <a:ext cx="423068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TW" sz="4000" b="1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 3-3-2</a:t>
            </a:r>
          </a:p>
        </p:txBody>
      </p:sp>
    </p:spTree>
    <p:extLst>
      <p:ext uri="{BB962C8B-B14F-4D97-AF65-F5344CB8AC3E}">
        <p14:creationId xmlns:p14="http://schemas.microsoft.com/office/powerpoint/2010/main" val="1931423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Populosity Algorithm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9530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Build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color histogram</a:t>
            </a:r>
            <a:r>
              <a:rPr lang="en-US" altLang="zh-TW" dirty="0">
                <a:ea typeface="新細明體" pitchFamily="18" charset="-120"/>
              </a:rPr>
              <a:t>: count the number of times each color appears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Choose the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most commonly </a:t>
            </a:r>
            <a:r>
              <a:rPr lang="en-US" altLang="zh-TW" dirty="0">
                <a:ea typeface="新細明體" pitchFamily="18" charset="-120"/>
              </a:rPr>
              <a:t>occurring colors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Typically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group colors into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small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cells </a:t>
            </a:r>
            <a:r>
              <a:rPr lang="en-US" altLang="zh-TW" sz="2000" dirty="0">
                <a:ea typeface="新細明體" pitchFamily="18" charset="-120"/>
              </a:rPr>
              <a:t>first using uniform quantization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Map other colors to the closest chosen color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Problem?</a:t>
            </a:r>
          </a:p>
        </p:txBody>
      </p:sp>
      <p:graphicFrame>
        <p:nvGraphicFramePr>
          <p:cNvPr id="5120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507906"/>
              </p:ext>
            </p:extLst>
          </p:nvPr>
        </p:nvGraphicFramePr>
        <p:xfrm>
          <a:off x="5715000" y="1447800"/>
          <a:ext cx="316479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20774" imgH="1560957" progId="Visio.Drawing.11">
                  <p:embed/>
                </p:oleObj>
              </mc:Choice>
              <mc:Fallback>
                <p:oleObj name="Visio" r:id="rId2" imgW="1620774" imgH="15609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447800"/>
                        <a:ext cx="3164796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87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Color Quantization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Uniform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ea typeface="新細明體" pitchFamily="18" charset="-120"/>
              </a:rPr>
              <a:t>Populosity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Median cut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2469921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Populosity Algorithm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106738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8 bit image, so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the most popular 256 </a:t>
            </a:r>
            <a:r>
              <a:rPr lang="en-US" altLang="zh-TW" dirty="0">
                <a:ea typeface="新細明體" pitchFamily="18" charset="-120"/>
              </a:rPr>
              <a:t>colors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Note that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blue wasn’t very popular</a:t>
            </a:r>
            <a:r>
              <a:rPr lang="en-US" altLang="zh-TW" dirty="0">
                <a:ea typeface="新細明體" pitchFamily="18" charset="-120"/>
              </a:rPr>
              <a:t>, so the crystal ball is now the same color as the floor</a:t>
            </a:r>
          </a:p>
          <a:p>
            <a:pPr eaLnBrk="1" hangingPunct="1"/>
            <a:r>
              <a:rPr lang="en-US" altLang="zh-TW" dirty="0" err="1">
                <a:ea typeface="新細明體" pitchFamily="18" charset="-120"/>
              </a:rPr>
              <a:t>Populosity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ignores rare but important</a:t>
            </a:r>
            <a:r>
              <a:rPr lang="en-US" altLang="zh-TW" dirty="0">
                <a:ea typeface="新細明體" pitchFamily="18" charset="-120"/>
              </a:rPr>
              <a:t> colors!</a:t>
            </a:r>
          </a:p>
        </p:txBody>
      </p:sp>
      <p:pic>
        <p:nvPicPr>
          <p:cNvPr id="52230" name="Picture 4" descr="quant-popu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295400"/>
            <a:ext cx="4935538" cy="386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55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0">
                <a:solidFill>
                  <a:schemeClr val="tx1"/>
                </a:solidFill>
                <a:ea typeface="新細明體" pitchFamily="18" charset="-120"/>
              </a:rPr>
              <a:t>Popularity 16 colors…</a:t>
            </a:r>
          </a:p>
        </p:txBody>
      </p:sp>
      <p:pic>
        <p:nvPicPr>
          <p:cNvPr id="53253" name="Picture 3" descr="rab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8100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4" descr="rabbit-Popularity-16 colors-no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38100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93132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0">
                <a:solidFill>
                  <a:schemeClr val="tx1"/>
                </a:solidFill>
                <a:ea typeface="新細明體" pitchFamily="18" charset="-120"/>
              </a:rPr>
              <a:t>Popularity 16 colors…</a:t>
            </a:r>
          </a:p>
        </p:txBody>
      </p:sp>
      <p:pic>
        <p:nvPicPr>
          <p:cNvPr id="54277" name="Picture 3" descr="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3487"/>
            <a:ext cx="38862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4" descr="microsoft-Popularity-16 colors-no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52537"/>
            <a:ext cx="38862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590800" y="4586287"/>
            <a:ext cx="351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>
                <a:latin typeface="Comic Sans MS" pitchFamily="66" charset="0"/>
                <a:ea typeface="新細明體" pitchFamily="18" charset="-120"/>
                <a:cs typeface="Arial" charset="0"/>
              </a:rPr>
              <a:t>The reds are not that popular…</a:t>
            </a:r>
          </a:p>
        </p:txBody>
      </p:sp>
    </p:spTree>
    <p:extLst>
      <p:ext uri="{BB962C8B-B14F-4D97-AF65-F5344CB8AC3E}">
        <p14:creationId xmlns:p14="http://schemas.microsoft.com/office/powerpoint/2010/main" val="352800234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 (Clustering)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View the problem as a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clustering</a:t>
            </a:r>
            <a:r>
              <a:rPr lang="en-US" altLang="zh-TW" dirty="0">
                <a:ea typeface="新細明體" pitchFamily="18" charset="-120"/>
              </a:rPr>
              <a:t> problem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Find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groups of colors </a:t>
            </a:r>
            <a:r>
              <a:rPr lang="en-US" altLang="zh-TW" sz="2000" dirty="0">
                <a:ea typeface="新細明體" pitchFamily="18" charset="-120"/>
              </a:rPr>
              <a:t>that are similar (a cluster)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Replace each input color </a:t>
            </a:r>
            <a:r>
              <a:rPr lang="en-US" altLang="zh-TW" sz="2000" dirty="0">
                <a:ea typeface="新細明體" pitchFamily="18" charset="-120"/>
              </a:rPr>
              <a:t>with one representative of its cluster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Many algorithms for clustering</a:t>
            </a:r>
          </a:p>
          <a:p>
            <a:pPr eaLnBrk="1" hangingPunct="1"/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Median Cut</a:t>
            </a:r>
            <a:r>
              <a:rPr lang="en-US" altLang="zh-TW" dirty="0">
                <a:ea typeface="新細明體" pitchFamily="18" charset="-120"/>
              </a:rPr>
              <a:t> is one: recursively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Find the “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longest</a:t>
            </a:r>
            <a:r>
              <a:rPr lang="en-US" altLang="zh-TW" sz="2000" dirty="0">
                <a:ea typeface="新細明體" pitchFamily="18" charset="-120"/>
              </a:rPr>
              <a:t>” dimension (r, g, b are dimensions)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Choose the median of the long dimension </a:t>
            </a:r>
            <a:r>
              <a:rPr lang="en-US" altLang="zh-TW" sz="2000" dirty="0">
                <a:ea typeface="新細明體" pitchFamily="18" charset="-120"/>
              </a:rPr>
              <a:t>as a color to use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Split into two sub-clusters along the median plane</a:t>
            </a:r>
            <a:r>
              <a:rPr lang="en-US" altLang="zh-TW" sz="2000" dirty="0">
                <a:ea typeface="新細明體" pitchFamily="18" charset="-120"/>
              </a:rPr>
              <a:t>, and </a:t>
            </a:r>
            <a:r>
              <a:rPr lang="en-US" altLang="zh-TW" sz="2000" dirty="0" err="1">
                <a:ea typeface="新細明體" pitchFamily="18" charset="-120"/>
              </a:rPr>
              <a:t>recurse</a:t>
            </a:r>
            <a:r>
              <a:rPr lang="en-US" altLang="zh-TW" sz="2000" dirty="0">
                <a:ea typeface="新細明體" pitchFamily="18" charset="-120"/>
              </a:rPr>
              <a:t> on both halves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Works very well in practice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Another way of </a:t>
            </a:r>
            <a:r>
              <a:rPr lang="en-US" altLang="zh-TW" dirty="0" err="1">
                <a:ea typeface="新細明體" pitchFamily="18" charset="-120"/>
              </a:rPr>
              <a:t>kdtree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6281096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</a:t>
            </a:r>
          </a:p>
        </p:txBody>
      </p:sp>
      <p:sp>
        <p:nvSpPr>
          <p:cNvPr id="56325" name="Oval 3"/>
          <p:cNvSpPr>
            <a:spLocks noChangeArrowheads="1"/>
          </p:cNvSpPr>
          <p:nvPr/>
        </p:nvSpPr>
        <p:spPr bwMode="auto">
          <a:xfrm>
            <a:off x="4572000" y="32940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6143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56327" name="Oval 5"/>
          <p:cNvSpPr>
            <a:spLocks noChangeArrowheads="1"/>
          </p:cNvSpPr>
          <p:nvPr/>
        </p:nvSpPr>
        <p:spPr bwMode="auto">
          <a:xfrm>
            <a:off x="4211638" y="3438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28" name="Oval 6"/>
          <p:cNvSpPr>
            <a:spLocks noChangeArrowheads="1"/>
          </p:cNvSpPr>
          <p:nvPr/>
        </p:nvSpPr>
        <p:spPr bwMode="auto">
          <a:xfrm>
            <a:off x="4859338" y="28622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29" name="Oval 7"/>
          <p:cNvSpPr>
            <a:spLocks noChangeArrowheads="1"/>
          </p:cNvSpPr>
          <p:nvPr/>
        </p:nvSpPr>
        <p:spPr bwMode="auto">
          <a:xfrm>
            <a:off x="4500563" y="28622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0" name="Oval 8"/>
          <p:cNvSpPr>
            <a:spLocks noChangeArrowheads="1"/>
          </p:cNvSpPr>
          <p:nvPr/>
        </p:nvSpPr>
        <p:spPr bwMode="auto">
          <a:xfrm>
            <a:off x="4140200" y="30781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1" name="Oval 9"/>
          <p:cNvSpPr>
            <a:spLocks noChangeArrowheads="1"/>
          </p:cNvSpPr>
          <p:nvPr/>
        </p:nvSpPr>
        <p:spPr bwMode="auto">
          <a:xfrm>
            <a:off x="3995738" y="28622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2" name="Oval 10"/>
          <p:cNvSpPr>
            <a:spLocks noChangeArrowheads="1"/>
          </p:cNvSpPr>
          <p:nvPr/>
        </p:nvSpPr>
        <p:spPr bwMode="auto">
          <a:xfrm>
            <a:off x="4140200" y="26463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3" name="Oval 11"/>
          <p:cNvSpPr>
            <a:spLocks noChangeArrowheads="1"/>
          </p:cNvSpPr>
          <p:nvPr/>
        </p:nvSpPr>
        <p:spPr bwMode="auto">
          <a:xfrm>
            <a:off x="6156325" y="40862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4" name="Oval 12"/>
          <p:cNvSpPr>
            <a:spLocks noChangeArrowheads="1"/>
          </p:cNvSpPr>
          <p:nvPr/>
        </p:nvSpPr>
        <p:spPr bwMode="auto">
          <a:xfrm>
            <a:off x="5795963" y="42306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5" name="Oval 13"/>
          <p:cNvSpPr>
            <a:spLocks noChangeArrowheads="1"/>
          </p:cNvSpPr>
          <p:nvPr/>
        </p:nvSpPr>
        <p:spPr bwMode="auto">
          <a:xfrm>
            <a:off x="6443663" y="3654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6" name="Oval 14"/>
          <p:cNvSpPr>
            <a:spLocks noChangeArrowheads="1"/>
          </p:cNvSpPr>
          <p:nvPr/>
        </p:nvSpPr>
        <p:spPr bwMode="auto">
          <a:xfrm>
            <a:off x="6011863" y="3438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7" name="Oval 15"/>
          <p:cNvSpPr>
            <a:spLocks noChangeArrowheads="1"/>
          </p:cNvSpPr>
          <p:nvPr/>
        </p:nvSpPr>
        <p:spPr bwMode="auto">
          <a:xfrm>
            <a:off x="5580063" y="40147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8" name="Oval 16"/>
          <p:cNvSpPr>
            <a:spLocks noChangeArrowheads="1"/>
          </p:cNvSpPr>
          <p:nvPr/>
        </p:nvSpPr>
        <p:spPr bwMode="auto">
          <a:xfrm>
            <a:off x="5580063" y="3654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39" name="Oval 17"/>
          <p:cNvSpPr>
            <a:spLocks noChangeArrowheads="1"/>
          </p:cNvSpPr>
          <p:nvPr/>
        </p:nvSpPr>
        <p:spPr bwMode="auto">
          <a:xfrm>
            <a:off x="5724525" y="3438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0" name="Oval 18"/>
          <p:cNvSpPr>
            <a:spLocks noChangeArrowheads="1"/>
          </p:cNvSpPr>
          <p:nvPr/>
        </p:nvSpPr>
        <p:spPr bwMode="auto">
          <a:xfrm>
            <a:off x="3995738" y="44465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1" name="Oval 19"/>
          <p:cNvSpPr>
            <a:spLocks noChangeArrowheads="1"/>
          </p:cNvSpPr>
          <p:nvPr/>
        </p:nvSpPr>
        <p:spPr bwMode="auto">
          <a:xfrm>
            <a:off x="3635375" y="459105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2" name="Oval 20"/>
          <p:cNvSpPr>
            <a:spLocks noChangeArrowheads="1"/>
          </p:cNvSpPr>
          <p:nvPr/>
        </p:nvSpPr>
        <p:spPr bwMode="auto">
          <a:xfrm>
            <a:off x="4283075" y="40147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3" name="Oval 21"/>
          <p:cNvSpPr>
            <a:spLocks noChangeArrowheads="1"/>
          </p:cNvSpPr>
          <p:nvPr/>
        </p:nvSpPr>
        <p:spPr bwMode="auto">
          <a:xfrm>
            <a:off x="3924300" y="3870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4" name="Oval 22"/>
          <p:cNvSpPr>
            <a:spLocks noChangeArrowheads="1"/>
          </p:cNvSpPr>
          <p:nvPr/>
        </p:nvSpPr>
        <p:spPr bwMode="auto">
          <a:xfrm>
            <a:off x="3563938" y="42306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5" name="Oval 23"/>
          <p:cNvSpPr>
            <a:spLocks noChangeArrowheads="1"/>
          </p:cNvSpPr>
          <p:nvPr/>
        </p:nvSpPr>
        <p:spPr bwMode="auto">
          <a:xfrm>
            <a:off x="3275013" y="4157662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6" name="Oval 24"/>
          <p:cNvSpPr>
            <a:spLocks noChangeArrowheads="1"/>
          </p:cNvSpPr>
          <p:nvPr/>
        </p:nvSpPr>
        <p:spPr bwMode="auto">
          <a:xfrm>
            <a:off x="3563938" y="3798887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7" name="Oval 25"/>
          <p:cNvSpPr>
            <a:spLocks noChangeArrowheads="1"/>
          </p:cNvSpPr>
          <p:nvPr/>
        </p:nvSpPr>
        <p:spPr bwMode="auto">
          <a:xfrm>
            <a:off x="2627313" y="31496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8" name="Rectangle 26"/>
          <p:cNvSpPr>
            <a:spLocks noChangeArrowheads="1"/>
          </p:cNvSpPr>
          <p:nvPr/>
        </p:nvSpPr>
        <p:spPr bwMode="auto">
          <a:xfrm>
            <a:off x="1979613" y="1998662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6349" name="Line 27"/>
          <p:cNvSpPr>
            <a:spLocks noChangeShapeType="1"/>
          </p:cNvSpPr>
          <p:nvPr/>
        </p:nvSpPr>
        <p:spPr bwMode="auto">
          <a:xfrm flipV="1">
            <a:off x="1979613" y="156527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0" name="Line 28"/>
          <p:cNvSpPr>
            <a:spLocks noChangeShapeType="1"/>
          </p:cNvSpPr>
          <p:nvPr/>
        </p:nvSpPr>
        <p:spPr bwMode="auto">
          <a:xfrm>
            <a:off x="7740650" y="54546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1" name="Text Box 29"/>
          <p:cNvSpPr txBox="1">
            <a:spLocks noChangeArrowheads="1"/>
          </p:cNvSpPr>
          <p:nvPr/>
        </p:nvSpPr>
        <p:spPr bwMode="auto">
          <a:xfrm>
            <a:off x="1835150" y="11334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itchFamily="18" charset="-120"/>
                <a:cs typeface="Times New Roman" pitchFamily="18" charset="0"/>
              </a:rPr>
              <a:t>R</a:t>
            </a:r>
          </a:p>
        </p:txBody>
      </p:sp>
      <p:sp>
        <p:nvSpPr>
          <p:cNvPr id="56352" name="Text Box 30"/>
          <p:cNvSpPr txBox="1">
            <a:spLocks noChangeArrowheads="1"/>
          </p:cNvSpPr>
          <p:nvPr/>
        </p:nvSpPr>
        <p:spPr bwMode="auto">
          <a:xfrm>
            <a:off x="8172450" y="523875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itchFamily="18" charset="-120"/>
                <a:cs typeface="Times New Roman" pitchFamily="18" charset="0"/>
              </a:rPr>
              <a:t>G</a:t>
            </a:r>
          </a:p>
        </p:txBody>
      </p:sp>
      <p:sp>
        <p:nvSpPr>
          <p:cNvPr id="56353" name="Line 31"/>
          <p:cNvSpPr>
            <a:spLocks noChangeShapeType="1"/>
          </p:cNvSpPr>
          <p:nvPr/>
        </p:nvSpPr>
        <p:spPr bwMode="auto">
          <a:xfrm flipH="1">
            <a:off x="1476375" y="5454650"/>
            <a:ext cx="5032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4" name="Text Box 32"/>
          <p:cNvSpPr txBox="1">
            <a:spLocks noChangeArrowheads="1"/>
          </p:cNvSpPr>
          <p:nvPr/>
        </p:nvSpPr>
        <p:spPr bwMode="auto">
          <a:xfrm>
            <a:off x="1116013" y="595788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itchFamily="18" charset="-120"/>
                <a:cs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978858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</a:t>
            </a:r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4572000" y="33528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6143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4211638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48593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4500563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4140200" y="31369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39957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4140200" y="2705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7" name="Oval 11"/>
          <p:cNvSpPr>
            <a:spLocks noChangeArrowheads="1"/>
          </p:cNvSpPr>
          <p:nvPr/>
        </p:nvSpPr>
        <p:spPr bwMode="auto">
          <a:xfrm>
            <a:off x="6156325" y="41449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8" name="Oval 12"/>
          <p:cNvSpPr>
            <a:spLocks noChangeArrowheads="1"/>
          </p:cNvSpPr>
          <p:nvPr/>
        </p:nvSpPr>
        <p:spPr bwMode="auto">
          <a:xfrm>
            <a:off x="5795963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59" name="Oval 13"/>
          <p:cNvSpPr>
            <a:spLocks noChangeArrowheads="1"/>
          </p:cNvSpPr>
          <p:nvPr/>
        </p:nvSpPr>
        <p:spPr bwMode="auto">
          <a:xfrm>
            <a:off x="64436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0" name="Oval 14"/>
          <p:cNvSpPr>
            <a:spLocks noChangeArrowheads="1"/>
          </p:cNvSpPr>
          <p:nvPr/>
        </p:nvSpPr>
        <p:spPr bwMode="auto">
          <a:xfrm>
            <a:off x="6011863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1" name="Oval 15"/>
          <p:cNvSpPr>
            <a:spLocks noChangeArrowheads="1"/>
          </p:cNvSpPr>
          <p:nvPr/>
        </p:nvSpPr>
        <p:spPr bwMode="auto">
          <a:xfrm>
            <a:off x="5580063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2" name="Oval 16"/>
          <p:cNvSpPr>
            <a:spLocks noChangeArrowheads="1"/>
          </p:cNvSpPr>
          <p:nvPr/>
        </p:nvSpPr>
        <p:spPr bwMode="auto">
          <a:xfrm>
            <a:off x="55800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3" name="Oval 17"/>
          <p:cNvSpPr>
            <a:spLocks noChangeArrowheads="1"/>
          </p:cNvSpPr>
          <p:nvPr/>
        </p:nvSpPr>
        <p:spPr bwMode="auto">
          <a:xfrm>
            <a:off x="5724525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4" name="Oval 18"/>
          <p:cNvSpPr>
            <a:spLocks noChangeArrowheads="1"/>
          </p:cNvSpPr>
          <p:nvPr/>
        </p:nvSpPr>
        <p:spPr bwMode="auto">
          <a:xfrm>
            <a:off x="3995738" y="4505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5" name="Oval 19"/>
          <p:cNvSpPr>
            <a:spLocks noChangeArrowheads="1"/>
          </p:cNvSpPr>
          <p:nvPr/>
        </p:nvSpPr>
        <p:spPr bwMode="auto">
          <a:xfrm>
            <a:off x="3635375" y="46497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6" name="Oval 20"/>
          <p:cNvSpPr>
            <a:spLocks noChangeArrowheads="1"/>
          </p:cNvSpPr>
          <p:nvPr/>
        </p:nvSpPr>
        <p:spPr bwMode="auto">
          <a:xfrm>
            <a:off x="4283075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7" name="Oval 21"/>
          <p:cNvSpPr>
            <a:spLocks noChangeArrowheads="1"/>
          </p:cNvSpPr>
          <p:nvPr/>
        </p:nvSpPr>
        <p:spPr bwMode="auto">
          <a:xfrm>
            <a:off x="3924300" y="39290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8" name="Oval 22"/>
          <p:cNvSpPr>
            <a:spLocks noChangeArrowheads="1"/>
          </p:cNvSpPr>
          <p:nvPr/>
        </p:nvSpPr>
        <p:spPr bwMode="auto">
          <a:xfrm>
            <a:off x="3563938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69" name="Oval 23"/>
          <p:cNvSpPr>
            <a:spLocks noChangeArrowheads="1"/>
          </p:cNvSpPr>
          <p:nvPr/>
        </p:nvSpPr>
        <p:spPr bwMode="auto">
          <a:xfrm>
            <a:off x="3275013" y="42164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70" name="Oval 24"/>
          <p:cNvSpPr>
            <a:spLocks noChangeArrowheads="1"/>
          </p:cNvSpPr>
          <p:nvPr/>
        </p:nvSpPr>
        <p:spPr bwMode="auto">
          <a:xfrm>
            <a:off x="3563938" y="3857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71" name="Oval 25"/>
          <p:cNvSpPr>
            <a:spLocks noChangeArrowheads="1"/>
          </p:cNvSpPr>
          <p:nvPr/>
        </p:nvSpPr>
        <p:spPr bwMode="auto">
          <a:xfrm>
            <a:off x="2627313" y="3208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1979613" y="2057400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7373" name="Line 27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6431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</a:t>
            </a:r>
          </a:p>
        </p:txBody>
      </p:sp>
      <p:sp>
        <p:nvSpPr>
          <p:cNvPr id="58373" name="Oval 3"/>
          <p:cNvSpPr>
            <a:spLocks noChangeArrowheads="1"/>
          </p:cNvSpPr>
          <p:nvPr/>
        </p:nvSpPr>
        <p:spPr bwMode="auto">
          <a:xfrm>
            <a:off x="4572000" y="3340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614363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58375" name="Oval 5"/>
          <p:cNvSpPr>
            <a:spLocks noChangeArrowheads="1"/>
          </p:cNvSpPr>
          <p:nvPr/>
        </p:nvSpPr>
        <p:spPr bwMode="auto">
          <a:xfrm>
            <a:off x="4211638" y="34845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76" name="Oval 6"/>
          <p:cNvSpPr>
            <a:spLocks noChangeArrowheads="1"/>
          </p:cNvSpPr>
          <p:nvPr/>
        </p:nvSpPr>
        <p:spPr bwMode="auto">
          <a:xfrm>
            <a:off x="4859338" y="29083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77" name="Oval 7"/>
          <p:cNvSpPr>
            <a:spLocks noChangeArrowheads="1"/>
          </p:cNvSpPr>
          <p:nvPr/>
        </p:nvSpPr>
        <p:spPr bwMode="auto">
          <a:xfrm>
            <a:off x="4500563" y="29083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78" name="Oval 8"/>
          <p:cNvSpPr>
            <a:spLocks noChangeArrowheads="1"/>
          </p:cNvSpPr>
          <p:nvPr/>
        </p:nvSpPr>
        <p:spPr bwMode="auto">
          <a:xfrm>
            <a:off x="4140200" y="3124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79" name="Oval 9"/>
          <p:cNvSpPr>
            <a:spLocks noChangeArrowheads="1"/>
          </p:cNvSpPr>
          <p:nvPr/>
        </p:nvSpPr>
        <p:spPr bwMode="auto">
          <a:xfrm>
            <a:off x="3995738" y="29083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0" name="Oval 10"/>
          <p:cNvSpPr>
            <a:spLocks noChangeArrowheads="1"/>
          </p:cNvSpPr>
          <p:nvPr/>
        </p:nvSpPr>
        <p:spPr bwMode="auto">
          <a:xfrm>
            <a:off x="4140200" y="26924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1" name="Oval 11"/>
          <p:cNvSpPr>
            <a:spLocks noChangeArrowheads="1"/>
          </p:cNvSpPr>
          <p:nvPr/>
        </p:nvSpPr>
        <p:spPr bwMode="auto">
          <a:xfrm>
            <a:off x="6156325" y="4132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2" name="Oval 12"/>
          <p:cNvSpPr>
            <a:spLocks noChangeArrowheads="1"/>
          </p:cNvSpPr>
          <p:nvPr/>
        </p:nvSpPr>
        <p:spPr bwMode="auto">
          <a:xfrm>
            <a:off x="5795963" y="42767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3" name="Oval 13"/>
          <p:cNvSpPr>
            <a:spLocks noChangeArrowheads="1"/>
          </p:cNvSpPr>
          <p:nvPr/>
        </p:nvSpPr>
        <p:spPr bwMode="auto">
          <a:xfrm>
            <a:off x="6443663" y="37004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4" name="Oval 14"/>
          <p:cNvSpPr>
            <a:spLocks noChangeArrowheads="1"/>
          </p:cNvSpPr>
          <p:nvPr/>
        </p:nvSpPr>
        <p:spPr bwMode="auto">
          <a:xfrm>
            <a:off x="6011863" y="34845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5" name="Oval 15"/>
          <p:cNvSpPr>
            <a:spLocks noChangeArrowheads="1"/>
          </p:cNvSpPr>
          <p:nvPr/>
        </p:nvSpPr>
        <p:spPr bwMode="auto">
          <a:xfrm>
            <a:off x="5580063" y="40608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6" name="Oval 16"/>
          <p:cNvSpPr>
            <a:spLocks noChangeArrowheads="1"/>
          </p:cNvSpPr>
          <p:nvPr/>
        </p:nvSpPr>
        <p:spPr bwMode="auto">
          <a:xfrm>
            <a:off x="5580063" y="37004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7" name="Oval 17"/>
          <p:cNvSpPr>
            <a:spLocks noChangeArrowheads="1"/>
          </p:cNvSpPr>
          <p:nvPr/>
        </p:nvSpPr>
        <p:spPr bwMode="auto">
          <a:xfrm>
            <a:off x="5724525" y="34845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8" name="Oval 18"/>
          <p:cNvSpPr>
            <a:spLocks noChangeArrowheads="1"/>
          </p:cNvSpPr>
          <p:nvPr/>
        </p:nvSpPr>
        <p:spPr bwMode="auto">
          <a:xfrm>
            <a:off x="3995738" y="4492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89" name="Oval 19"/>
          <p:cNvSpPr>
            <a:spLocks noChangeArrowheads="1"/>
          </p:cNvSpPr>
          <p:nvPr/>
        </p:nvSpPr>
        <p:spPr bwMode="auto">
          <a:xfrm>
            <a:off x="3635375" y="46370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0" name="Oval 20"/>
          <p:cNvSpPr>
            <a:spLocks noChangeArrowheads="1"/>
          </p:cNvSpPr>
          <p:nvPr/>
        </p:nvSpPr>
        <p:spPr bwMode="auto">
          <a:xfrm>
            <a:off x="4283075" y="40608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1" name="Oval 21"/>
          <p:cNvSpPr>
            <a:spLocks noChangeArrowheads="1"/>
          </p:cNvSpPr>
          <p:nvPr/>
        </p:nvSpPr>
        <p:spPr bwMode="auto">
          <a:xfrm>
            <a:off x="3924300" y="39163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2" name="Oval 22"/>
          <p:cNvSpPr>
            <a:spLocks noChangeArrowheads="1"/>
          </p:cNvSpPr>
          <p:nvPr/>
        </p:nvSpPr>
        <p:spPr bwMode="auto">
          <a:xfrm>
            <a:off x="3563938" y="42767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3" name="Oval 23"/>
          <p:cNvSpPr>
            <a:spLocks noChangeArrowheads="1"/>
          </p:cNvSpPr>
          <p:nvPr/>
        </p:nvSpPr>
        <p:spPr bwMode="auto">
          <a:xfrm>
            <a:off x="3275013" y="42037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4" name="Oval 24"/>
          <p:cNvSpPr>
            <a:spLocks noChangeArrowheads="1"/>
          </p:cNvSpPr>
          <p:nvPr/>
        </p:nvSpPr>
        <p:spPr bwMode="auto">
          <a:xfrm>
            <a:off x="3563938" y="38449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5" name="Oval 25"/>
          <p:cNvSpPr>
            <a:spLocks noChangeArrowheads="1"/>
          </p:cNvSpPr>
          <p:nvPr/>
        </p:nvSpPr>
        <p:spPr bwMode="auto">
          <a:xfrm>
            <a:off x="2627313" y="31956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6" name="Rectangle 26"/>
          <p:cNvSpPr>
            <a:spLocks noChangeArrowheads="1"/>
          </p:cNvSpPr>
          <p:nvPr/>
        </p:nvSpPr>
        <p:spPr bwMode="auto">
          <a:xfrm>
            <a:off x="1979613" y="2044700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8397" name="Line 27"/>
          <p:cNvSpPr>
            <a:spLocks noChangeShapeType="1"/>
          </p:cNvSpPr>
          <p:nvPr/>
        </p:nvSpPr>
        <p:spPr bwMode="auto">
          <a:xfrm>
            <a:off x="4427538" y="20447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8" name="Line 28"/>
          <p:cNvSpPr>
            <a:spLocks noChangeShapeType="1"/>
          </p:cNvSpPr>
          <p:nvPr/>
        </p:nvSpPr>
        <p:spPr bwMode="auto">
          <a:xfrm>
            <a:off x="1979613" y="37004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9" name="Line 29"/>
          <p:cNvSpPr>
            <a:spLocks noChangeShapeType="1"/>
          </p:cNvSpPr>
          <p:nvPr/>
        </p:nvSpPr>
        <p:spPr bwMode="auto">
          <a:xfrm>
            <a:off x="4427538" y="362902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2505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</a:t>
            </a:r>
          </a:p>
        </p:txBody>
      </p:sp>
      <p:sp>
        <p:nvSpPr>
          <p:cNvPr id="59397" name="Oval 3"/>
          <p:cNvSpPr>
            <a:spLocks noChangeArrowheads="1"/>
          </p:cNvSpPr>
          <p:nvPr/>
        </p:nvSpPr>
        <p:spPr bwMode="auto">
          <a:xfrm>
            <a:off x="4572000" y="33528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6143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59399" name="Oval 5"/>
          <p:cNvSpPr>
            <a:spLocks noChangeArrowheads="1"/>
          </p:cNvSpPr>
          <p:nvPr/>
        </p:nvSpPr>
        <p:spPr bwMode="auto">
          <a:xfrm>
            <a:off x="4211638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0" name="Oval 6"/>
          <p:cNvSpPr>
            <a:spLocks noChangeArrowheads="1"/>
          </p:cNvSpPr>
          <p:nvPr/>
        </p:nvSpPr>
        <p:spPr bwMode="auto">
          <a:xfrm>
            <a:off x="48593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1" name="Oval 7"/>
          <p:cNvSpPr>
            <a:spLocks noChangeArrowheads="1"/>
          </p:cNvSpPr>
          <p:nvPr/>
        </p:nvSpPr>
        <p:spPr bwMode="auto">
          <a:xfrm>
            <a:off x="4500563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2" name="Oval 8"/>
          <p:cNvSpPr>
            <a:spLocks noChangeArrowheads="1"/>
          </p:cNvSpPr>
          <p:nvPr/>
        </p:nvSpPr>
        <p:spPr bwMode="auto">
          <a:xfrm>
            <a:off x="4140200" y="31369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3" name="Oval 9"/>
          <p:cNvSpPr>
            <a:spLocks noChangeArrowheads="1"/>
          </p:cNvSpPr>
          <p:nvPr/>
        </p:nvSpPr>
        <p:spPr bwMode="auto">
          <a:xfrm>
            <a:off x="39957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4140200" y="2705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5" name="Oval 11"/>
          <p:cNvSpPr>
            <a:spLocks noChangeArrowheads="1"/>
          </p:cNvSpPr>
          <p:nvPr/>
        </p:nvSpPr>
        <p:spPr bwMode="auto">
          <a:xfrm>
            <a:off x="6156325" y="41449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6" name="Oval 12"/>
          <p:cNvSpPr>
            <a:spLocks noChangeArrowheads="1"/>
          </p:cNvSpPr>
          <p:nvPr/>
        </p:nvSpPr>
        <p:spPr bwMode="auto">
          <a:xfrm>
            <a:off x="5795963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7" name="Oval 13"/>
          <p:cNvSpPr>
            <a:spLocks noChangeArrowheads="1"/>
          </p:cNvSpPr>
          <p:nvPr/>
        </p:nvSpPr>
        <p:spPr bwMode="auto">
          <a:xfrm>
            <a:off x="64436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8" name="Oval 14"/>
          <p:cNvSpPr>
            <a:spLocks noChangeArrowheads="1"/>
          </p:cNvSpPr>
          <p:nvPr/>
        </p:nvSpPr>
        <p:spPr bwMode="auto">
          <a:xfrm>
            <a:off x="6011863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09" name="Oval 15"/>
          <p:cNvSpPr>
            <a:spLocks noChangeArrowheads="1"/>
          </p:cNvSpPr>
          <p:nvPr/>
        </p:nvSpPr>
        <p:spPr bwMode="auto">
          <a:xfrm>
            <a:off x="5580063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0" name="Oval 16"/>
          <p:cNvSpPr>
            <a:spLocks noChangeArrowheads="1"/>
          </p:cNvSpPr>
          <p:nvPr/>
        </p:nvSpPr>
        <p:spPr bwMode="auto">
          <a:xfrm>
            <a:off x="55800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1" name="Oval 17"/>
          <p:cNvSpPr>
            <a:spLocks noChangeArrowheads="1"/>
          </p:cNvSpPr>
          <p:nvPr/>
        </p:nvSpPr>
        <p:spPr bwMode="auto">
          <a:xfrm>
            <a:off x="5724525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2" name="Oval 18"/>
          <p:cNvSpPr>
            <a:spLocks noChangeArrowheads="1"/>
          </p:cNvSpPr>
          <p:nvPr/>
        </p:nvSpPr>
        <p:spPr bwMode="auto">
          <a:xfrm>
            <a:off x="3995738" y="4505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3" name="Oval 19"/>
          <p:cNvSpPr>
            <a:spLocks noChangeArrowheads="1"/>
          </p:cNvSpPr>
          <p:nvPr/>
        </p:nvSpPr>
        <p:spPr bwMode="auto">
          <a:xfrm>
            <a:off x="3635375" y="46497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4" name="Oval 20"/>
          <p:cNvSpPr>
            <a:spLocks noChangeArrowheads="1"/>
          </p:cNvSpPr>
          <p:nvPr/>
        </p:nvSpPr>
        <p:spPr bwMode="auto">
          <a:xfrm>
            <a:off x="4283075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5" name="Oval 21"/>
          <p:cNvSpPr>
            <a:spLocks noChangeArrowheads="1"/>
          </p:cNvSpPr>
          <p:nvPr/>
        </p:nvSpPr>
        <p:spPr bwMode="auto">
          <a:xfrm>
            <a:off x="3924300" y="39290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6" name="Oval 22"/>
          <p:cNvSpPr>
            <a:spLocks noChangeArrowheads="1"/>
          </p:cNvSpPr>
          <p:nvPr/>
        </p:nvSpPr>
        <p:spPr bwMode="auto">
          <a:xfrm>
            <a:off x="3563938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7" name="Oval 23"/>
          <p:cNvSpPr>
            <a:spLocks noChangeArrowheads="1"/>
          </p:cNvSpPr>
          <p:nvPr/>
        </p:nvSpPr>
        <p:spPr bwMode="auto">
          <a:xfrm>
            <a:off x="3275013" y="42164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8" name="Oval 24"/>
          <p:cNvSpPr>
            <a:spLocks noChangeArrowheads="1"/>
          </p:cNvSpPr>
          <p:nvPr/>
        </p:nvSpPr>
        <p:spPr bwMode="auto">
          <a:xfrm>
            <a:off x="3563938" y="3857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19" name="Oval 25"/>
          <p:cNvSpPr>
            <a:spLocks noChangeArrowheads="1"/>
          </p:cNvSpPr>
          <p:nvPr/>
        </p:nvSpPr>
        <p:spPr bwMode="auto">
          <a:xfrm>
            <a:off x="2627313" y="3208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20" name="Rectangle 26"/>
          <p:cNvSpPr>
            <a:spLocks noChangeArrowheads="1"/>
          </p:cNvSpPr>
          <p:nvPr/>
        </p:nvSpPr>
        <p:spPr bwMode="auto">
          <a:xfrm>
            <a:off x="1979613" y="2057400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>
            <a:off x="1979613" y="37131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>
            <a:off x="4427538" y="364172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>
            <a:off x="3779838" y="371316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6" name="Line 32"/>
          <p:cNvSpPr>
            <a:spLocks noChangeShapeType="1"/>
          </p:cNvSpPr>
          <p:nvPr/>
        </p:nvSpPr>
        <p:spPr bwMode="auto">
          <a:xfrm>
            <a:off x="6011863" y="3641725"/>
            <a:ext cx="0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21978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Median Cut</a:t>
            </a:r>
          </a:p>
        </p:txBody>
      </p:sp>
      <p:sp>
        <p:nvSpPr>
          <p:cNvPr id="60421" name="Oval 3"/>
          <p:cNvSpPr>
            <a:spLocks noChangeArrowheads="1"/>
          </p:cNvSpPr>
          <p:nvPr/>
        </p:nvSpPr>
        <p:spPr bwMode="auto">
          <a:xfrm>
            <a:off x="4572000" y="33528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6143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60423" name="Oval 5"/>
          <p:cNvSpPr>
            <a:spLocks noChangeArrowheads="1"/>
          </p:cNvSpPr>
          <p:nvPr/>
        </p:nvSpPr>
        <p:spPr bwMode="auto">
          <a:xfrm>
            <a:off x="4211638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4" name="Oval 6"/>
          <p:cNvSpPr>
            <a:spLocks noChangeArrowheads="1"/>
          </p:cNvSpPr>
          <p:nvPr/>
        </p:nvSpPr>
        <p:spPr bwMode="auto">
          <a:xfrm>
            <a:off x="48593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5" name="Oval 7"/>
          <p:cNvSpPr>
            <a:spLocks noChangeArrowheads="1"/>
          </p:cNvSpPr>
          <p:nvPr/>
        </p:nvSpPr>
        <p:spPr bwMode="auto">
          <a:xfrm>
            <a:off x="4500563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6" name="Oval 8"/>
          <p:cNvSpPr>
            <a:spLocks noChangeArrowheads="1"/>
          </p:cNvSpPr>
          <p:nvPr/>
        </p:nvSpPr>
        <p:spPr bwMode="auto">
          <a:xfrm>
            <a:off x="4140200" y="31369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7" name="Oval 9"/>
          <p:cNvSpPr>
            <a:spLocks noChangeArrowheads="1"/>
          </p:cNvSpPr>
          <p:nvPr/>
        </p:nvSpPr>
        <p:spPr bwMode="auto">
          <a:xfrm>
            <a:off x="39957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8" name="Oval 10"/>
          <p:cNvSpPr>
            <a:spLocks noChangeArrowheads="1"/>
          </p:cNvSpPr>
          <p:nvPr/>
        </p:nvSpPr>
        <p:spPr bwMode="auto">
          <a:xfrm>
            <a:off x="4140200" y="2705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29" name="Oval 11"/>
          <p:cNvSpPr>
            <a:spLocks noChangeArrowheads="1"/>
          </p:cNvSpPr>
          <p:nvPr/>
        </p:nvSpPr>
        <p:spPr bwMode="auto">
          <a:xfrm>
            <a:off x="6156325" y="41449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0" name="Oval 12"/>
          <p:cNvSpPr>
            <a:spLocks noChangeArrowheads="1"/>
          </p:cNvSpPr>
          <p:nvPr/>
        </p:nvSpPr>
        <p:spPr bwMode="auto">
          <a:xfrm>
            <a:off x="5795963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1" name="Oval 13"/>
          <p:cNvSpPr>
            <a:spLocks noChangeArrowheads="1"/>
          </p:cNvSpPr>
          <p:nvPr/>
        </p:nvSpPr>
        <p:spPr bwMode="auto">
          <a:xfrm>
            <a:off x="64436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2" name="Oval 14"/>
          <p:cNvSpPr>
            <a:spLocks noChangeArrowheads="1"/>
          </p:cNvSpPr>
          <p:nvPr/>
        </p:nvSpPr>
        <p:spPr bwMode="auto">
          <a:xfrm>
            <a:off x="6011863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3" name="Oval 15"/>
          <p:cNvSpPr>
            <a:spLocks noChangeArrowheads="1"/>
          </p:cNvSpPr>
          <p:nvPr/>
        </p:nvSpPr>
        <p:spPr bwMode="auto">
          <a:xfrm>
            <a:off x="5580063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4" name="Oval 16"/>
          <p:cNvSpPr>
            <a:spLocks noChangeArrowheads="1"/>
          </p:cNvSpPr>
          <p:nvPr/>
        </p:nvSpPr>
        <p:spPr bwMode="auto">
          <a:xfrm>
            <a:off x="55800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5" name="Oval 17"/>
          <p:cNvSpPr>
            <a:spLocks noChangeArrowheads="1"/>
          </p:cNvSpPr>
          <p:nvPr/>
        </p:nvSpPr>
        <p:spPr bwMode="auto">
          <a:xfrm>
            <a:off x="5724525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6" name="Oval 18"/>
          <p:cNvSpPr>
            <a:spLocks noChangeArrowheads="1"/>
          </p:cNvSpPr>
          <p:nvPr/>
        </p:nvSpPr>
        <p:spPr bwMode="auto">
          <a:xfrm>
            <a:off x="3995738" y="4505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7" name="Oval 19"/>
          <p:cNvSpPr>
            <a:spLocks noChangeArrowheads="1"/>
          </p:cNvSpPr>
          <p:nvPr/>
        </p:nvSpPr>
        <p:spPr bwMode="auto">
          <a:xfrm>
            <a:off x="3635375" y="46497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8" name="Oval 20"/>
          <p:cNvSpPr>
            <a:spLocks noChangeArrowheads="1"/>
          </p:cNvSpPr>
          <p:nvPr/>
        </p:nvSpPr>
        <p:spPr bwMode="auto">
          <a:xfrm>
            <a:off x="4283075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39" name="Oval 21"/>
          <p:cNvSpPr>
            <a:spLocks noChangeArrowheads="1"/>
          </p:cNvSpPr>
          <p:nvPr/>
        </p:nvSpPr>
        <p:spPr bwMode="auto">
          <a:xfrm>
            <a:off x="3924300" y="39290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0" name="Oval 22"/>
          <p:cNvSpPr>
            <a:spLocks noChangeArrowheads="1"/>
          </p:cNvSpPr>
          <p:nvPr/>
        </p:nvSpPr>
        <p:spPr bwMode="auto">
          <a:xfrm>
            <a:off x="3563938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1" name="Oval 23"/>
          <p:cNvSpPr>
            <a:spLocks noChangeArrowheads="1"/>
          </p:cNvSpPr>
          <p:nvPr/>
        </p:nvSpPr>
        <p:spPr bwMode="auto">
          <a:xfrm>
            <a:off x="3275013" y="42164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2" name="Oval 24"/>
          <p:cNvSpPr>
            <a:spLocks noChangeArrowheads="1"/>
          </p:cNvSpPr>
          <p:nvPr/>
        </p:nvSpPr>
        <p:spPr bwMode="auto">
          <a:xfrm>
            <a:off x="3563938" y="3857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3" name="Oval 25"/>
          <p:cNvSpPr>
            <a:spLocks noChangeArrowheads="1"/>
          </p:cNvSpPr>
          <p:nvPr/>
        </p:nvSpPr>
        <p:spPr bwMode="auto">
          <a:xfrm>
            <a:off x="2627313" y="3208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4" name="Rectangle 26"/>
          <p:cNvSpPr>
            <a:spLocks noChangeArrowheads="1"/>
          </p:cNvSpPr>
          <p:nvPr/>
        </p:nvSpPr>
        <p:spPr bwMode="auto">
          <a:xfrm>
            <a:off x="1979613" y="2057400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45" name="Line 27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6" name="Line 28"/>
          <p:cNvSpPr>
            <a:spLocks noChangeShapeType="1"/>
          </p:cNvSpPr>
          <p:nvPr/>
        </p:nvSpPr>
        <p:spPr bwMode="auto">
          <a:xfrm>
            <a:off x="1979613" y="37131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7" name="Line 29"/>
          <p:cNvSpPr>
            <a:spLocks noChangeShapeType="1"/>
          </p:cNvSpPr>
          <p:nvPr/>
        </p:nvSpPr>
        <p:spPr bwMode="auto">
          <a:xfrm>
            <a:off x="4427538" y="364172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8" name="Line 30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3779838" y="371316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50" name="Line 32"/>
          <p:cNvSpPr>
            <a:spLocks noChangeShapeType="1"/>
          </p:cNvSpPr>
          <p:nvPr/>
        </p:nvSpPr>
        <p:spPr bwMode="auto">
          <a:xfrm>
            <a:off x="6011863" y="3641725"/>
            <a:ext cx="0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51" name="Oval 33"/>
          <p:cNvSpPr>
            <a:spLocks noChangeArrowheads="1"/>
          </p:cNvSpPr>
          <p:nvPr/>
        </p:nvSpPr>
        <p:spPr bwMode="auto">
          <a:xfrm>
            <a:off x="3492500" y="3136900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52" name="Oval 34"/>
          <p:cNvSpPr>
            <a:spLocks noChangeArrowheads="1"/>
          </p:cNvSpPr>
          <p:nvPr/>
        </p:nvSpPr>
        <p:spPr bwMode="auto">
          <a:xfrm>
            <a:off x="5219700" y="32813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zh-TW" altLang="en-US">
                <a:ea typeface="新細明體" pitchFamily="18" charset="-120"/>
                <a:cs typeface="Arial" charset="0"/>
              </a:rPr>
              <a:t> </a:t>
            </a:r>
          </a:p>
        </p:txBody>
      </p:sp>
      <p:sp>
        <p:nvSpPr>
          <p:cNvPr id="60453" name="Oval 35"/>
          <p:cNvSpPr>
            <a:spLocks noChangeArrowheads="1"/>
          </p:cNvSpPr>
          <p:nvPr/>
        </p:nvSpPr>
        <p:spPr bwMode="auto">
          <a:xfrm>
            <a:off x="5724525" y="4073525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54" name="Oval 36"/>
          <p:cNvSpPr>
            <a:spLocks noChangeArrowheads="1"/>
          </p:cNvSpPr>
          <p:nvPr/>
        </p:nvSpPr>
        <p:spPr bwMode="auto">
          <a:xfrm>
            <a:off x="6300788" y="39290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55" name="Oval 37"/>
          <p:cNvSpPr>
            <a:spLocks noChangeArrowheads="1"/>
          </p:cNvSpPr>
          <p:nvPr/>
        </p:nvSpPr>
        <p:spPr bwMode="auto">
          <a:xfrm>
            <a:off x="4067175" y="4216400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0456" name="Oval 38"/>
          <p:cNvSpPr>
            <a:spLocks noChangeArrowheads="1"/>
          </p:cNvSpPr>
          <p:nvPr/>
        </p:nvSpPr>
        <p:spPr bwMode="auto">
          <a:xfrm>
            <a:off x="3492500" y="41449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3990642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Median Cut</a:t>
            </a:r>
          </a:p>
        </p:txBody>
      </p:sp>
      <p:sp>
        <p:nvSpPr>
          <p:cNvPr id="61445" name="Oval 3"/>
          <p:cNvSpPr>
            <a:spLocks noChangeArrowheads="1"/>
          </p:cNvSpPr>
          <p:nvPr/>
        </p:nvSpPr>
        <p:spPr bwMode="auto">
          <a:xfrm>
            <a:off x="4572000" y="33528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6143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61447" name="Oval 5"/>
          <p:cNvSpPr>
            <a:spLocks noChangeArrowheads="1"/>
          </p:cNvSpPr>
          <p:nvPr/>
        </p:nvSpPr>
        <p:spPr bwMode="auto">
          <a:xfrm>
            <a:off x="4211638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48" name="Oval 6"/>
          <p:cNvSpPr>
            <a:spLocks noChangeArrowheads="1"/>
          </p:cNvSpPr>
          <p:nvPr/>
        </p:nvSpPr>
        <p:spPr bwMode="auto">
          <a:xfrm>
            <a:off x="48593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49" name="Oval 7"/>
          <p:cNvSpPr>
            <a:spLocks noChangeArrowheads="1"/>
          </p:cNvSpPr>
          <p:nvPr/>
        </p:nvSpPr>
        <p:spPr bwMode="auto">
          <a:xfrm>
            <a:off x="4500563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0" name="Oval 8"/>
          <p:cNvSpPr>
            <a:spLocks noChangeArrowheads="1"/>
          </p:cNvSpPr>
          <p:nvPr/>
        </p:nvSpPr>
        <p:spPr bwMode="auto">
          <a:xfrm>
            <a:off x="4140200" y="31369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1" name="Oval 9"/>
          <p:cNvSpPr>
            <a:spLocks noChangeArrowheads="1"/>
          </p:cNvSpPr>
          <p:nvPr/>
        </p:nvSpPr>
        <p:spPr bwMode="auto">
          <a:xfrm>
            <a:off x="3995738" y="29210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2" name="Oval 10"/>
          <p:cNvSpPr>
            <a:spLocks noChangeArrowheads="1"/>
          </p:cNvSpPr>
          <p:nvPr/>
        </p:nvSpPr>
        <p:spPr bwMode="auto">
          <a:xfrm>
            <a:off x="4140200" y="2705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3" name="Oval 11"/>
          <p:cNvSpPr>
            <a:spLocks noChangeArrowheads="1"/>
          </p:cNvSpPr>
          <p:nvPr/>
        </p:nvSpPr>
        <p:spPr bwMode="auto">
          <a:xfrm>
            <a:off x="6156325" y="41449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4" name="Oval 12"/>
          <p:cNvSpPr>
            <a:spLocks noChangeArrowheads="1"/>
          </p:cNvSpPr>
          <p:nvPr/>
        </p:nvSpPr>
        <p:spPr bwMode="auto">
          <a:xfrm>
            <a:off x="5795963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5" name="Oval 13"/>
          <p:cNvSpPr>
            <a:spLocks noChangeArrowheads="1"/>
          </p:cNvSpPr>
          <p:nvPr/>
        </p:nvSpPr>
        <p:spPr bwMode="auto">
          <a:xfrm>
            <a:off x="64436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6" name="Oval 14"/>
          <p:cNvSpPr>
            <a:spLocks noChangeArrowheads="1"/>
          </p:cNvSpPr>
          <p:nvPr/>
        </p:nvSpPr>
        <p:spPr bwMode="auto">
          <a:xfrm>
            <a:off x="6011863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7" name="Oval 15"/>
          <p:cNvSpPr>
            <a:spLocks noChangeArrowheads="1"/>
          </p:cNvSpPr>
          <p:nvPr/>
        </p:nvSpPr>
        <p:spPr bwMode="auto">
          <a:xfrm>
            <a:off x="5580063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8" name="Oval 16"/>
          <p:cNvSpPr>
            <a:spLocks noChangeArrowheads="1"/>
          </p:cNvSpPr>
          <p:nvPr/>
        </p:nvSpPr>
        <p:spPr bwMode="auto">
          <a:xfrm>
            <a:off x="5580063" y="37131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59" name="Oval 17"/>
          <p:cNvSpPr>
            <a:spLocks noChangeArrowheads="1"/>
          </p:cNvSpPr>
          <p:nvPr/>
        </p:nvSpPr>
        <p:spPr bwMode="auto">
          <a:xfrm>
            <a:off x="5724525" y="3497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0" name="Oval 18"/>
          <p:cNvSpPr>
            <a:spLocks noChangeArrowheads="1"/>
          </p:cNvSpPr>
          <p:nvPr/>
        </p:nvSpPr>
        <p:spPr bwMode="auto">
          <a:xfrm>
            <a:off x="3995738" y="45053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1" name="Oval 19"/>
          <p:cNvSpPr>
            <a:spLocks noChangeArrowheads="1"/>
          </p:cNvSpPr>
          <p:nvPr/>
        </p:nvSpPr>
        <p:spPr bwMode="auto">
          <a:xfrm>
            <a:off x="3635375" y="464978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2" name="Oval 20"/>
          <p:cNvSpPr>
            <a:spLocks noChangeArrowheads="1"/>
          </p:cNvSpPr>
          <p:nvPr/>
        </p:nvSpPr>
        <p:spPr bwMode="auto">
          <a:xfrm>
            <a:off x="4283075" y="40735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3" name="Oval 21"/>
          <p:cNvSpPr>
            <a:spLocks noChangeArrowheads="1"/>
          </p:cNvSpPr>
          <p:nvPr/>
        </p:nvSpPr>
        <p:spPr bwMode="auto">
          <a:xfrm>
            <a:off x="3924300" y="39290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4" name="Oval 22"/>
          <p:cNvSpPr>
            <a:spLocks noChangeArrowheads="1"/>
          </p:cNvSpPr>
          <p:nvPr/>
        </p:nvSpPr>
        <p:spPr bwMode="auto">
          <a:xfrm>
            <a:off x="3563938" y="42894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5" name="Oval 23"/>
          <p:cNvSpPr>
            <a:spLocks noChangeArrowheads="1"/>
          </p:cNvSpPr>
          <p:nvPr/>
        </p:nvSpPr>
        <p:spPr bwMode="auto">
          <a:xfrm>
            <a:off x="3275013" y="42164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6" name="Oval 24"/>
          <p:cNvSpPr>
            <a:spLocks noChangeArrowheads="1"/>
          </p:cNvSpPr>
          <p:nvPr/>
        </p:nvSpPr>
        <p:spPr bwMode="auto">
          <a:xfrm>
            <a:off x="3563938" y="3857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7" name="Oval 25"/>
          <p:cNvSpPr>
            <a:spLocks noChangeArrowheads="1"/>
          </p:cNvSpPr>
          <p:nvPr/>
        </p:nvSpPr>
        <p:spPr bwMode="auto">
          <a:xfrm>
            <a:off x="2627313" y="32083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8" name="Rectangle 26"/>
          <p:cNvSpPr>
            <a:spLocks noChangeArrowheads="1"/>
          </p:cNvSpPr>
          <p:nvPr/>
        </p:nvSpPr>
        <p:spPr bwMode="auto">
          <a:xfrm>
            <a:off x="1979613" y="2057400"/>
            <a:ext cx="5761037" cy="3455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>
            <a:off x="1979613" y="37131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>
            <a:off x="4427538" y="364172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>
            <a:off x="4427538" y="2057400"/>
            <a:ext cx="0" cy="345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>
            <a:off x="3779838" y="371316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4" name="Line 32"/>
          <p:cNvSpPr>
            <a:spLocks noChangeShapeType="1"/>
          </p:cNvSpPr>
          <p:nvPr/>
        </p:nvSpPr>
        <p:spPr bwMode="auto">
          <a:xfrm>
            <a:off x="6011863" y="3641725"/>
            <a:ext cx="0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75" name="Oval 33"/>
          <p:cNvSpPr>
            <a:spLocks noChangeArrowheads="1"/>
          </p:cNvSpPr>
          <p:nvPr/>
        </p:nvSpPr>
        <p:spPr bwMode="auto">
          <a:xfrm>
            <a:off x="4643438" y="30654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76" name="Oval 34"/>
          <p:cNvSpPr>
            <a:spLocks noChangeArrowheads="1"/>
          </p:cNvSpPr>
          <p:nvPr/>
        </p:nvSpPr>
        <p:spPr bwMode="auto">
          <a:xfrm>
            <a:off x="5867400" y="34972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endParaRPr lang="zh-TW" altLang="en-US">
              <a:ea typeface="新細明體" pitchFamily="18" charset="-120"/>
              <a:cs typeface="Arial" charset="0"/>
            </a:endParaRPr>
          </a:p>
        </p:txBody>
      </p:sp>
      <p:sp>
        <p:nvSpPr>
          <p:cNvPr id="61477" name="Oval 35"/>
          <p:cNvSpPr>
            <a:spLocks noChangeArrowheads="1"/>
          </p:cNvSpPr>
          <p:nvPr/>
        </p:nvSpPr>
        <p:spPr bwMode="auto">
          <a:xfrm>
            <a:off x="5724525" y="4073525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78" name="Oval 36"/>
          <p:cNvSpPr>
            <a:spLocks noChangeArrowheads="1"/>
          </p:cNvSpPr>
          <p:nvPr/>
        </p:nvSpPr>
        <p:spPr bwMode="auto">
          <a:xfrm>
            <a:off x="6300788" y="39290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79" name="Oval 37"/>
          <p:cNvSpPr>
            <a:spLocks noChangeArrowheads="1"/>
          </p:cNvSpPr>
          <p:nvPr/>
        </p:nvSpPr>
        <p:spPr bwMode="auto">
          <a:xfrm>
            <a:off x="4067175" y="4216400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80" name="Oval 38"/>
          <p:cNvSpPr>
            <a:spLocks noChangeArrowheads="1"/>
          </p:cNvSpPr>
          <p:nvPr/>
        </p:nvSpPr>
        <p:spPr bwMode="auto">
          <a:xfrm>
            <a:off x="3492500" y="41449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81" name="Line 39"/>
          <p:cNvSpPr>
            <a:spLocks noChangeShapeType="1"/>
          </p:cNvSpPr>
          <p:nvPr/>
        </p:nvSpPr>
        <p:spPr bwMode="auto">
          <a:xfrm>
            <a:off x="3419475" y="2057400"/>
            <a:ext cx="0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82" name="Line 40"/>
          <p:cNvSpPr>
            <a:spLocks noChangeShapeType="1"/>
          </p:cNvSpPr>
          <p:nvPr/>
        </p:nvSpPr>
        <p:spPr bwMode="auto">
          <a:xfrm>
            <a:off x="5364163" y="2057400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83" name="Oval 41"/>
          <p:cNvSpPr>
            <a:spLocks noChangeArrowheads="1"/>
          </p:cNvSpPr>
          <p:nvPr/>
        </p:nvSpPr>
        <p:spPr bwMode="auto">
          <a:xfrm>
            <a:off x="2771775" y="3136900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1484" name="Oval 42"/>
          <p:cNvSpPr>
            <a:spLocks noChangeArrowheads="1"/>
          </p:cNvSpPr>
          <p:nvPr/>
        </p:nvSpPr>
        <p:spPr bwMode="auto">
          <a:xfrm>
            <a:off x="4140200" y="3065463"/>
            <a:ext cx="73025" cy="730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1185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What’s rasterization?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What’s pixel-to-pixel operation? Examples?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What’s block-to-block operation? Examples?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What’s neighborhood operation? Examples?</a:t>
            </a:r>
          </a:p>
        </p:txBody>
      </p:sp>
    </p:spTree>
    <p:extLst>
      <p:ext uri="{BB962C8B-B14F-4D97-AF65-F5344CB8AC3E}">
        <p14:creationId xmlns:p14="http://schemas.microsoft.com/office/powerpoint/2010/main" val="892031025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827088" y="1295400"/>
            <a:ext cx="70675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dirty="0" err="1">
                <a:latin typeface="Arial" charset="0"/>
                <a:ea typeface="新細明體" pitchFamily="18" charset="-120"/>
                <a:cs typeface="Arial" charset="0"/>
              </a:rPr>
              <a:t>Color_quantization</a:t>
            </a:r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(Image, n){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   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For each pixel in Image with color C, map C in RGB space;</a:t>
            </a:r>
          </a:p>
          <a:p>
            <a:pPr eaLnBrk="1" hangingPunct="1"/>
            <a:endParaRPr lang="en-US" altLang="zh-TW" sz="1800" dirty="0">
              <a:latin typeface="Arial" charset="0"/>
              <a:ea typeface="新細明體" pitchFamily="18" charset="-120"/>
              <a:cs typeface="Arial" charset="0"/>
            </a:endParaRP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B = {RGB space};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While (n-- &gt; 0) {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L = Heaviest (B);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Split L into L1 and L2;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Remove L from B, and add L1 and L2 instead;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}</a:t>
            </a:r>
          </a:p>
          <a:p>
            <a:pPr eaLnBrk="1" hangingPunct="1"/>
            <a:endParaRPr lang="en-US" altLang="zh-TW" sz="1800" dirty="0">
              <a:latin typeface="Arial" charset="0"/>
              <a:ea typeface="新細明體" pitchFamily="18" charset="-120"/>
              <a:cs typeface="Arial" charset="0"/>
            </a:endParaRP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For all boxes in B do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assign a representative (color centroid);</a:t>
            </a:r>
          </a:p>
          <a:p>
            <a:pPr eaLnBrk="1" hangingPunct="1"/>
            <a:endParaRPr lang="en-US" altLang="zh-TW" sz="1800" dirty="0">
              <a:latin typeface="Arial" charset="0"/>
              <a:ea typeface="新細明體" pitchFamily="18" charset="-120"/>
              <a:cs typeface="Arial" charset="0"/>
            </a:endParaRP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For each pixel in Image do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		map to one of the representatives;</a:t>
            </a:r>
          </a:p>
          <a:p>
            <a:pPr eaLnBrk="1" hangingPunct="1"/>
            <a:r>
              <a:rPr lang="en-US" altLang="zh-TW" sz="1800" dirty="0">
                <a:latin typeface="Arial" charset="0"/>
                <a:ea typeface="新細明體" pitchFamily="18" charset="-120"/>
                <a:cs typeface="Arial" charset="0"/>
              </a:rPr>
              <a:t>}</a:t>
            </a: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755650" y="1279525"/>
            <a:ext cx="7345363" cy="4776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1143000" y="228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3600" b="1" dirty="0">
                <a:ea typeface="新細明體" pitchFamily="18" charset="-120"/>
                <a:cs typeface="Times New Roman" pitchFamily="18" charset="0"/>
              </a:rPr>
              <a:t>The Median Cut Algorithm</a:t>
            </a:r>
          </a:p>
        </p:txBody>
      </p:sp>
    </p:spTree>
    <p:extLst>
      <p:ext uri="{BB962C8B-B14F-4D97-AF65-F5344CB8AC3E}">
        <p14:creationId xmlns:p14="http://schemas.microsoft.com/office/powerpoint/2010/main" val="228870269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760015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Is this algorithm image dependent?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What is the Heaviest(B) box?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Several factors have to be weighed:</a:t>
            </a:r>
          </a:p>
          <a:p>
            <a:pPr lvl="1" eaLnBrk="1" hangingPunct="1"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	The total number of image colors in the box.</a:t>
            </a:r>
          </a:p>
          <a:p>
            <a:pPr lvl="1" eaLnBrk="1" hangingPunct="1"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	The total number of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DIFFERENT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image colors in the box.</a:t>
            </a:r>
          </a:p>
          <a:p>
            <a:pPr lvl="1" eaLnBrk="1" hangingPunct="1"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	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physical size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of the box.</a:t>
            </a:r>
            <a:endParaRPr lang="en-US" altLang="zh-TW" dirty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TW" dirty="0">
                <a:ea typeface="新細明體" pitchFamily="18" charset="-120"/>
                <a:cs typeface="Times New Roman" pitchFamily="18" charset="0"/>
              </a:rPr>
              <a:t>Which representative should be chosen for a given color?</a:t>
            </a:r>
          </a:p>
          <a:p>
            <a:pPr lvl="1" eaLnBrk="1" hangingPunct="1"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	The representative of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box containing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the color.</a:t>
            </a:r>
          </a:p>
          <a:p>
            <a:pPr lvl="1" eaLnBrk="1" hangingPunct="1">
              <a:buFontTx/>
              <a:buChar char="•"/>
            </a:pP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	The closest representative under some metric.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228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3600" b="1" dirty="0">
                <a:ea typeface="新細明體" pitchFamily="18" charset="-120"/>
                <a:cs typeface="Times New Roman" pitchFamily="18" charset="0"/>
              </a:rPr>
              <a:t>The Median Cut Algorithm</a:t>
            </a:r>
          </a:p>
        </p:txBody>
      </p:sp>
    </p:spTree>
    <p:extLst>
      <p:ext uri="{BB962C8B-B14F-4D97-AF65-F5344CB8AC3E}">
        <p14:creationId xmlns:p14="http://schemas.microsoft.com/office/powerpoint/2010/main" val="3988783584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  <a:hlinkClick r:id="rId2"/>
              </a:rPr>
              <a:t>Median Cut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457200" y="1219200"/>
            <a:ext cx="3276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 bit image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so 256 colors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Now we get the blue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Median cut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works so well because it divides up the color space in the “most useful” way</a:t>
            </a:r>
          </a:p>
        </p:txBody>
      </p:sp>
      <p:pic>
        <p:nvPicPr>
          <p:cNvPr id="64518" name="Picture 4" descr="quant-m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1219200"/>
            <a:ext cx="52593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76399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Optimization Algorithms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quantization problem can be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phrased as optimization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Find the set of colors and mapping that result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 the lowest quantization error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Several methods to solve the problem, but of limited use unless the number of colors to be chosen is small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It’s expensive to compute the optimum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It’s also a poorly behaved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17380889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Perceptual Problems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While a good quantization may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get close colors</a:t>
            </a:r>
            <a:r>
              <a:rPr lang="en-US" altLang="zh-TW" dirty="0">
                <a:ea typeface="新細明體" pitchFamily="18" charset="-120"/>
              </a:rPr>
              <a:t>, humans still perceive the quantization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Biggest problem: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Mach bands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The difference between two colors is more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pronounced</a:t>
            </a:r>
            <a:r>
              <a:rPr lang="en-US" altLang="zh-TW" sz="2000" dirty="0">
                <a:ea typeface="新細明體" pitchFamily="18" charset="-120"/>
              </a:rPr>
              <a:t> when they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side by side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the boundary is smooth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This emphasizes boundaries between colors, even if the color difference is small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Rough boundaries are “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averaged</a:t>
            </a:r>
            <a:r>
              <a:rPr lang="en-US" altLang="zh-TW" sz="2000" dirty="0">
                <a:ea typeface="新細明體" pitchFamily="18" charset="-120"/>
              </a:rPr>
              <a:t>” by our vision system to give smooth variation</a:t>
            </a:r>
          </a:p>
        </p:txBody>
      </p:sp>
    </p:spTree>
    <p:extLst>
      <p:ext uri="{BB962C8B-B14F-4D97-AF65-F5344CB8AC3E}">
        <p14:creationId xmlns:p14="http://schemas.microsoft.com/office/powerpoint/2010/main" val="104944355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Mach Bands in Reality</a:t>
            </a:r>
          </a:p>
        </p:txBody>
      </p:sp>
      <p:pic>
        <p:nvPicPr>
          <p:cNvPr id="67589" name="Picture 3" descr="quant-popu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219200"/>
            <a:ext cx="52593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441325" y="1412875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The floor appears banded</a:t>
            </a:r>
          </a:p>
        </p:txBody>
      </p:sp>
    </p:spTree>
    <p:extLst>
      <p:ext uri="{BB962C8B-B14F-4D97-AF65-F5344CB8AC3E}">
        <p14:creationId xmlns:p14="http://schemas.microsoft.com/office/powerpoint/2010/main" val="4202622021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Mach Bands in Reality</a:t>
            </a: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441325" y="1412875"/>
            <a:ext cx="2987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Still some banding even in this 24 bit image (the floor in the background)</a:t>
            </a:r>
          </a:p>
        </p:txBody>
      </p:sp>
      <p:pic>
        <p:nvPicPr>
          <p:cNvPr id="68614" name="Picture 4" descr="wi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219200"/>
            <a:ext cx="5259388" cy="4114800"/>
          </a:xfrm>
        </p:spPr>
      </p:pic>
    </p:spTree>
    <p:extLst>
      <p:ext uri="{BB962C8B-B14F-4D97-AF65-F5344CB8AC3E}">
        <p14:creationId xmlns:p14="http://schemas.microsoft.com/office/powerpoint/2010/main" val="657261395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Mach bands Emphasized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219200"/>
            <a:ext cx="3571875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Note that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each bar </a:t>
            </a:r>
            <a:r>
              <a:rPr lang="en-US" altLang="zh-TW" dirty="0">
                <a:ea typeface="新細明體" pitchFamily="18" charset="-120"/>
              </a:rPr>
              <a:t>on the left appears to have color variation across it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Left edge </a:t>
            </a:r>
            <a:r>
              <a:rPr lang="en-US" altLang="zh-TW" dirty="0">
                <a:ea typeface="新細明體" pitchFamily="18" charset="-120"/>
              </a:rPr>
              <a:t>appears darker than right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effect is entirely due to Mach banding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5638800" y="1752600"/>
            <a:ext cx="381000" cy="3886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6477000" y="1752600"/>
            <a:ext cx="381000" cy="38862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7315200" y="1752600"/>
            <a:ext cx="381000" cy="38862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1" name="Rectangle 7"/>
          <p:cNvSpPr>
            <a:spLocks noChangeArrowheads="1"/>
          </p:cNvSpPr>
          <p:nvPr/>
        </p:nvSpPr>
        <p:spPr bwMode="auto">
          <a:xfrm>
            <a:off x="8153400" y="1752600"/>
            <a:ext cx="381000" cy="38862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2" name="Rectangle 8"/>
          <p:cNvSpPr>
            <a:spLocks noChangeArrowheads="1"/>
          </p:cNvSpPr>
          <p:nvPr/>
        </p:nvSpPr>
        <p:spPr bwMode="auto">
          <a:xfrm>
            <a:off x="457200" y="1752600"/>
            <a:ext cx="381000" cy="3886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3" name="Rectangle 9"/>
          <p:cNvSpPr>
            <a:spLocks noChangeArrowheads="1"/>
          </p:cNvSpPr>
          <p:nvPr/>
        </p:nvSpPr>
        <p:spPr bwMode="auto">
          <a:xfrm>
            <a:off x="838200" y="1752600"/>
            <a:ext cx="381000" cy="38862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4" name="Rectangle 10"/>
          <p:cNvSpPr>
            <a:spLocks noChangeArrowheads="1"/>
          </p:cNvSpPr>
          <p:nvPr/>
        </p:nvSpPr>
        <p:spPr bwMode="auto">
          <a:xfrm>
            <a:off x="1219200" y="1752600"/>
            <a:ext cx="381000" cy="38862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69645" name="Rectangle 11"/>
          <p:cNvSpPr>
            <a:spLocks noChangeArrowheads="1"/>
          </p:cNvSpPr>
          <p:nvPr/>
        </p:nvSpPr>
        <p:spPr bwMode="auto">
          <a:xfrm>
            <a:off x="1600200" y="1752600"/>
            <a:ext cx="381000" cy="38862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644337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Due and Demo at Oct. 13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Implement a basic image editing program – Photoshop lite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The web site is long and detailed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Look for hints and notes on implementation on the web site</a:t>
            </a:r>
          </a:p>
          <a:p>
            <a:pPr eaLnBrk="1" hangingPunct="1"/>
            <a:r>
              <a:rPr lang="en-US" altLang="zh-TW" sz="2400" b="1" dirty="0">
                <a:ea typeface="新細明體" pitchFamily="18" charset="-120"/>
              </a:rPr>
              <a:t>Start early: </a:t>
            </a:r>
            <a:r>
              <a:rPr lang="en-US" altLang="zh-TW" sz="2400" dirty="0">
                <a:ea typeface="新細明體" pitchFamily="18" charset="-120"/>
              </a:rPr>
              <a:t>you have enough information to implement several operations already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Keep an eye out for hints and clarifications on the class mailing list</a:t>
            </a:r>
            <a:endParaRPr lang="en-US" altLang="zh-TW" sz="24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41649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 Grading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Read very carefully the requirements for 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You have to do the demo to show us your work at Oct. </a:t>
            </a:r>
            <a:r>
              <a:rPr lang="en-US" altLang="zh-TW" sz="2000">
                <a:ea typeface="新細明體" pitchFamily="18" charset="-120"/>
              </a:rPr>
              <a:t>13. 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will not tolerate programs that don’t compile or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aim is to implement 100 points worth of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Different options have different point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Some options are harder than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The value of some options depends on whether you do other, similar options</a:t>
            </a:r>
          </a:p>
        </p:txBody>
      </p:sp>
    </p:spTree>
    <p:extLst>
      <p:ext uri="{BB962C8B-B14F-4D97-AF65-F5344CB8AC3E}">
        <p14:creationId xmlns:p14="http://schemas.microsoft.com/office/powerpoint/2010/main" val="149059108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Pixel Operations</a:t>
            </a:r>
          </a:p>
        </p:txBody>
      </p:sp>
      <p:pic>
        <p:nvPicPr>
          <p:cNvPr id="4177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2793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1314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Block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721E-8BC2-47F3-99C2-E9F66DF3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8286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2E2D16F-D549-4BB9-9C72-A16A394E8C96}"/>
              </a:ext>
            </a:extLst>
          </p:cNvPr>
          <p:cNvSpPr/>
          <p:nvPr/>
        </p:nvSpPr>
        <p:spPr bwMode="auto">
          <a:xfrm>
            <a:off x="6248400" y="2057400"/>
            <a:ext cx="1447800" cy="1447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1625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990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Neighborhood Operations</a:t>
            </a:r>
          </a:p>
        </p:txBody>
      </p: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981200"/>
            <a:ext cx="762793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799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What’s quantization?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Define the operation and its functionalities.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Why do we need it?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What’s the criteria for these operations?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What’s the process required for these operations?</a:t>
            </a:r>
          </a:p>
        </p:txBody>
      </p:sp>
    </p:spTree>
    <p:extLst>
      <p:ext uri="{BB962C8B-B14F-4D97-AF65-F5344CB8AC3E}">
        <p14:creationId xmlns:p14="http://schemas.microsoft.com/office/powerpoint/2010/main" val="394292639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Color Quantization</a:t>
            </a:r>
          </a:p>
        </p:txBody>
      </p:sp>
      <p:pic>
        <p:nvPicPr>
          <p:cNvPr id="40965" name="Picture 3" descr="sw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29295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 descr="swim-Median Cut-16 colors-no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586" y="2673350"/>
            <a:ext cx="4284014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609600" y="12192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Quantization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Mapping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continuous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variable to a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discrete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 of values is called quantization, a concept Anton applies to the problem of how you go about mapping a true-color image to 256 colors. </a:t>
            </a:r>
          </a:p>
        </p:txBody>
      </p:sp>
    </p:spTree>
    <p:extLst>
      <p:ext uri="{BB962C8B-B14F-4D97-AF65-F5344CB8AC3E}">
        <p14:creationId xmlns:p14="http://schemas.microsoft.com/office/powerpoint/2010/main" val="10230360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Color Quantization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Common color resolution for high quality images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256</a:t>
            </a:r>
            <a:r>
              <a:rPr lang="en-US" altLang="zh-TW" dirty="0">
                <a:ea typeface="新細明體" pitchFamily="18" charset="-120"/>
              </a:rPr>
              <a:t> levels for each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Red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Green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Blue</a:t>
            </a:r>
            <a:r>
              <a:rPr lang="en-US" altLang="zh-TW" dirty="0">
                <a:ea typeface="新細明體" pitchFamily="18" charset="-120"/>
              </a:rPr>
              <a:t> channels, or 256</a:t>
            </a:r>
            <a:r>
              <a:rPr lang="en-US" altLang="zh-TW" baseline="30000" dirty="0">
                <a:ea typeface="新細明體" pitchFamily="18" charset="-120"/>
              </a:rPr>
              <a:t>3</a:t>
            </a:r>
            <a:r>
              <a:rPr lang="en-US" altLang="zh-TW" dirty="0">
                <a:ea typeface="新細明體" pitchFamily="18" charset="-120"/>
              </a:rPr>
              <a:t> =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16777216</a:t>
            </a:r>
            <a:r>
              <a:rPr lang="en-US" altLang="zh-TW" dirty="0">
                <a:ea typeface="新細明體" pitchFamily="18" charset="-120"/>
              </a:rPr>
              <a:t> colors.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problem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reducing the number of colors</a:t>
            </a:r>
            <a:r>
              <a:rPr lang="en-US" altLang="zh-TW" dirty="0">
                <a:ea typeface="新細明體" pitchFamily="18" charset="-120"/>
              </a:rPr>
              <a:t> in an image with minimal impact on appearance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Extreme case: 24 bit color to black and white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Less extreme: 24 bit color to 256 colors, or 256 grays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Why do we care?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Sub problems: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Decide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which colors</a:t>
            </a:r>
            <a:r>
              <a:rPr lang="en-US" altLang="zh-TW" sz="2000" dirty="0">
                <a:ea typeface="新細明體" pitchFamily="18" charset="-120"/>
              </a:rPr>
              <a:t> to use in the output (if there is a choice)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Decide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which of those colors </a:t>
            </a:r>
            <a:r>
              <a:rPr lang="en-US" altLang="zh-TW" sz="2000" dirty="0">
                <a:ea typeface="新細明體" pitchFamily="18" charset="-120"/>
              </a:rPr>
              <a:t>should be used for each input pixel</a:t>
            </a:r>
          </a:p>
        </p:txBody>
      </p:sp>
    </p:spTree>
    <p:extLst>
      <p:ext uri="{BB962C8B-B14F-4D97-AF65-F5344CB8AC3E}">
        <p14:creationId xmlns:p14="http://schemas.microsoft.com/office/powerpoint/2010/main" val="13380428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8729</TotalTime>
  <Words>1245</Words>
  <Application>Microsoft Office PowerPoint</Application>
  <PresentationFormat>如螢幕大小 (4:3)</PresentationFormat>
  <Paragraphs>179</Paragraphs>
  <Slides>39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Arial</vt:lpstr>
      <vt:lpstr>Arial Narrow</vt:lpstr>
      <vt:lpstr>Calibri</vt:lpstr>
      <vt:lpstr>Comic Sans MS</vt:lpstr>
      <vt:lpstr>Courier New</vt:lpstr>
      <vt:lpstr>Times New Roman</vt:lpstr>
      <vt:lpstr>TS006256058</vt:lpstr>
      <vt:lpstr>方程式</vt:lpstr>
      <vt:lpstr>Visio</vt:lpstr>
      <vt:lpstr>Last Note</vt:lpstr>
      <vt:lpstr>This Note</vt:lpstr>
      <vt:lpstr>Discussion</vt:lpstr>
      <vt:lpstr>Pixel Operations</vt:lpstr>
      <vt:lpstr>Block Operations</vt:lpstr>
      <vt:lpstr>Neighborhood Operations</vt:lpstr>
      <vt:lpstr>Discussion</vt:lpstr>
      <vt:lpstr>Color Quantization</vt:lpstr>
      <vt:lpstr>Color Quantization</vt:lpstr>
      <vt:lpstr>Color Quantization</vt:lpstr>
      <vt:lpstr>Quantization Phases</vt:lpstr>
      <vt:lpstr>Discussion</vt:lpstr>
      <vt:lpstr>Example (24 bit color)</vt:lpstr>
      <vt:lpstr>Uniform Quantization</vt:lpstr>
      <vt:lpstr>Uniform Quantization</vt:lpstr>
      <vt:lpstr>Uniform Quantization</vt:lpstr>
      <vt:lpstr>PowerPoint 簡報</vt:lpstr>
      <vt:lpstr>PowerPoint 簡報</vt:lpstr>
      <vt:lpstr>Populosity Algorithm</vt:lpstr>
      <vt:lpstr>Populosity Algorithm</vt:lpstr>
      <vt:lpstr>Popularity 16 colors…</vt:lpstr>
      <vt:lpstr>Popularity 16 colors…</vt:lpstr>
      <vt:lpstr>Median Cut (Clustering)</vt:lpstr>
      <vt:lpstr>Median Cut</vt:lpstr>
      <vt:lpstr>Median Cut</vt:lpstr>
      <vt:lpstr>Median Cut</vt:lpstr>
      <vt:lpstr>Median Cut</vt:lpstr>
      <vt:lpstr>Median Cut</vt:lpstr>
      <vt:lpstr>Median Cut</vt:lpstr>
      <vt:lpstr>PowerPoint 簡報</vt:lpstr>
      <vt:lpstr>PowerPoint 簡報</vt:lpstr>
      <vt:lpstr>Median Cut</vt:lpstr>
      <vt:lpstr>Optimization Algorithms</vt:lpstr>
      <vt:lpstr>Perceptual Problems</vt:lpstr>
      <vt:lpstr>Mach Bands in Reality</vt:lpstr>
      <vt:lpstr>Mach Bands in Reality</vt:lpstr>
      <vt:lpstr>Mach bands Emphasized</vt:lpstr>
      <vt:lpstr>Project 1</vt:lpstr>
      <vt:lpstr>Project 1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Yu-Chi Lai</cp:lastModifiedBy>
  <cp:revision>109</cp:revision>
  <cp:lastPrinted>1601-01-01T00:00:00Z</cp:lastPrinted>
  <dcterms:created xsi:type="dcterms:W3CDTF">2011-08-24T02:40:02Z</dcterms:created>
  <dcterms:modified xsi:type="dcterms:W3CDTF">2021-08-24T07:47:01Z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