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5"/>
  </p:notesMasterIdLst>
  <p:handoutMasterIdLst>
    <p:handoutMasterId r:id="rId36"/>
  </p:handoutMasterIdLst>
  <p:sldIdLst>
    <p:sldId id="423" r:id="rId3"/>
    <p:sldId id="331" r:id="rId4"/>
    <p:sldId id="427" r:id="rId5"/>
    <p:sldId id="397" r:id="rId6"/>
    <p:sldId id="398" r:id="rId7"/>
    <p:sldId id="399" r:id="rId8"/>
    <p:sldId id="428" r:id="rId9"/>
    <p:sldId id="400" r:id="rId10"/>
    <p:sldId id="401" r:id="rId11"/>
    <p:sldId id="402" r:id="rId12"/>
    <p:sldId id="403" r:id="rId13"/>
    <p:sldId id="424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29" r:id="rId26"/>
    <p:sldId id="415" r:id="rId27"/>
    <p:sldId id="416" r:id="rId28"/>
    <p:sldId id="417" r:id="rId29"/>
    <p:sldId id="418" r:id="rId30"/>
    <p:sldId id="419" r:id="rId31"/>
    <p:sldId id="420" r:id="rId32"/>
    <p:sldId id="425" r:id="rId33"/>
    <p:sldId id="42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-chi" initials="y" lastIdx="12" clrIdx="0">
    <p:extLst>
      <p:ext uri="{19B8F6BF-5375-455C-9EA6-DF929625EA0E}">
        <p15:presenceInfo xmlns:p15="http://schemas.microsoft.com/office/powerpoint/2012/main" userId="yu-c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64" autoAdjust="0"/>
  </p:normalViewPr>
  <p:slideViewPr>
    <p:cSldViewPr>
      <p:cViewPr varScale="1">
        <p:scale>
          <a:sx n="115" d="100"/>
          <a:sy n="115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962400" cy="43434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09/27/2010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© NTUST CSIE 2011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7F2E-CDDD-40F9-AD07-0F27AC5466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868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 altLang="zh-TW"/>
              <a:t>09/27/2010</a:t>
            </a:r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©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itchFamily="18" charset="-120"/>
              </a:rPr>
              <a:t>LastNote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Color Quantization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Uniform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ea typeface="新細明體" pitchFamily="18" charset="-120"/>
              </a:rPr>
              <a:t>Populosity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Median cut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594410335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How Could We Do This?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0" y="1219200"/>
            <a:ext cx="8229600" cy="43434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dirty="0">
                <a:ea typeface="新細明體" pitchFamily="18" charset="-120"/>
              </a:rPr>
              <a:t>Deterministic </a:t>
            </a:r>
            <a:r>
              <a:rPr lang="en-US" altLang="zh-TW" dirty="0" err="1">
                <a:ea typeface="新細明體" pitchFamily="18" charset="-120"/>
              </a:rPr>
              <a:t>Thresholding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r>
              <a:rPr lang="en-US" altLang="zh-TW" dirty="0">
                <a:ea typeface="新細明體" pitchFamily="18" charset="-120"/>
              </a:rPr>
              <a:t>Random </a:t>
            </a:r>
            <a:r>
              <a:rPr lang="en-US" altLang="zh-TW" dirty="0" err="1">
                <a:ea typeface="新細明體" pitchFamily="18" charset="-120"/>
              </a:rPr>
              <a:t>Thresholding</a:t>
            </a:r>
            <a:endParaRPr lang="en-US" altLang="zh-TW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Threshold Patterns - Dithering Matrices 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Ordered Dithering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Clustered Dithering</a:t>
            </a:r>
          </a:p>
          <a:p>
            <a:pPr lvl="1"/>
            <a:r>
              <a:rPr lang="en-US" altLang="zh-TW" sz="2000" dirty="0">
                <a:ea typeface="新細明體" pitchFamily="18" charset="-120"/>
              </a:rPr>
              <a:t>Dot Dispersion</a:t>
            </a:r>
          </a:p>
          <a:p>
            <a:r>
              <a:rPr lang="en-US" altLang="zh-TW" dirty="0">
                <a:ea typeface="新細明體" pitchFamily="18" charset="-120"/>
              </a:rPr>
              <a:t>Pattern Dithering</a:t>
            </a:r>
          </a:p>
          <a:p>
            <a:r>
              <a:rPr lang="en-US" altLang="zh-TW" dirty="0">
                <a:ea typeface="新細明體" pitchFamily="18" charset="-120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395583721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Threshold Dithering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every</a:t>
            </a:r>
            <a:r>
              <a:rPr lang="en-US" altLang="zh-TW" dirty="0">
                <a:ea typeface="新細明體" pitchFamily="18" charset="-120"/>
              </a:rPr>
              <a:t> pixel: If the intensity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&lt; 0.5</a:t>
            </a:r>
            <a:r>
              <a:rPr lang="en-US" altLang="zh-TW" dirty="0">
                <a:ea typeface="新細明體" pitchFamily="18" charset="-120"/>
              </a:rPr>
              <a:t>, replace with black, else replace with white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0.5</a:t>
            </a:r>
            <a:r>
              <a:rPr lang="en-US" altLang="zh-TW" sz="2000" dirty="0">
                <a:ea typeface="新細明體" pitchFamily="18" charset="-120"/>
              </a:rPr>
              <a:t> is the threshold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This 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naïve</a:t>
            </a:r>
            <a:r>
              <a:rPr lang="en-US" altLang="zh-TW" sz="2000" dirty="0">
                <a:ea typeface="新細明體" pitchFamily="18" charset="-120"/>
              </a:rPr>
              <a:t> version of the algorithm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To keep the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overall image brightness</a:t>
            </a:r>
            <a:r>
              <a:rPr lang="en-US" altLang="zh-TW" dirty="0">
                <a:ea typeface="新細明體" pitchFamily="18" charset="-120"/>
              </a:rPr>
              <a:t> the same, you should: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Compute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average intensity </a:t>
            </a:r>
            <a:r>
              <a:rPr lang="en-US" altLang="zh-TW" sz="2000" dirty="0">
                <a:ea typeface="新細明體" pitchFamily="18" charset="-120"/>
              </a:rPr>
              <a:t>over the image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Use a threshold that gives that average</a:t>
            </a:r>
          </a:p>
        </p:txBody>
      </p:sp>
    </p:spTree>
    <p:extLst>
      <p:ext uri="{BB962C8B-B14F-4D97-AF65-F5344CB8AC3E}">
        <p14:creationId xmlns:p14="http://schemas.microsoft.com/office/powerpoint/2010/main" val="191497130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Examples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17448"/>
            <a:ext cx="7467600" cy="374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1430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buFont typeface="Arial" pitchFamily="34" charset="0"/>
              <a:buChar char="•"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For example, if the average intensity is 0.6, use a threshold that is higher than 40% of the pixels, and lower than the remaining 60%</a:t>
            </a:r>
          </a:p>
        </p:txBody>
      </p:sp>
    </p:spTree>
    <p:extLst>
      <p:ext uri="{BB962C8B-B14F-4D97-AF65-F5344CB8AC3E}">
        <p14:creationId xmlns:p14="http://schemas.microsoft.com/office/powerpoint/2010/main" val="3078221075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Naïve Threshold Algorithm</a:t>
            </a:r>
          </a:p>
        </p:txBody>
      </p:sp>
      <p:pic>
        <p:nvPicPr>
          <p:cNvPr id="77829" name="Picture 3" descr="grey-ramp-dither-thre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76400"/>
            <a:ext cx="33020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4" descr="wiz-dither-thre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894263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775367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>
                <a:ea typeface="新細明體" pitchFamily="18" charset="-120"/>
              </a:rPr>
              <a:t>Brightness Preserving Algorithm</a:t>
            </a:r>
          </a:p>
        </p:txBody>
      </p:sp>
      <p:pic>
        <p:nvPicPr>
          <p:cNvPr id="78853" name="Picture 3" descr="grey-ramp-dither-bri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811588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4" descr="wiz-dither-brigh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89902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607991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Random Modulation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Add</a:t>
            </a:r>
            <a:r>
              <a:rPr lang="en-US" altLang="zh-TW" dirty="0">
                <a:ea typeface="新細明體" pitchFamily="18" charset="-120"/>
              </a:rPr>
              <a:t> a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random</a:t>
            </a:r>
            <a:r>
              <a:rPr lang="en-US" altLang="zh-TW" dirty="0">
                <a:ea typeface="新細明體" pitchFamily="18" charset="-120"/>
              </a:rPr>
              <a:t> amount to each pixel </a:t>
            </a:r>
            <a:r>
              <a:rPr lang="en-US" altLang="zh-TW" i="1" dirty="0">
                <a:ea typeface="新細明體" pitchFamily="18" charset="-120"/>
              </a:rPr>
              <a:t>before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thresholding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Typically add </a:t>
            </a:r>
            <a:r>
              <a:rPr lang="en-US" altLang="zh-TW" sz="2000" i="1" dirty="0">
                <a:ea typeface="新細明體" pitchFamily="18" charset="-120"/>
              </a:rPr>
              <a:t>uniformly</a:t>
            </a:r>
            <a:r>
              <a:rPr lang="en-US" altLang="zh-TW" sz="2000" dirty="0">
                <a:ea typeface="新細明體" pitchFamily="18" charset="-120"/>
              </a:rPr>
              <a:t> random amount from [-</a:t>
            </a:r>
            <a:r>
              <a:rPr lang="en-US" altLang="zh-TW" sz="2000" dirty="0" err="1">
                <a:ea typeface="新細明體" pitchFamily="18" charset="-120"/>
              </a:rPr>
              <a:t>a,a</a:t>
            </a:r>
            <a:r>
              <a:rPr lang="en-US" altLang="zh-TW" sz="2000" dirty="0">
                <a:ea typeface="新細明體" pitchFamily="18" charset="-120"/>
              </a:rPr>
              <a:t>]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Pure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addition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of noise </a:t>
            </a:r>
            <a:r>
              <a:rPr lang="en-US" altLang="zh-TW" dirty="0">
                <a:ea typeface="新細明體" pitchFamily="18" charset="-120"/>
              </a:rPr>
              <a:t>to the image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For better results, add better quality noise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For instance, use Gaussian noise (random values sampled from a normal distribution)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Should use same procedure as before for choosing threshold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Not good for black and white, but OK for more colors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Add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a small random color </a:t>
            </a:r>
            <a:r>
              <a:rPr lang="en-US" altLang="zh-TW" sz="2000" dirty="0">
                <a:ea typeface="新細明體" pitchFamily="18" charset="-120"/>
              </a:rPr>
              <a:t>to each pixel before finding the closest color in the table</a:t>
            </a:r>
          </a:p>
        </p:txBody>
      </p:sp>
    </p:spTree>
    <p:extLst>
      <p:ext uri="{BB962C8B-B14F-4D97-AF65-F5344CB8AC3E}">
        <p14:creationId xmlns:p14="http://schemas.microsoft.com/office/powerpoint/2010/main" val="343206133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Random Modulation</a:t>
            </a:r>
          </a:p>
        </p:txBody>
      </p:sp>
      <p:pic>
        <p:nvPicPr>
          <p:cNvPr id="80901" name="Picture 3" descr="grey-ramp-dither-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811588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4" descr="wiz-dither-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489902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44480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Ordered Dithering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7" y="1219200"/>
            <a:ext cx="3960813" cy="48768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Break the image into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small blocks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Define a </a:t>
            </a:r>
            <a:r>
              <a:rPr lang="en-US" altLang="zh-TW" i="1" dirty="0">
                <a:solidFill>
                  <a:srgbClr val="FF0000"/>
                </a:solidFill>
                <a:ea typeface="新細明體" pitchFamily="18" charset="-120"/>
              </a:rPr>
              <a:t>threshold matrix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Use a different threshold for each pixel of the block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Compare each pixel to its own threshold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thresholds can be clustered, which looks like newsprint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The thresholds can be “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random</a:t>
            </a:r>
            <a:r>
              <a:rPr lang="en-US" altLang="zh-TW" dirty="0">
                <a:ea typeface="新細明體" pitchFamily="18" charset="-120"/>
              </a:rPr>
              <a:t>” which looks better</a:t>
            </a:r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5029200" y="3581400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Threshold matrix</a:t>
            </a:r>
          </a:p>
        </p:txBody>
      </p:sp>
      <p:graphicFrame>
        <p:nvGraphicFramePr>
          <p:cNvPr id="8192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434138" y="2971800"/>
          <a:ext cx="2097087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914400" progId="Equation.3">
                  <p:embed/>
                </p:oleObj>
              </mc:Choice>
              <mc:Fallback>
                <p:oleObj name="Equation" r:id="rId2" imgW="1320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2971800"/>
                        <a:ext cx="2097087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6"/>
          <p:cNvSpPr>
            <a:spLocks noChangeArrowheads="1"/>
          </p:cNvSpPr>
          <p:nvPr/>
        </p:nvSpPr>
        <p:spPr bwMode="auto">
          <a:xfrm>
            <a:off x="4876800" y="1676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29" name="Rectangle 7"/>
          <p:cNvSpPr>
            <a:spLocks noChangeArrowheads="1"/>
          </p:cNvSpPr>
          <p:nvPr/>
        </p:nvSpPr>
        <p:spPr bwMode="auto">
          <a:xfrm>
            <a:off x="5181600" y="1676400"/>
            <a:ext cx="304800" cy="3048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0" name="Rectangle 8"/>
          <p:cNvSpPr>
            <a:spLocks noChangeArrowheads="1"/>
          </p:cNvSpPr>
          <p:nvPr/>
        </p:nvSpPr>
        <p:spPr bwMode="auto">
          <a:xfrm>
            <a:off x="5181600" y="1981200"/>
            <a:ext cx="304800" cy="3048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1" name="Rectangle 9"/>
          <p:cNvSpPr>
            <a:spLocks noChangeArrowheads="1"/>
          </p:cNvSpPr>
          <p:nvPr/>
        </p:nvSpPr>
        <p:spPr bwMode="auto">
          <a:xfrm>
            <a:off x="4876800" y="1981200"/>
            <a:ext cx="304800" cy="3048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2" name="Rectangle 10"/>
          <p:cNvSpPr>
            <a:spLocks noChangeArrowheads="1"/>
          </p:cNvSpPr>
          <p:nvPr/>
        </p:nvSpPr>
        <p:spPr bwMode="auto">
          <a:xfrm>
            <a:off x="4876800" y="2286000"/>
            <a:ext cx="304800" cy="304800"/>
          </a:xfrm>
          <a:prstGeom prst="rect">
            <a:avLst/>
          </a:prstGeom>
          <a:solidFill>
            <a:srgbClr val="7F7F7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3" name="Rectangle 11"/>
          <p:cNvSpPr>
            <a:spLocks noChangeArrowheads="1"/>
          </p:cNvSpPr>
          <p:nvPr/>
        </p:nvSpPr>
        <p:spPr bwMode="auto">
          <a:xfrm>
            <a:off x="5181600" y="2286000"/>
            <a:ext cx="304800" cy="304800"/>
          </a:xfrm>
          <a:prstGeom prst="rect">
            <a:avLst/>
          </a:prstGeom>
          <a:solidFill>
            <a:srgbClr val="7F7F7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4" name="Rectangle 12"/>
          <p:cNvSpPr>
            <a:spLocks noChangeArrowheads="1"/>
          </p:cNvSpPr>
          <p:nvPr/>
        </p:nvSpPr>
        <p:spPr bwMode="auto">
          <a:xfrm>
            <a:off x="5486400" y="2286000"/>
            <a:ext cx="304800" cy="304800"/>
          </a:xfrm>
          <a:prstGeom prst="rect">
            <a:avLst/>
          </a:prstGeom>
          <a:solidFill>
            <a:srgbClr val="7F7F7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5" name="Rectangle 13"/>
          <p:cNvSpPr>
            <a:spLocks noChangeArrowheads="1"/>
          </p:cNvSpPr>
          <p:nvPr/>
        </p:nvSpPr>
        <p:spPr bwMode="auto">
          <a:xfrm>
            <a:off x="5486400" y="1981200"/>
            <a:ext cx="304800" cy="304800"/>
          </a:xfrm>
          <a:prstGeom prst="rect">
            <a:avLst/>
          </a:prstGeom>
          <a:solidFill>
            <a:srgbClr val="7F7F7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6" name="Rectangle 14"/>
          <p:cNvSpPr>
            <a:spLocks noChangeArrowheads="1"/>
          </p:cNvSpPr>
          <p:nvPr/>
        </p:nvSpPr>
        <p:spPr bwMode="auto">
          <a:xfrm>
            <a:off x="5486400" y="1676400"/>
            <a:ext cx="304800" cy="304800"/>
          </a:xfrm>
          <a:prstGeom prst="rect">
            <a:avLst/>
          </a:prstGeom>
          <a:solidFill>
            <a:srgbClr val="7F7F7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7" name="Rectangle 15"/>
          <p:cNvSpPr>
            <a:spLocks noChangeArrowheads="1"/>
          </p:cNvSpPr>
          <p:nvPr/>
        </p:nvSpPr>
        <p:spPr bwMode="auto">
          <a:xfrm>
            <a:off x="5791200" y="16764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8" name="Rectangle 16"/>
          <p:cNvSpPr>
            <a:spLocks noChangeArrowheads="1"/>
          </p:cNvSpPr>
          <p:nvPr/>
        </p:nvSpPr>
        <p:spPr bwMode="auto">
          <a:xfrm>
            <a:off x="5791200" y="19812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39" name="Rectangle 17"/>
          <p:cNvSpPr>
            <a:spLocks noChangeArrowheads="1"/>
          </p:cNvSpPr>
          <p:nvPr/>
        </p:nvSpPr>
        <p:spPr bwMode="auto">
          <a:xfrm>
            <a:off x="5791200" y="22860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0" name="Rectangle 18"/>
          <p:cNvSpPr>
            <a:spLocks noChangeArrowheads="1"/>
          </p:cNvSpPr>
          <p:nvPr/>
        </p:nvSpPr>
        <p:spPr bwMode="auto">
          <a:xfrm>
            <a:off x="5791200" y="25908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1" name="Rectangle 19"/>
          <p:cNvSpPr>
            <a:spLocks noChangeArrowheads="1"/>
          </p:cNvSpPr>
          <p:nvPr/>
        </p:nvSpPr>
        <p:spPr bwMode="auto">
          <a:xfrm>
            <a:off x="5486400" y="25908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2" name="Rectangle 20"/>
          <p:cNvSpPr>
            <a:spLocks noChangeArrowheads="1"/>
          </p:cNvSpPr>
          <p:nvPr/>
        </p:nvSpPr>
        <p:spPr bwMode="auto">
          <a:xfrm>
            <a:off x="5181600" y="25908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3" name="Rectangle 21"/>
          <p:cNvSpPr>
            <a:spLocks noChangeArrowheads="1"/>
          </p:cNvSpPr>
          <p:nvPr/>
        </p:nvSpPr>
        <p:spPr bwMode="auto">
          <a:xfrm>
            <a:off x="4876800" y="2590800"/>
            <a:ext cx="304800" cy="304800"/>
          </a:xfrm>
          <a:prstGeom prst="rect">
            <a:avLst/>
          </a:prstGeom>
          <a:solidFill>
            <a:srgbClr val="3F3F3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81944" name="Object 22"/>
          <p:cNvGraphicFramePr>
            <a:graphicFrameLocks noChangeAspect="1"/>
          </p:cNvGraphicFramePr>
          <p:nvPr/>
        </p:nvGraphicFramePr>
        <p:xfrm>
          <a:off x="6477000" y="1752600"/>
          <a:ext cx="2057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914400" progId="Equation.3">
                  <p:embed/>
                </p:oleObj>
              </mc:Choice>
              <mc:Fallback>
                <p:oleObj name="Equation" r:id="rId4" imgW="1651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52600"/>
                        <a:ext cx="2057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5" name="Object 23"/>
          <p:cNvGraphicFramePr>
            <a:graphicFrameLocks noChangeAspect="1"/>
          </p:cNvGraphicFramePr>
          <p:nvPr/>
        </p:nvGraphicFramePr>
        <p:xfrm>
          <a:off x="6934200" y="4953000"/>
          <a:ext cx="125412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700" imgH="914400" progId="Equation.3">
                  <p:embed/>
                </p:oleObj>
              </mc:Choice>
              <mc:Fallback>
                <p:oleObj name="Equation" r:id="rId6" imgW="901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953000"/>
                        <a:ext cx="125412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Rectangle 24"/>
          <p:cNvSpPr>
            <a:spLocks noChangeArrowheads="1"/>
          </p:cNvSpPr>
          <p:nvPr/>
        </p:nvSpPr>
        <p:spPr bwMode="auto">
          <a:xfrm>
            <a:off x="49530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7" name="Rectangle 25"/>
          <p:cNvSpPr>
            <a:spLocks noChangeArrowheads="1"/>
          </p:cNvSpPr>
          <p:nvPr/>
        </p:nvSpPr>
        <p:spPr bwMode="auto">
          <a:xfrm>
            <a:off x="5257800" y="4876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8" name="Rectangle 26"/>
          <p:cNvSpPr>
            <a:spLocks noChangeArrowheads="1"/>
          </p:cNvSpPr>
          <p:nvPr/>
        </p:nvSpPr>
        <p:spPr bwMode="auto">
          <a:xfrm>
            <a:off x="5562600" y="48768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49" name="Rectangle 27"/>
          <p:cNvSpPr>
            <a:spLocks noChangeArrowheads="1"/>
          </p:cNvSpPr>
          <p:nvPr/>
        </p:nvSpPr>
        <p:spPr bwMode="auto">
          <a:xfrm>
            <a:off x="5867400" y="48768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0" name="Rectangle 28"/>
          <p:cNvSpPr>
            <a:spLocks noChangeArrowheads="1"/>
          </p:cNvSpPr>
          <p:nvPr/>
        </p:nvSpPr>
        <p:spPr bwMode="auto">
          <a:xfrm>
            <a:off x="4953000" y="5181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1" name="Rectangle 29"/>
          <p:cNvSpPr>
            <a:spLocks noChangeArrowheads="1"/>
          </p:cNvSpPr>
          <p:nvPr/>
        </p:nvSpPr>
        <p:spPr bwMode="auto">
          <a:xfrm>
            <a:off x="5257800" y="51816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2" name="Rectangle 30"/>
          <p:cNvSpPr>
            <a:spLocks noChangeArrowheads="1"/>
          </p:cNvSpPr>
          <p:nvPr/>
        </p:nvSpPr>
        <p:spPr bwMode="auto">
          <a:xfrm>
            <a:off x="5562600" y="5181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3" name="Rectangle 31"/>
          <p:cNvSpPr>
            <a:spLocks noChangeArrowheads="1"/>
          </p:cNvSpPr>
          <p:nvPr/>
        </p:nvSpPr>
        <p:spPr bwMode="auto">
          <a:xfrm>
            <a:off x="5867400" y="51816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4" name="Rectangle 32"/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5" name="Rectangle 33"/>
          <p:cNvSpPr>
            <a:spLocks noChangeArrowheads="1"/>
          </p:cNvSpPr>
          <p:nvPr/>
        </p:nvSpPr>
        <p:spPr bwMode="auto">
          <a:xfrm>
            <a:off x="5257800" y="5486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6" name="Rectangle 34"/>
          <p:cNvSpPr>
            <a:spLocks noChangeArrowheads="1"/>
          </p:cNvSpPr>
          <p:nvPr/>
        </p:nvSpPr>
        <p:spPr bwMode="auto">
          <a:xfrm>
            <a:off x="5562600" y="54864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7" name="Rectangle 35"/>
          <p:cNvSpPr>
            <a:spLocks noChangeArrowheads="1"/>
          </p:cNvSpPr>
          <p:nvPr/>
        </p:nvSpPr>
        <p:spPr bwMode="auto">
          <a:xfrm>
            <a:off x="5867400" y="54864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8" name="Rectangle 36"/>
          <p:cNvSpPr>
            <a:spLocks noChangeArrowheads="1"/>
          </p:cNvSpPr>
          <p:nvPr/>
        </p:nvSpPr>
        <p:spPr bwMode="auto">
          <a:xfrm>
            <a:off x="4953000" y="5791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59" name="Rectangle 37"/>
          <p:cNvSpPr>
            <a:spLocks noChangeArrowheads="1"/>
          </p:cNvSpPr>
          <p:nvPr/>
        </p:nvSpPr>
        <p:spPr bwMode="auto">
          <a:xfrm>
            <a:off x="5257800" y="5791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60" name="Rectangle 38"/>
          <p:cNvSpPr>
            <a:spLocks noChangeArrowheads="1"/>
          </p:cNvSpPr>
          <p:nvPr/>
        </p:nvSpPr>
        <p:spPr bwMode="auto">
          <a:xfrm>
            <a:off x="5562600" y="5791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61" name="Rectangle 39"/>
          <p:cNvSpPr>
            <a:spLocks noChangeArrowheads="1"/>
          </p:cNvSpPr>
          <p:nvPr/>
        </p:nvSpPr>
        <p:spPr bwMode="auto">
          <a:xfrm>
            <a:off x="5867400" y="5791200"/>
            <a:ext cx="304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1962" name="Text Box 40"/>
          <p:cNvSpPr txBox="1">
            <a:spLocks noChangeArrowheads="1"/>
          </p:cNvSpPr>
          <p:nvPr/>
        </p:nvSpPr>
        <p:spPr bwMode="auto">
          <a:xfrm>
            <a:off x="6781800" y="1447800"/>
            <a:ext cx="144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Image block</a:t>
            </a:r>
          </a:p>
        </p:txBody>
      </p:sp>
      <p:sp>
        <p:nvSpPr>
          <p:cNvPr id="81963" name="Text Box 41"/>
          <p:cNvSpPr txBox="1">
            <a:spLocks noChangeArrowheads="1"/>
          </p:cNvSpPr>
          <p:nvPr/>
        </p:nvSpPr>
        <p:spPr bwMode="auto">
          <a:xfrm>
            <a:off x="7162800" y="46482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2000">
                <a:ea typeface="新細明體" pitchFamily="18" charset="-12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3819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Clustered Dithering</a:t>
            </a:r>
          </a:p>
        </p:txBody>
      </p:sp>
      <p:pic>
        <p:nvPicPr>
          <p:cNvPr id="82949" name="Picture 3" descr="grey-ramp-dither-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2792413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4" descr="wiz-dither-clu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140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951" name="Object 5"/>
          <p:cNvGraphicFramePr>
            <a:graphicFrameLocks noChangeAspect="1"/>
          </p:cNvGraphicFramePr>
          <p:nvPr/>
        </p:nvGraphicFramePr>
        <p:xfrm>
          <a:off x="4876800" y="4572000"/>
          <a:ext cx="35052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914400" progId="Equation.3">
                  <p:embed/>
                </p:oleObj>
              </mc:Choice>
              <mc:Fallback>
                <p:oleObj name="Equation" r:id="rId4" imgW="1930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5052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8517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Dot Dispersion</a:t>
            </a:r>
          </a:p>
        </p:txBody>
      </p:sp>
      <p:pic>
        <p:nvPicPr>
          <p:cNvPr id="83973" name="Picture 3" descr="grey-ramp-dither-or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6400"/>
            <a:ext cx="2792413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4" descr="wiz-dither-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4140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3975" name="Object 5"/>
          <p:cNvGraphicFramePr>
            <a:graphicFrameLocks noChangeAspect="1"/>
          </p:cNvGraphicFramePr>
          <p:nvPr/>
        </p:nvGraphicFramePr>
        <p:xfrm>
          <a:off x="4876800" y="4495800"/>
          <a:ext cx="32289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914400" progId="Equation.3">
                  <p:embed/>
                </p:oleObj>
              </mc:Choice>
              <mc:Fallback>
                <p:oleObj name="Equation" r:id="rId4" imgW="177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32289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98344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This Note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Dithering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Threshold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Brightness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 err="1">
                <a:ea typeface="新細明體" pitchFamily="18" charset="-120"/>
              </a:rPr>
              <a:t>Thresholding</a:t>
            </a:r>
            <a:endParaRPr lang="en-US" altLang="zh-TW" sz="2000" dirty="0">
              <a:ea typeface="新細明體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Pattern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Diffusion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Color</a:t>
            </a:r>
            <a:r>
              <a:rPr lang="zh-TW" altLang="en-US" sz="20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dithering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324699211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Comparison</a:t>
            </a:r>
          </a:p>
        </p:txBody>
      </p:sp>
      <p:pic>
        <p:nvPicPr>
          <p:cNvPr id="84997" name="Picture 3" descr="wiz-dither-clu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4140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8" name="Picture 4" descr="wiz-dither-or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140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9" name="Text Box 5"/>
          <p:cNvSpPr txBox="1">
            <a:spLocks noChangeArrowheads="1"/>
          </p:cNvSpPr>
          <p:nvPr/>
        </p:nvSpPr>
        <p:spPr bwMode="auto">
          <a:xfrm>
            <a:off x="1752600" y="5029200"/>
            <a:ext cx="135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Clustered</a:t>
            </a:r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5943600" y="5029200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Dot Dispersion</a:t>
            </a:r>
          </a:p>
        </p:txBody>
      </p:sp>
    </p:spTree>
    <p:extLst>
      <p:ext uri="{BB962C8B-B14F-4D97-AF65-F5344CB8AC3E}">
        <p14:creationId xmlns:p14="http://schemas.microsoft.com/office/powerpoint/2010/main" val="184415453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Pattern Dithering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Compute the intensity of each sub-block and index a pattern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NOT the same as before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Here,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each sub-block has one of a fixed number of patterns </a:t>
            </a:r>
            <a:r>
              <a:rPr lang="en-US" altLang="zh-TW" sz="2000" dirty="0">
                <a:ea typeface="新細明體" pitchFamily="18" charset="-120"/>
              </a:rPr>
              <a:t>– pixel is determined only by average intensity of sub-block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In ordered dithering, each pixel is checked against the dithering matrix before being turned 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Used when display resolution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higher</a:t>
            </a:r>
            <a:r>
              <a:rPr lang="en-US" altLang="zh-TW" dirty="0">
                <a:ea typeface="新細明體" pitchFamily="18" charset="-120"/>
              </a:rPr>
              <a:t> than image resolution – not uncommon with printers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Use 3x3 output for each input pixel</a:t>
            </a:r>
          </a:p>
        </p:txBody>
      </p:sp>
      <p:sp>
        <p:nvSpPr>
          <p:cNvPr id="86022" name="Rectangle 4"/>
          <p:cNvSpPr>
            <a:spLocks noChangeArrowheads="1"/>
          </p:cNvSpPr>
          <p:nvPr/>
        </p:nvSpPr>
        <p:spPr bwMode="auto">
          <a:xfrm>
            <a:off x="4572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3" name="Rectangle 5"/>
          <p:cNvSpPr>
            <a:spLocks noChangeArrowheads="1"/>
          </p:cNvSpPr>
          <p:nvPr/>
        </p:nvSpPr>
        <p:spPr bwMode="auto">
          <a:xfrm>
            <a:off x="6858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4" name="Rectangle 6"/>
          <p:cNvSpPr>
            <a:spLocks noChangeArrowheads="1"/>
          </p:cNvSpPr>
          <p:nvPr/>
        </p:nvSpPr>
        <p:spPr bwMode="auto">
          <a:xfrm>
            <a:off x="9144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5" name="Rectangle 7"/>
          <p:cNvSpPr>
            <a:spLocks noChangeArrowheads="1"/>
          </p:cNvSpPr>
          <p:nvPr/>
        </p:nvSpPr>
        <p:spPr bwMode="auto">
          <a:xfrm>
            <a:off x="914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6" name="Rectangle 8"/>
          <p:cNvSpPr>
            <a:spLocks noChangeArrowheads="1"/>
          </p:cNvSpPr>
          <p:nvPr/>
        </p:nvSpPr>
        <p:spPr bwMode="auto">
          <a:xfrm>
            <a:off x="6858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7" name="Rectangle 9"/>
          <p:cNvSpPr>
            <a:spLocks noChangeArrowheads="1"/>
          </p:cNvSpPr>
          <p:nvPr/>
        </p:nvSpPr>
        <p:spPr bwMode="auto">
          <a:xfrm>
            <a:off x="4572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8" name="Rectangle 10"/>
          <p:cNvSpPr>
            <a:spLocks noChangeArrowheads="1"/>
          </p:cNvSpPr>
          <p:nvPr/>
        </p:nvSpPr>
        <p:spPr bwMode="auto">
          <a:xfrm>
            <a:off x="4572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29" name="Rectangle 11"/>
          <p:cNvSpPr>
            <a:spLocks noChangeArrowheads="1"/>
          </p:cNvSpPr>
          <p:nvPr/>
        </p:nvSpPr>
        <p:spPr bwMode="auto">
          <a:xfrm>
            <a:off x="6858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0" name="Rectangle 12"/>
          <p:cNvSpPr>
            <a:spLocks noChangeArrowheads="1"/>
          </p:cNvSpPr>
          <p:nvPr/>
        </p:nvSpPr>
        <p:spPr bwMode="auto">
          <a:xfrm>
            <a:off x="9144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1" name="Rectangle 13"/>
          <p:cNvSpPr>
            <a:spLocks noChangeArrowheads="1"/>
          </p:cNvSpPr>
          <p:nvPr/>
        </p:nvSpPr>
        <p:spPr bwMode="auto">
          <a:xfrm>
            <a:off x="12954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2" name="Rectangle 14"/>
          <p:cNvSpPr>
            <a:spLocks noChangeArrowheads="1"/>
          </p:cNvSpPr>
          <p:nvPr/>
        </p:nvSpPr>
        <p:spPr bwMode="auto">
          <a:xfrm>
            <a:off x="15240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3" name="Rectangle 15"/>
          <p:cNvSpPr>
            <a:spLocks noChangeArrowheads="1"/>
          </p:cNvSpPr>
          <p:nvPr/>
        </p:nvSpPr>
        <p:spPr bwMode="auto">
          <a:xfrm>
            <a:off x="17526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4" name="Rectangle 16"/>
          <p:cNvSpPr>
            <a:spLocks noChangeArrowheads="1"/>
          </p:cNvSpPr>
          <p:nvPr/>
        </p:nvSpPr>
        <p:spPr bwMode="auto">
          <a:xfrm>
            <a:off x="17526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5" name="Rectangle 17"/>
          <p:cNvSpPr>
            <a:spLocks noChangeArrowheads="1"/>
          </p:cNvSpPr>
          <p:nvPr/>
        </p:nvSpPr>
        <p:spPr bwMode="auto">
          <a:xfrm>
            <a:off x="15240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6" name="Rectangle 18"/>
          <p:cNvSpPr>
            <a:spLocks noChangeArrowheads="1"/>
          </p:cNvSpPr>
          <p:nvPr/>
        </p:nvSpPr>
        <p:spPr bwMode="auto">
          <a:xfrm>
            <a:off x="1295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7" name="Rectangle 19"/>
          <p:cNvSpPr>
            <a:spLocks noChangeArrowheads="1"/>
          </p:cNvSpPr>
          <p:nvPr/>
        </p:nvSpPr>
        <p:spPr bwMode="auto">
          <a:xfrm>
            <a:off x="12954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8" name="Rectangle 20"/>
          <p:cNvSpPr>
            <a:spLocks noChangeArrowheads="1"/>
          </p:cNvSpPr>
          <p:nvPr/>
        </p:nvSpPr>
        <p:spPr bwMode="auto">
          <a:xfrm>
            <a:off x="15240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39" name="Rectangle 21"/>
          <p:cNvSpPr>
            <a:spLocks noChangeArrowheads="1"/>
          </p:cNvSpPr>
          <p:nvPr/>
        </p:nvSpPr>
        <p:spPr bwMode="auto">
          <a:xfrm>
            <a:off x="17526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0" name="Rectangle 22"/>
          <p:cNvSpPr>
            <a:spLocks noChangeArrowheads="1"/>
          </p:cNvSpPr>
          <p:nvPr/>
        </p:nvSpPr>
        <p:spPr bwMode="auto">
          <a:xfrm>
            <a:off x="21336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1" name="Rectangle 23"/>
          <p:cNvSpPr>
            <a:spLocks noChangeArrowheads="1"/>
          </p:cNvSpPr>
          <p:nvPr/>
        </p:nvSpPr>
        <p:spPr bwMode="auto">
          <a:xfrm>
            <a:off x="23622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2" name="Rectangle 24"/>
          <p:cNvSpPr>
            <a:spLocks noChangeArrowheads="1"/>
          </p:cNvSpPr>
          <p:nvPr/>
        </p:nvSpPr>
        <p:spPr bwMode="auto">
          <a:xfrm>
            <a:off x="25908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3" name="Rectangle 25"/>
          <p:cNvSpPr>
            <a:spLocks noChangeArrowheads="1"/>
          </p:cNvSpPr>
          <p:nvPr/>
        </p:nvSpPr>
        <p:spPr bwMode="auto">
          <a:xfrm>
            <a:off x="25908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4" name="Rectangle 26"/>
          <p:cNvSpPr>
            <a:spLocks noChangeArrowheads="1"/>
          </p:cNvSpPr>
          <p:nvPr/>
        </p:nvSpPr>
        <p:spPr bwMode="auto">
          <a:xfrm>
            <a:off x="23622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5" name="Rectangle 27"/>
          <p:cNvSpPr>
            <a:spLocks noChangeArrowheads="1"/>
          </p:cNvSpPr>
          <p:nvPr/>
        </p:nvSpPr>
        <p:spPr bwMode="auto">
          <a:xfrm>
            <a:off x="21336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6" name="Rectangle 28"/>
          <p:cNvSpPr>
            <a:spLocks noChangeArrowheads="1"/>
          </p:cNvSpPr>
          <p:nvPr/>
        </p:nvSpPr>
        <p:spPr bwMode="auto">
          <a:xfrm>
            <a:off x="21336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7" name="Rectangle 29"/>
          <p:cNvSpPr>
            <a:spLocks noChangeArrowheads="1"/>
          </p:cNvSpPr>
          <p:nvPr/>
        </p:nvSpPr>
        <p:spPr bwMode="auto">
          <a:xfrm>
            <a:off x="23622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8" name="Rectangle 30"/>
          <p:cNvSpPr>
            <a:spLocks noChangeArrowheads="1"/>
          </p:cNvSpPr>
          <p:nvPr/>
        </p:nvSpPr>
        <p:spPr bwMode="auto">
          <a:xfrm>
            <a:off x="25908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49" name="Rectangle 31"/>
          <p:cNvSpPr>
            <a:spLocks noChangeArrowheads="1"/>
          </p:cNvSpPr>
          <p:nvPr/>
        </p:nvSpPr>
        <p:spPr bwMode="auto">
          <a:xfrm>
            <a:off x="32004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0" name="Rectangle 32"/>
          <p:cNvSpPr>
            <a:spLocks noChangeArrowheads="1"/>
          </p:cNvSpPr>
          <p:nvPr/>
        </p:nvSpPr>
        <p:spPr bwMode="auto">
          <a:xfrm>
            <a:off x="34290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1" name="Rectangle 33"/>
          <p:cNvSpPr>
            <a:spLocks noChangeArrowheads="1"/>
          </p:cNvSpPr>
          <p:nvPr/>
        </p:nvSpPr>
        <p:spPr bwMode="auto">
          <a:xfrm>
            <a:off x="34290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2" name="Rectangle 34"/>
          <p:cNvSpPr>
            <a:spLocks noChangeArrowheads="1"/>
          </p:cNvSpPr>
          <p:nvPr/>
        </p:nvSpPr>
        <p:spPr bwMode="auto">
          <a:xfrm>
            <a:off x="3200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3" name="Rectangle 35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4" name="Rectangle 36"/>
          <p:cNvSpPr>
            <a:spLocks noChangeArrowheads="1"/>
          </p:cNvSpPr>
          <p:nvPr/>
        </p:nvSpPr>
        <p:spPr bwMode="auto">
          <a:xfrm>
            <a:off x="29718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5" name="Rectangle 37"/>
          <p:cNvSpPr>
            <a:spLocks noChangeArrowheads="1"/>
          </p:cNvSpPr>
          <p:nvPr/>
        </p:nvSpPr>
        <p:spPr bwMode="auto">
          <a:xfrm>
            <a:off x="32004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6" name="Rectangle 38"/>
          <p:cNvSpPr>
            <a:spLocks noChangeArrowheads="1"/>
          </p:cNvSpPr>
          <p:nvPr/>
        </p:nvSpPr>
        <p:spPr bwMode="auto">
          <a:xfrm>
            <a:off x="34290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7" name="Rectangle 39"/>
          <p:cNvSpPr>
            <a:spLocks noChangeArrowheads="1"/>
          </p:cNvSpPr>
          <p:nvPr/>
        </p:nvSpPr>
        <p:spPr bwMode="auto">
          <a:xfrm>
            <a:off x="2971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8" name="Rectangle 40"/>
          <p:cNvSpPr>
            <a:spLocks noChangeArrowheads="1"/>
          </p:cNvSpPr>
          <p:nvPr/>
        </p:nvSpPr>
        <p:spPr bwMode="auto">
          <a:xfrm>
            <a:off x="40386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59" name="Rectangle 41"/>
          <p:cNvSpPr>
            <a:spLocks noChangeArrowheads="1"/>
          </p:cNvSpPr>
          <p:nvPr/>
        </p:nvSpPr>
        <p:spPr bwMode="auto">
          <a:xfrm>
            <a:off x="4267200" y="1752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0" name="Rectangle 42"/>
          <p:cNvSpPr>
            <a:spLocks noChangeArrowheads="1"/>
          </p:cNvSpPr>
          <p:nvPr/>
        </p:nvSpPr>
        <p:spPr bwMode="auto">
          <a:xfrm>
            <a:off x="42672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1" name="Rectangle 43"/>
          <p:cNvSpPr>
            <a:spLocks noChangeArrowheads="1"/>
          </p:cNvSpPr>
          <p:nvPr/>
        </p:nvSpPr>
        <p:spPr bwMode="auto">
          <a:xfrm>
            <a:off x="40386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2" name="Rectangle 44"/>
          <p:cNvSpPr>
            <a:spLocks noChangeArrowheads="1"/>
          </p:cNvSpPr>
          <p:nvPr/>
        </p:nvSpPr>
        <p:spPr bwMode="auto">
          <a:xfrm>
            <a:off x="38100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3" name="Rectangle 45"/>
          <p:cNvSpPr>
            <a:spLocks noChangeArrowheads="1"/>
          </p:cNvSpPr>
          <p:nvPr/>
        </p:nvSpPr>
        <p:spPr bwMode="auto">
          <a:xfrm>
            <a:off x="40386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4" name="Rectangle 46"/>
          <p:cNvSpPr>
            <a:spLocks noChangeArrowheads="1"/>
          </p:cNvSpPr>
          <p:nvPr/>
        </p:nvSpPr>
        <p:spPr bwMode="auto">
          <a:xfrm>
            <a:off x="42672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5" name="Rectangle 47"/>
          <p:cNvSpPr>
            <a:spLocks noChangeArrowheads="1"/>
          </p:cNvSpPr>
          <p:nvPr/>
        </p:nvSpPr>
        <p:spPr bwMode="auto">
          <a:xfrm>
            <a:off x="38100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6" name="Rectangle 48"/>
          <p:cNvSpPr>
            <a:spLocks noChangeArrowheads="1"/>
          </p:cNvSpPr>
          <p:nvPr/>
        </p:nvSpPr>
        <p:spPr bwMode="auto">
          <a:xfrm>
            <a:off x="38100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7" name="Rectangle 49"/>
          <p:cNvSpPr>
            <a:spLocks noChangeArrowheads="1"/>
          </p:cNvSpPr>
          <p:nvPr/>
        </p:nvSpPr>
        <p:spPr bwMode="auto">
          <a:xfrm>
            <a:off x="4876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8" name="Rectangle 50"/>
          <p:cNvSpPr>
            <a:spLocks noChangeArrowheads="1"/>
          </p:cNvSpPr>
          <p:nvPr/>
        </p:nvSpPr>
        <p:spPr bwMode="auto">
          <a:xfrm>
            <a:off x="5105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69" name="Rectangle 51"/>
          <p:cNvSpPr>
            <a:spLocks noChangeArrowheads="1"/>
          </p:cNvSpPr>
          <p:nvPr/>
        </p:nvSpPr>
        <p:spPr bwMode="auto">
          <a:xfrm>
            <a:off x="48768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0" name="Rectangle 52"/>
          <p:cNvSpPr>
            <a:spLocks noChangeArrowheads="1"/>
          </p:cNvSpPr>
          <p:nvPr/>
        </p:nvSpPr>
        <p:spPr bwMode="auto">
          <a:xfrm>
            <a:off x="46482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1" name="Rectangle 53"/>
          <p:cNvSpPr>
            <a:spLocks noChangeArrowheads="1"/>
          </p:cNvSpPr>
          <p:nvPr/>
        </p:nvSpPr>
        <p:spPr bwMode="auto">
          <a:xfrm>
            <a:off x="48768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2" name="Rectangle 54"/>
          <p:cNvSpPr>
            <a:spLocks noChangeArrowheads="1"/>
          </p:cNvSpPr>
          <p:nvPr/>
        </p:nvSpPr>
        <p:spPr bwMode="auto">
          <a:xfrm>
            <a:off x="51054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3" name="Rectangle 55"/>
          <p:cNvSpPr>
            <a:spLocks noChangeArrowheads="1"/>
          </p:cNvSpPr>
          <p:nvPr/>
        </p:nvSpPr>
        <p:spPr bwMode="auto">
          <a:xfrm>
            <a:off x="46482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4" name="Rectangle 56"/>
          <p:cNvSpPr>
            <a:spLocks noChangeArrowheads="1"/>
          </p:cNvSpPr>
          <p:nvPr/>
        </p:nvSpPr>
        <p:spPr bwMode="auto">
          <a:xfrm>
            <a:off x="46482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5" name="Rectangle 57"/>
          <p:cNvSpPr>
            <a:spLocks noChangeArrowheads="1"/>
          </p:cNvSpPr>
          <p:nvPr/>
        </p:nvSpPr>
        <p:spPr bwMode="auto">
          <a:xfrm>
            <a:off x="51054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6" name="Rectangle 58"/>
          <p:cNvSpPr>
            <a:spLocks noChangeArrowheads="1"/>
          </p:cNvSpPr>
          <p:nvPr/>
        </p:nvSpPr>
        <p:spPr bwMode="auto">
          <a:xfrm>
            <a:off x="57150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7" name="Rectangle 59"/>
          <p:cNvSpPr>
            <a:spLocks noChangeArrowheads="1"/>
          </p:cNvSpPr>
          <p:nvPr/>
        </p:nvSpPr>
        <p:spPr bwMode="auto">
          <a:xfrm>
            <a:off x="57150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8" name="Rectangle 60"/>
          <p:cNvSpPr>
            <a:spLocks noChangeArrowheads="1"/>
          </p:cNvSpPr>
          <p:nvPr/>
        </p:nvSpPr>
        <p:spPr bwMode="auto">
          <a:xfrm>
            <a:off x="5486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79" name="Rectangle 61"/>
          <p:cNvSpPr>
            <a:spLocks noChangeArrowheads="1"/>
          </p:cNvSpPr>
          <p:nvPr/>
        </p:nvSpPr>
        <p:spPr bwMode="auto">
          <a:xfrm>
            <a:off x="5715000" y="2209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0" name="Rectangle 62"/>
          <p:cNvSpPr>
            <a:spLocks noChangeArrowheads="1"/>
          </p:cNvSpPr>
          <p:nvPr/>
        </p:nvSpPr>
        <p:spPr bwMode="auto">
          <a:xfrm>
            <a:off x="59436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1" name="Rectangle 63"/>
          <p:cNvSpPr>
            <a:spLocks noChangeArrowheads="1"/>
          </p:cNvSpPr>
          <p:nvPr/>
        </p:nvSpPr>
        <p:spPr bwMode="auto">
          <a:xfrm>
            <a:off x="54864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2" name="Rectangle 64"/>
          <p:cNvSpPr>
            <a:spLocks noChangeArrowheads="1"/>
          </p:cNvSpPr>
          <p:nvPr/>
        </p:nvSpPr>
        <p:spPr bwMode="auto">
          <a:xfrm>
            <a:off x="54864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3" name="Rectangle 65"/>
          <p:cNvSpPr>
            <a:spLocks noChangeArrowheads="1"/>
          </p:cNvSpPr>
          <p:nvPr/>
        </p:nvSpPr>
        <p:spPr bwMode="auto">
          <a:xfrm>
            <a:off x="59436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4" name="Rectangle 66"/>
          <p:cNvSpPr>
            <a:spLocks noChangeArrowheads="1"/>
          </p:cNvSpPr>
          <p:nvPr/>
        </p:nvSpPr>
        <p:spPr bwMode="auto">
          <a:xfrm>
            <a:off x="59436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5" name="Rectangle 67"/>
          <p:cNvSpPr>
            <a:spLocks noChangeArrowheads="1"/>
          </p:cNvSpPr>
          <p:nvPr/>
        </p:nvSpPr>
        <p:spPr bwMode="auto">
          <a:xfrm>
            <a:off x="65532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6" name="Rectangle 68"/>
          <p:cNvSpPr>
            <a:spLocks noChangeArrowheads="1"/>
          </p:cNvSpPr>
          <p:nvPr/>
        </p:nvSpPr>
        <p:spPr bwMode="auto">
          <a:xfrm>
            <a:off x="65532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7" name="Rectangle 69"/>
          <p:cNvSpPr>
            <a:spLocks noChangeArrowheads="1"/>
          </p:cNvSpPr>
          <p:nvPr/>
        </p:nvSpPr>
        <p:spPr bwMode="auto">
          <a:xfrm>
            <a:off x="63246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8" name="Rectangle 70"/>
          <p:cNvSpPr>
            <a:spLocks noChangeArrowheads="1"/>
          </p:cNvSpPr>
          <p:nvPr/>
        </p:nvSpPr>
        <p:spPr bwMode="auto">
          <a:xfrm>
            <a:off x="67818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89" name="Rectangle 71"/>
          <p:cNvSpPr>
            <a:spLocks noChangeArrowheads="1"/>
          </p:cNvSpPr>
          <p:nvPr/>
        </p:nvSpPr>
        <p:spPr bwMode="auto">
          <a:xfrm>
            <a:off x="63246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0" name="Rectangle 72"/>
          <p:cNvSpPr>
            <a:spLocks noChangeArrowheads="1"/>
          </p:cNvSpPr>
          <p:nvPr/>
        </p:nvSpPr>
        <p:spPr bwMode="auto">
          <a:xfrm>
            <a:off x="63246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1" name="Rectangle 73"/>
          <p:cNvSpPr>
            <a:spLocks noChangeArrowheads="1"/>
          </p:cNvSpPr>
          <p:nvPr/>
        </p:nvSpPr>
        <p:spPr bwMode="auto">
          <a:xfrm>
            <a:off x="6781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2" name="Rectangle 74"/>
          <p:cNvSpPr>
            <a:spLocks noChangeArrowheads="1"/>
          </p:cNvSpPr>
          <p:nvPr/>
        </p:nvSpPr>
        <p:spPr bwMode="auto">
          <a:xfrm>
            <a:off x="67818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3" name="Rectangle 75"/>
          <p:cNvSpPr>
            <a:spLocks noChangeArrowheads="1"/>
          </p:cNvSpPr>
          <p:nvPr/>
        </p:nvSpPr>
        <p:spPr bwMode="auto">
          <a:xfrm>
            <a:off x="65532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4" name="Rectangle 76"/>
          <p:cNvSpPr>
            <a:spLocks noChangeArrowheads="1"/>
          </p:cNvSpPr>
          <p:nvPr/>
        </p:nvSpPr>
        <p:spPr bwMode="auto">
          <a:xfrm>
            <a:off x="73914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5" name="Rectangle 77"/>
          <p:cNvSpPr>
            <a:spLocks noChangeArrowheads="1"/>
          </p:cNvSpPr>
          <p:nvPr/>
        </p:nvSpPr>
        <p:spPr bwMode="auto">
          <a:xfrm>
            <a:off x="739140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6" name="Rectangle 78"/>
          <p:cNvSpPr>
            <a:spLocks noChangeArrowheads="1"/>
          </p:cNvSpPr>
          <p:nvPr/>
        </p:nvSpPr>
        <p:spPr bwMode="auto">
          <a:xfrm>
            <a:off x="76200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7" name="Rectangle 79"/>
          <p:cNvSpPr>
            <a:spLocks noChangeArrowheads="1"/>
          </p:cNvSpPr>
          <p:nvPr/>
        </p:nvSpPr>
        <p:spPr bwMode="auto">
          <a:xfrm>
            <a:off x="71628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8" name="Rectangle 80"/>
          <p:cNvSpPr>
            <a:spLocks noChangeArrowheads="1"/>
          </p:cNvSpPr>
          <p:nvPr/>
        </p:nvSpPr>
        <p:spPr bwMode="auto">
          <a:xfrm>
            <a:off x="71628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099" name="Rectangle 81"/>
          <p:cNvSpPr>
            <a:spLocks noChangeArrowheads="1"/>
          </p:cNvSpPr>
          <p:nvPr/>
        </p:nvSpPr>
        <p:spPr bwMode="auto">
          <a:xfrm>
            <a:off x="76200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0" name="Rectangle 82"/>
          <p:cNvSpPr>
            <a:spLocks noChangeArrowheads="1"/>
          </p:cNvSpPr>
          <p:nvPr/>
        </p:nvSpPr>
        <p:spPr bwMode="auto">
          <a:xfrm>
            <a:off x="76200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1" name="Rectangle 83"/>
          <p:cNvSpPr>
            <a:spLocks noChangeArrowheads="1"/>
          </p:cNvSpPr>
          <p:nvPr/>
        </p:nvSpPr>
        <p:spPr bwMode="auto">
          <a:xfrm>
            <a:off x="73914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2" name="Rectangle 84"/>
          <p:cNvSpPr>
            <a:spLocks noChangeArrowheads="1"/>
          </p:cNvSpPr>
          <p:nvPr/>
        </p:nvSpPr>
        <p:spPr bwMode="auto">
          <a:xfrm>
            <a:off x="71628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3" name="Rectangle 85"/>
          <p:cNvSpPr>
            <a:spLocks noChangeArrowheads="1"/>
          </p:cNvSpPr>
          <p:nvPr/>
        </p:nvSpPr>
        <p:spPr bwMode="auto">
          <a:xfrm>
            <a:off x="82296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4" name="Rectangle 86"/>
          <p:cNvSpPr>
            <a:spLocks noChangeArrowheads="1"/>
          </p:cNvSpPr>
          <p:nvPr/>
        </p:nvSpPr>
        <p:spPr bwMode="auto">
          <a:xfrm>
            <a:off x="84582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5" name="Rectangle 87"/>
          <p:cNvSpPr>
            <a:spLocks noChangeArrowheads="1"/>
          </p:cNvSpPr>
          <p:nvPr/>
        </p:nvSpPr>
        <p:spPr bwMode="auto">
          <a:xfrm>
            <a:off x="80010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6" name="Rectangle 88"/>
          <p:cNvSpPr>
            <a:spLocks noChangeArrowheads="1"/>
          </p:cNvSpPr>
          <p:nvPr/>
        </p:nvSpPr>
        <p:spPr bwMode="auto">
          <a:xfrm>
            <a:off x="80010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7" name="Rectangle 89"/>
          <p:cNvSpPr>
            <a:spLocks noChangeArrowheads="1"/>
          </p:cNvSpPr>
          <p:nvPr/>
        </p:nvSpPr>
        <p:spPr bwMode="auto">
          <a:xfrm>
            <a:off x="8458200" y="17526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8" name="Rectangle 90"/>
          <p:cNvSpPr>
            <a:spLocks noChangeArrowheads="1"/>
          </p:cNvSpPr>
          <p:nvPr/>
        </p:nvSpPr>
        <p:spPr bwMode="auto">
          <a:xfrm>
            <a:off x="84582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09" name="Rectangle 91"/>
          <p:cNvSpPr>
            <a:spLocks noChangeArrowheads="1"/>
          </p:cNvSpPr>
          <p:nvPr/>
        </p:nvSpPr>
        <p:spPr bwMode="auto">
          <a:xfrm>
            <a:off x="8229600" y="22098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10" name="Rectangle 92"/>
          <p:cNvSpPr>
            <a:spLocks noChangeArrowheads="1"/>
          </p:cNvSpPr>
          <p:nvPr/>
        </p:nvSpPr>
        <p:spPr bwMode="auto">
          <a:xfrm>
            <a:off x="80010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6111" name="Rectangle 93"/>
          <p:cNvSpPr>
            <a:spLocks noChangeArrowheads="1"/>
          </p:cNvSpPr>
          <p:nvPr/>
        </p:nvSpPr>
        <p:spPr bwMode="auto">
          <a:xfrm>
            <a:off x="8229600" y="1981200"/>
            <a:ext cx="2286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6040116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Pattern Dither (1)</a:t>
            </a:r>
          </a:p>
        </p:txBody>
      </p:sp>
      <p:pic>
        <p:nvPicPr>
          <p:cNvPr id="87045" name="Picture 3" descr="wiz-dither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649913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952261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Pattern Dither (2)</a:t>
            </a:r>
          </a:p>
        </p:txBody>
      </p:sp>
      <p:pic>
        <p:nvPicPr>
          <p:cNvPr id="88069" name="Picture 3" descr="grey-ramp-dither-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08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02570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Floyd-Steinberg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 is it?</a:t>
            </a:r>
          </a:p>
          <a:p>
            <a:pPr lvl="1"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304610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Floyd-Steinberg Dithering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Start at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one corner </a:t>
            </a:r>
            <a:r>
              <a:rPr lang="en-US" altLang="zh-TW" dirty="0">
                <a:ea typeface="新細明體" pitchFamily="18" charset="-120"/>
              </a:rPr>
              <a:t>and work through image pixel by pixel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Usually scan top to bottom in a </a:t>
            </a:r>
            <a:r>
              <a:rPr lang="en-US" altLang="zh-TW" sz="2000" dirty="0" err="1">
                <a:ea typeface="新細明體" pitchFamily="18" charset="-120"/>
              </a:rPr>
              <a:t>zig-zag</a:t>
            </a: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Threshold each pixel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Compute the error at that pixel: The difference between what should be there and what you did put there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If you made the pixel 0,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= original; if you made it 1, </a:t>
            </a:r>
            <a:r>
              <a:rPr lang="en-US" altLang="zh-TW" sz="2000" i="1" dirty="0">
                <a:ea typeface="新細明體" pitchFamily="18" charset="-120"/>
              </a:rPr>
              <a:t>e</a:t>
            </a:r>
            <a:r>
              <a:rPr lang="en-US" altLang="zh-TW" sz="2000" dirty="0">
                <a:ea typeface="新細明體" pitchFamily="18" charset="-120"/>
              </a:rPr>
              <a:t> = original-1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Propagate error to neighbors by adding some proportion of the error to each unprocessed neighbor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A</a:t>
            </a:r>
            <a:r>
              <a:rPr lang="en-US" altLang="zh-TW" sz="2000" i="1" dirty="0">
                <a:ea typeface="新細明體" pitchFamily="18" charset="-120"/>
              </a:rPr>
              <a:t> mask</a:t>
            </a:r>
            <a:r>
              <a:rPr lang="en-US" altLang="zh-TW" sz="2000" dirty="0">
                <a:ea typeface="新細明體" pitchFamily="18" charset="-120"/>
              </a:rPr>
              <a:t> tells you how to distribute the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Easiest to work with floating point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Convert all pixels to 0-1 floating point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89094" name="Rectangle 4"/>
          <p:cNvSpPr>
            <a:spLocks noChangeArrowheads="1"/>
          </p:cNvSpPr>
          <p:nvPr/>
        </p:nvSpPr>
        <p:spPr bwMode="auto">
          <a:xfrm>
            <a:off x="6705600" y="43434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ea typeface="新細明體" pitchFamily="18" charset="-120"/>
            </a:endParaRPr>
          </a:p>
        </p:txBody>
      </p:sp>
      <p:sp>
        <p:nvSpPr>
          <p:cNvPr id="89095" name="Line 5"/>
          <p:cNvSpPr>
            <a:spLocks noChangeShapeType="1"/>
          </p:cNvSpPr>
          <p:nvPr/>
        </p:nvSpPr>
        <p:spPr bwMode="auto">
          <a:xfrm>
            <a:off x="74676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096" name="Line 6"/>
          <p:cNvSpPr>
            <a:spLocks noChangeShapeType="1"/>
          </p:cNvSpPr>
          <p:nvPr/>
        </p:nvSpPr>
        <p:spPr bwMode="auto">
          <a:xfrm>
            <a:off x="6705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097" name="Text Box 7"/>
          <p:cNvSpPr txBox="1">
            <a:spLocks noChangeArrowheads="1"/>
          </p:cNvSpPr>
          <p:nvPr/>
        </p:nvSpPr>
        <p:spPr bwMode="auto">
          <a:xfrm>
            <a:off x="7696200" y="44958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e</a:t>
            </a:r>
          </a:p>
        </p:txBody>
      </p:sp>
      <p:sp>
        <p:nvSpPr>
          <p:cNvPr id="89098" name="Line 8"/>
          <p:cNvSpPr>
            <a:spLocks noChangeShapeType="1"/>
          </p:cNvSpPr>
          <p:nvPr/>
        </p:nvSpPr>
        <p:spPr bwMode="auto">
          <a:xfrm>
            <a:off x="8001000" y="4876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099" name="Line 9"/>
          <p:cNvSpPr>
            <a:spLocks noChangeShapeType="1"/>
          </p:cNvSpPr>
          <p:nvPr/>
        </p:nvSpPr>
        <p:spPr bwMode="auto">
          <a:xfrm>
            <a:off x="7848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0" name="Line 10"/>
          <p:cNvSpPr>
            <a:spLocks noChangeShapeType="1"/>
          </p:cNvSpPr>
          <p:nvPr/>
        </p:nvSpPr>
        <p:spPr bwMode="auto">
          <a:xfrm flipV="1">
            <a:off x="80010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1" name="Text Box 11"/>
          <p:cNvSpPr txBox="1">
            <a:spLocks noChangeArrowheads="1"/>
          </p:cNvSpPr>
          <p:nvPr/>
        </p:nvSpPr>
        <p:spPr bwMode="auto">
          <a:xfrm>
            <a:off x="6705600" y="5257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3/16</a:t>
            </a:r>
          </a:p>
        </p:txBody>
      </p:sp>
      <p:sp>
        <p:nvSpPr>
          <p:cNvPr id="89102" name="Text Box 12"/>
          <p:cNvSpPr txBox="1">
            <a:spLocks noChangeArrowheads="1"/>
          </p:cNvSpPr>
          <p:nvPr/>
        </p:nvSpPr>
        <p:spPr bwMode="auto">
          <a:xfrm>
            <a:off x="7467600" y="5257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5/16</a:t>
            </a:r>
          </a:p>
        </p:txBody>
      </p:sp>
      <p:sp>
        <p:nvSpPr>
          <p:cNvPr id="89103" name="Text Box 13"/>
          <p:cNvSpPr txBox="1">
            <a:spLocks noChangeArrowheads="1"/>
          </p:cNvSpPr>
          <p:nvPr/>
        </p:nvSpPr>
        <p:spPr bwMode="auto">
          <a:xfrm>
            <a:off x="8305800" y="5257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1/16</a:t>
            </a:r>
          </a:p>
        </p:txBody>
      </p:sp>
      <p:sp>
        <p:nvSpPr>
          <p:cNvPr id="89104" name="Line 14"/>
          <p:cNvSpPr>
            <a:spLocks noChangeShapeType="1"/>
          </p:cNvSpPr>
          <p:nvPr/>
        </p:nvSpPr>
        <p:spPr bwMode="auto">
          <a:xfrm>
            <a:off x="74676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5" name="Line 15"/>
          <p:cNvSpPr>
            <a:spLocks noChangeShapeType="1"/>
          </p:cNvSpPr>
          <p:nvPr/>
        </p:nvSpPr>
        <p:spPr bwMode="auto">
          <a:xfrm>
            <a:off x="6705600" y="5105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6" name="Line 16"/>
          <p:cNvSpPr>
            <a:spLocks noChangeShapeType="1"/>
          </p:cNvSpPr>
          <p:nvPr/>
        </p:nvSpPr>
        <p:spPr bwMode="auto">
          <a:xfrm>
            <a:off x="8305800" y="4343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7" name="Text Box 17"/>
          <p:cNvSpPr txBox="1">
            <a:spLocks noChangeArrowheads="1"/>
          </p:cNvSpPr>
          <p:nvPr/>
        </p:nvSpPr>
        <p:spPr bwMode="auto">
          <a:xfrm>
            <a:off x="8305800" y="4495800"/>
            <a:ext cx="72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7/16</a:t>
            </a:r>
          </a:p>
        </p:txBody>
      </p:sp>
      <p:sp>
        <p:nvSpPr>
          <p:cNvPr id="89108" name="Line 18"/>
          <p:cNvSpPr>
            <a:spLocks noChangeShapeType="1"/>
          </p:cNvSpPr>
          <p:nvPr/>
        </p:nvSpPr>
        <p:spPr bwMode="auto">
          <a:xfrm flipH="1">
            <a:off x="7086600" y="48768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09" name="Line 19"/>
          <p:cNvSpPr>
            <a:spLocks noChangeShapeType="1"/>
          </p:cNvSpPr>
          <p:nvPr/>
        </p:nvSpPr>
        <p:spPr bwMode="auto">
          <a:xfrm>
            <a:off x="6629400" y="175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0" name="Line 20"/>
          <p:cNvSpPr>
            <a:spLocks noChangeShapeType="1"/>
          </p:cNvSpPr>
          <p:nvPr/>
        </p:nvSpPr>
        <p:spPr bwMode="auto">
          <a:xfrm flipH="1">
            <a:off x="6629400" y="1905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1" name="Line 21"/>
          <p:cNvSpPr>
            <a:spLocks noChangeShapeType="1"/>
          </p:cNvSpPr>
          <p:nvPr/>
        </p:nvSpPr>
        <p:spPr bwMode="auto">
          <a:xfrm>
            <a:off x="6629400" y="2057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2" name="Line 22"/>
          <p:cNvSpPr>
            <a:spLocks noChangeShapeType="1"/>
          </p:cNvSpPr>
          <p:nvPr/>
        </p:nvSpPr>
        <p:spPr bwMode="auto">
          <a:xfrm>
            <a:off x="7924800" y="1752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3" name="Line 23"/>
          <p:cNvSpPr>
            <a:spLocks noChangeShapeType="1"/>
          </p:cNvSpPr>
          <p:nvPr/>
        </p:nvSpPr>
        <p:spPr bwMode="auto">
          <a:xfrm>
            <a:off x="6629400" y="1905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4" name="Line 24"/>
          <p:cNvSpPr>
            <a:spLocks noChangeShapeType="1"/>
          </p:cNvSpPr>
          <p:nvPr/>
        </p:nvSpPr>
        <p:spPr bwMode="auto">
          <a:xfrm flipH="1">
            <a:off x="66294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5" name="Line 25"/>
          <p:cNvSpPr>
            <a:spLocks noChangeShapeType="1"/>
          </p:cNvSpPr>
          <p:nvPr/>
        </p:nvSpPr>
        <p:spPr bwMode="auto">
          <a:xfrm>
            <a:off x="6629400" y="2362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6" name="Line 26"/>
          <p:cNvSpPr>
            <a:spLocks noChangeShapeType="1"/>
          </p:cNvSpPr>
          <p:nvPr/>
        </p:nvSpPr>
        <p:spPr bwMode="auto">
          <a:xfrm>
            <a:off x="79248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9117" name="Line 27"/>
          <p:cNvSpPr>
            <a:spLocks noChangeShapeType="1"/>
          </p:cNvSpPr>
          <p:nvPr/>
        </p:nvSpPr>
        <p:spPr bwMode="auto">
          <a:xfrm>
            <a:off x="6629400" y="2209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209801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Floyd-Steinberg Dithering</a:t>
            </a:r>
          </a:p>
        </p:txBody>
      </p:sp>
      <p:pic>
        <p:nvPicPr>
          <p:cNvPr id="90117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077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77362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Floyd-Steinberg Dithering</a:t>
            </a:r>
          </a:p>
        </p:txBody>
      </p:sp>
      <p:pic>
        <p:nvPicPr>
          <p:cNvPr id="91141" name="Picture 3" descr="grey-ramp-dither-f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600200"/>
            <a:ext cx="3300413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4" descr="wiz-dither-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894263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614014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Color Dithering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All the same techniques can be applied, with some modification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Example: 8 bit </a:t>
            </a:r>
            <a:r>
              <a:rPr lang="en-US" altLang="zh-TW" dirty="0" err="1">
                <a:ea typeface="新細明體" pitchFamily="18" charset="-120"/>
              </a:rPr>
              <a:t>framebuffer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Set color map by dividing 8 bits into 3,3,2 for RGB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Blue is deemphasized because we see it less well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Dither RGB </a:t>
            </a:r>
            <a:r>
              <a:rPr lang="en-US" altLang="zh-TW" dirty="0">
                <a:ea typeface="新細明體" pitchFamily="18" charset="-120"/>
              </a:rPr>
              <a:t>separately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Works well with Floyd-Steinberg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Generally looks good</a:t>
            </a:r>
          </a:p>
          <a:p>
            <a:pPr eaLnBrk="1" hangingPunct="1"/>
            <a:r>
              <a:rPr lang="en-US" altLang="zh-TW" dirty="0">
                <a:ea typeface="新細明體" pitchFamily="18" charset="-120"/>
              </a:rPr>
              <a:t>Example is Floyd-Steinberg: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Uniform color table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Error is difference from nearest color in the color table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Error propagation same as that for </a:t>
            </a:r>
            <a:r>
              <a:rPr lang="en-US" altLang="zh-TW" sz="2000" dirty="0" err="1">
                <a:ea typeface="新細明體" pitchFamily="18" charset="-120"/>
              </a:rPr>
              <a:t>greyscale</a:t>
            </a:r>
            <a:endParaRPr lang="en-US" altLang="zh-TW" sz="2000" dirty="0">
              <a:ea typeface="新細明體" pitchFamily="18" charset="-120"/>
            </a:endParaRPr>
          </a:p>
          <a:p>
            <a:pPr lvl="2" eaLnBrk="1" hangingPunct="1"/>
            <a:r>
              <a:rPr lang="en-US" altLang="zh-TW" sz="1800" dirty="0">
                <a:ea typeface="新細明體" pitchFamily="18" charset="-120"/>
              </a:rPr>
              <a:t>Each color channel treated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1183029658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Color Dithering</a:t>
            </a:r>
          </a:p>
        </p:txBody>
      </p:sp>
      <p:pic>
        <p:nvPicPr>
          <p:cNvPr id="93189" name="Picture 3" descr="chu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34671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4" descr="church-dither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4671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7693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Why dithering (transform into black and white)?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 media uses this technique? 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Possible requirements for it?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Different algorithms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How to do it?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What’s the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211300868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Comparison to Uniform Quant.</a:t>
            </a:r>
          </a:p>
        </p:txBody>
      </p:sp>
      <p:pic>
        <p:nvPicPr>
          <p:cNvPr id="94213" name="Picture 3" descr="church-quant-un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34671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3810000" y="2743200"/>
            <a:ext cx="1600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>
                <a:ea typeface="新細明體" pitchFamily="18" charset="-120"/>
              </a:rPr>
              <a:t>Same color table!</a:t>
            </a:r>
          </a:p>
        </p:txBody>
      </p:sp>
      <p:pic>
        <p:nvPicPr>
          <p:cNvPr id="94215" name="Picture 5" descr="church-dither-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9200"/>
            <a:ext cx="34671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830161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Due and </a:t>
            </a:r>
            <a:r>
              <a:rPr lang="en-US" altLang="zh-TW" dirty="0">
                <a:ea typeface="新細明體" pitchFamily="18" charset="-120"/>
              </a:rPr>
              <a:t>demo </a:t>
            </a:r>
            <a:r>
              <a:rPr lang="en-US" altLang="zh-TW" sz="2400" dirty="0">
                <a:ea typeface="新細明體" pitchFamily="18" charset="-120"/>
              </a:rPr>
              <a:t>at Oct. 13.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Implement a basic image editing program – Photoshop lite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The web site is long and detailed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Look for hints and notes on implementation on the web site</a:t>
            </a:r>
          </a:p>
          <a:p>
            <a:pPr eaLnBrk="1" hangingPunct="1"/>
            <a:r>
              <a:rPr lang="en-US" altLang="zh-TW" sz="2400" b="1" dirty="0">
                <a:ea typeface="新細明體" pitchFamily="18" charset="-120"/>
              </a:rPr>
              <a:t>Start early: </a:t>
            </a:r>
            <a:r>
              <a:rPr lang="en-US" altLang="zh-TW" sz="2400" dirty="0">
                <a:ea typeface="新細明體" pitchFamily="18" charset="-120"/>
              </a:rPr>
              <a:t>you have enough information to implement several operations already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Keep an eye out for hints and clarifications on the class mailing list</a:t>
            </a:r>
            <a:endParaRPr lang="en-US" altLang="zh-TW" sz="24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1482630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Project 1 Grading</a:t>
            </a:r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Read very carefully the requirements for grading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You have to do the demo to show us your work at </a:t>
            </a:r>
            <a:r>
              <a:rPr lang="en-US" altLang="zh-TW" sz="2000">
                <a:ea typeface="新細明體" pitchFamily="18" charset="-120"/>
              </a:rPr>
              <a:t>Oct 13. 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We will not tolerate programs that don’t compile or run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The aim is to implement 100 points worth of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Different options have different point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Some options are harder than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The value of some options depends on whether you do other, similar options</a:t>
            </a:r>
          </a:p>
        </p:txBody>
      </p:sp>
    </p:spTree>
    <p:extLst>
      <p:ext uri="{BB962C8B-B14F-4D97-AF65-F5344CB8AC3E}">
        <p14:creationId xmlns:p14="http://schemas.microsoft.com/office/powerpoint/2010/main" val="175081278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Dithering (Digital Halftoning)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Mach bands </a:t>
            </a:r>
            <a:r>
              <a:rPr lang="en-US" altLang="zh-TW" dirty="0">
                <a:ea typeface="新細明體" pitchFamily="18" charset="-120"/>
              </a:rPr>
              <a:t>can be removed by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adding noise </a:t>
            </a:r>
            <a:r>
              <a:rPr lang="en-US" altLang="zh-TW" dirty="0">
                <a:ea typeface="新細明體" pitchFamily="18" charset="-120"/>
              </a:rPr>
              <a:t>along the boundary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General perceptive principle: replaced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structured</a:t>
            </a:r>
            <a:r>
              <a:rPr lang="en-US" altLang="zh-TW" dirty="0">
                <a:ea typeface="新細明體" pitchFamily="18" charset="-120"/>
              </a:rPr>
              <a:t> errors with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noisy</a:t>
            </a:r>
            <a:r>
              <a:rPr lang="en-US" altLang="zh-TW" dirty="0">
                <a:ea typeface="新細明體" pitchFamily="18" charset="-120"/>
              </a:rPr>
              <a:t> ones and people complain less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Old industry </a:t>
            </a:r>
            <a:r>
              <a:rPr lang="en-US" altLang="zh-TW" dirty="0">
                <a:ea typeface="新細明體" pitchFamily="18" charset="-120"/>
              </a:rPr>
              <a:t>dating to the late 1800’s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Methods for producing </a:t>
            </a:r>
            <a:r>
              <a:rPr lang="en-US" altLang="zh-TW" sz="2000" dirty="0" err="1">
                <a:ea typeface="新細明體" pitchFamily="18" charset="-120"/>
              </a:rPr>
              <a:t>grayscale</a:t>
            </a:r>
            <a:r>
              <a:rPr lang="en-US" altLang="zh-TW" sz="2000" dirty="0">
                <a:ea typeface="新細明體" pitchFamily="18" charset="-120"/>
              </a:rPr>
              <a:t> images in newspapers and books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Compensates</a:t>
            </a:r>
            <a:r>
              <a:rPr lang="en-US" altLang="zh-TW" dirty="0">
                <a:ea typeface="新細明體" pitchFamily="18" charset="-120"/>
              </a:rPr>
              <a:t> for lack of color resolution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Eye does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spatial averaging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Black/white dithering to achieve gray scale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Each pixel is black or white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From far away, color determined by fraction of white</a:t>
            </a:r>
          </a:p>
        </p:txBody>
      </p:sp>
    </p:spTree>
    <p:extLst>
      <p:ext uri="{BB962C8B-B14F-4D97-AF65-F5344CB8AC3E}">
        <p14:creationId xmlns:p14="http://schemas.microsoft.com/office/powerpoint/2010/main" val="954223346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Dithering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Dithering takes advantage of the human eye's tendency to "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mix</a:t>
            </a:r>
            <a:r>
              <a:rPr lang="en-US" altLang="zh-TW" dirty="0">
                <a:ea typeface="新細明體" pitchFamily="18" charset="-120"/>
              </a:rPr>
              <a:t>“ two colors in close proximity to one another.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3662363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2459038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56430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Dithering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Dithering takes advantage of the human eye's tendency to "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mix</a:t>
            </a:r>
            <a:r>
              <a:rPr lang="en-US" altLang="zh-TW" dirty="0">
                <a:ea typeface="新細明體" pitchFamily="18" charset="-120"/>
              </a:rPr>
              <a:t>“ two colors in close proximity to one another.</a:t>
            </a:r>
          </a:p>
        </p:txBody>
      </p:sp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1863725" cy="182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286000"/>
            <a:ext cx="18986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21875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1498600" y="4038600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pitchFamily="18" charset="-120"/>
              </a:rPr>
              <a:t>original</a:t>
            </a: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3886200" y="403860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pitchFamily="18" charset="-120"/>
              </a:rPr>
              <a:t>no dithering</a:t>
            </a: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400800" y="4038600"/>
            <a:ext cx="1422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pitchFamily="18" charset="-120"/>
              </a:rPr>
              <a:t>with dithering</a:t>
            </a: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1447800" y="43116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pitchFamily="18" charset="-120"/>
              </a:rPr>
              <a:t>Colors = 2</a:t>
            </a:r>
            <a:r>
              <a:rPr lang="en-US" altLang="zh-TW" sz="1600" b="1" baseline="30000">
                <a:ea typeface="新細明體" pitchFamily="18" charset="-120"/>
              </a:rPr>
              <a:t>24</a:t>
            </a:r>
            <a:endParaRPr lang="zh-TW" altLang="en-US" sz="1600" b="1">
              <a:ea typeface="新細明體" pitchFamily="18" charset="-120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879850" y="4267200"/>
            <a:ext cx="1149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>
                <a:ea typeface="新細明體" pitchFamily="18" charset="-120"/>
              </a:rPr>
              <a:t>Colors = 2</a:t>
            </a:r>
            <a:r>
              <a:rPr lang="en-US" altLang="zh-TW" sz="1600" b="1" baseline="30000" dirty="0">
                <a:ea typeface="新細明體" pitchFamily="18" charset="-120"/>
              </a:rPr>
              <a:t>8</a:t>
            </a:r>
            <a:endParaRPr lang="zh-TW" altLang="en-US" sz="1600" b="1" baseline="30000" dirty="0">
              <a:ea typeface="新細明體" pitchFamily="18" charset="-120"/>
            </a:endParaRPr>
          </a:p>
        </p:txBody>
      </p:sp>
      <p:sp>
        <p:nvSpPr>
          <p:cNvPr id="72718" name="Rectangle 14"/>
          <p:cNvSpPr>
            <a:spLocks noChangeArrowheads="1"/>
          </p:cNvSpPr>
          <p:nvPr/>
        </p:nvSpPr>
        <p:spPr bwMode="auto">
          <a:xfrm>
            <a:off x="6400800" y="4235450"/>
            <a:ext cx="12586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>
                <a:ea typeface="新細明體" pitchFamily="18" charset="-120"/>
              </a:rPr>
              <a:t>Colors = 2</a:t>
            </a:r>
            <a:r>
              <a:rPr lang="en-US" altLang="zh-TW" sz="1600" b="1" baseline="30000" dirty="0">
                <a:ea typeface="新細明體" pitchFamily="18" charset="-120"/>
              </a:rPr>
              <a:t>8</a:t>
            </a:r>
            <a:endParaRPr lang="zh-TW" altLang="en-US" sz="16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331828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Discussion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What techniques?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Naïve: transform to black and white? What’s the problem? How can we solve it?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Pattern-based methods? What’s the problem? How can we solve it?</a:t>
            </a:r>
          </a:p>
        </p:txBody>
      </p:sp>
    </p:spTree>
    <p:extLst>
      <p:ext uri="{BB962C8B-B14F-4D97-AF65-F5344CB8AC3E}">
        <p14:creationId xmlns:p14="http://schemas.microsoft.com/office/powerpoint/2010/main" val="209797388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Dithering to Black-and-White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To get color to black and white, first turn into </a:t>
            </a:r>
            <a:r>
              <a:rPr lang="en-US" altLang="zh-TW" dirty="0" err="1">
                <a:ea typeface="新細明體" pitchFamily="18" charset="-120"/>
              </a:rPr>
              <a:t>grayscale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I=0.299R+0.587G+0.114B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This formula reflects the fact that green is more representative of perceived brightness than blue is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NOTE that it is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not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the equation implied by the RGB-&gt;XYZ color space conversion matrix</a:t>
            </a:r>
          </a:p>
          <a:p>
            <a:pPr eaLnBrk="1" hangingPunct="1"/>
            <a:r>
              <a:rPr lang="en-US" altLang="zh-TW" b="1" dirty="0">
                <a:ea typeface="新細明體" pitchFamily="18" charset="-120"/>
              </a:rPr>
              <a:t>For all dithering we will assume that the image is gray and that intensities are represented as a value in </a:t>
            </a:r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[0, 1.0)</a:t>
            </a:r>
            <a:endParaRPr lang="en-US" altLang="zh-TW" dirty="0">
              <a:solidFill>
                <a:srgbClr val="FF0000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Define new array of floating point numbers</a:t>
            </a:r>
          </a:p>
          <a:p>
            <a:pPr lvl="1" eaLnBrk="1" hangingPunct="1"/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new_image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[i] = 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old_image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[i] / (float)256;</a:t>
            </a:r>
          </a:p>
          <a:p>
            <a:pPr lvl="1" eaLnBrk="1" hangingPunct="1"/>
            <a:r>
              <a:rPr lang="en-US" altLang="zh-TW" sz="2000" dirty="0">
                <a:ea typeface="新細明體" pitchFamily="18" charset="-120"/>
              </a:rPr>
              <a:t>To get back: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output[i]=(unsigned char)floor(</a:t>
            </a:r>
            <a:r>
              <a:rPr lang="en-US" altLang="zh-TW" sz="1600" dirty="0" err="1">
                <a:latin typeface="Courier New" pitchFamily="49" charset="0"/>
                <a:ea typeface="新細明體" pitchFamily="18" charset="-120"/>
              </a:rPr>
              <a:t>new_image</a:t>
            </a:r>
            <a:r>
              <a:rPr lang="en-US" altLang="zh-TW" sz="1600" dirty="0">
                <a:latin typeface="Courier New" pitchFamily="49" charset="0"/>
                <a:ea typeface="新細明體" pitchFamily="18" charset="-120"/>
              </a:rPr>
              <a:t>[i]*256)</a:t>
            </a:r>
          </a:p>
          <a:p>
            <a:pPr lvl="1" eaLnBrk="1" hangingPunct="1"/>
            <a:endParaRPr lang="en-US" altLang="zh-TW" dirty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126143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itchFamily="18" charset="-120"/>
              </a:rPr>
              <a:t>Sample Images</a:t>
            </a:r>
          </a:p>
        </p:txBody>
      </p:sp>
      <p:pic>
        <p:nvPicPr>
          <p:cNvPr id="74757" name="Picture 3" descr="grey-r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811588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4" descr="wiz-g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490855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355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11143</TotalTime>
  <Words>1057</Words>
  <Application>Microsoft Office PowerPoint</Application>
  <PresentationFormat>如螢幕大小 (4:3)</PresentationFormat>
  <Paragraphs>163</Paragraphs>
  <Slides>32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Calibri</vt:lpstr>
      <vt:lpstr>Courier New</vt:lpstr>
      <vt:lpstr>Times New Roman</vt:lpstr>
      <vt:lpstr>TS006256058</vt:lpstr>
      <vt:lpstr>Equation</vt:lpstr>
      <vt:lpstr>LastNote</vt:lpstr>
      <vt:lpstr>This Note</vt:lpstr>
      <vt:lpstr>Discussion</vt:lpstr>
      <vt:lpstr>Dithering (Digital Halftoning)</vt:lpstr>
      <vt:lpstr>Dithering</vt:lpstr>
      <vt:lpstr>Dithering</vt:lpstr>
      <vt:lpstr>Discussion</vt:lpstr>
      <vt:lpstr>Dithering to Black-and-White</vt:lpstr>
      <vt:lpstr>Sample Images</vt:lpstr>
      <vt:lpstr>How Could We Do This?</vt:lpstr>
      <vt:lpstr>Threshold Dithering</vt:lpstr>
      <vt:lpstr>Examples</vt:lpstr>
      <vt:lpstr>Naïve Threshold Algorithm</vt:lpstr>
      <vt:lpstr>Brightness Preserving Algorithm</vt:lpstr>
      <vt:lpstr>Random Modulation</vt:lpstr>
      <vt:lpstr>Random Modulation</vt:lpstr>
      <vt:lpstr>Ordered Dithering</vt:lpstr>
      <vt:lpstr>Clustered Dithering</vt:lpstr>
      <vt:lpstr>Dot Dispersion</vt:lpstr>
      <vt:lpstr>Comparison</vt:lpstr>
      <vt:lpstr>Pattern Dithering</vt:lpstr>
      <vt:lpstr>Pattern Dither (1)</vt:lpstr>
      <vt:lpstr>Pattern Dither (2)</vt:lpstr>
      <vt:lpstr>Discussion</vt:lpstr>
      <vt:lpstr>Floyd-Steinberg Dithering</vt:lpstr>
      <vt:lpstr>Floyd-Steinberg Dithering</vt:lpstr>
      <vt:lpstr>Floyd-Steinberg Dithering</vt:lpstr>
      <vt:lpstr>Color Dithering</vt:lpstr>
      <vt:lpstr>Color Dithering</vt:lpstr>
      <vt:lpstr>Comparison to Uniform Quant.</vt:lpstr>
      <vt:lpstr>Project 1</vt:lpstr>
      <vt:lpstr>Project 1 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Yu-Chi Lai</cp:lastModifiedBy>
  <cp:revision>103</cp:revision>
  <cp:lastPrinted>1601-01-01T00:00:00Z</cp:lastPrinted>
  <dcterms:created xsi:type="dcterms:W3CDTF">2011-08-24T02:40:02Z</dcterms:created>
  <dcterms:modified xsi:type="dcterms:W3CDTF">2021-08-24T07:49:37Z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