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notesMasterIdLst>
    <p:notesMasterId r:id="rId48"/>
  </p:notesMasterIdLst>
  <p:handoutMasterIdLst>
    <p:handoutMasterId r:id="rId49"/>
  </p:handoutMasterIdLst>
  <p:sldIdLst>
    <p:sldId id="492" r:id="rId3"/>
    <p:sldId id="604" r:id="rId4"/>
    <p:sldId id="331" r:id="rId5"/>
    <p:sldId id="377" r:id="rId6"/>
    <p:sldId id="380" r:id="rId7"/>
    <p:sldId id="476" r:id="rId8"/>
    <p:sldId id="385" r:id="rId9"/>
    <p:sldId id="386" r:id="rId10"/>
    <p:sldId id="605" r:id="rId11"/>
    <p:sldId id="493" r:id="rId12"/>
    <p:sldId id="494" r:id="rId13"/>
    <p:sldId id="387" r:id="rId14"/>
    <p:sldId id="388" r:id="rId15"/>
    <p:sldId id="389" r:id="rId16"/>
    <p:sldId id="495" r:id="rId17"/>
    <p:sldId id="496" r:id="rId18"/>
    <p:sldId id="497" r:id="rId19"/>
    <p:sldId id="498" r:id="rId20"/>
    <p:sldId id="499" r:id="rId21"/>
    <p:sldId id="500" r:id="rId22"/>
    <p:sldId id="501" r:id="rId23"/>
    <p:sldId id="502" r:id="rId24"/>
    <p:sldId id="503" r:id="rId25"/>
    <p:sldId id="504" r:id="rId26"/>
    <p:sldId id="505" r:id="rId27"/>
    <p:sldId id="506" r:id="rId28"/>
    <p:sldId id="507" r:id="rId29"/>
    <p:sldId id="508" r:id="rId30"/>
    <p:sldId id="509" r:id="rId31"/>
    <p:sldId id="510" r:id="rId32"/>
    <p:sldId id="511" r:id="rId33"/>
    <p:sldId id="512" r:id="rId34"/>
    <p:sldId id="513" r:id="rId35"/>
    <p:sldId id="514" r:id="rId36"/>
    <p:sldId id="515" r:id="rId37"/>
    <p:sldId id="516" r:id="rId38"/>
    <p:sldId id="517" r:id="rId39"/>
    <p:sldId id="518" r:id="rId40"/>
    <p:sldId id="401" r:id="rId41"/>
    <p:sldId id="402" r:id="rId42"/>
    <p:sldId id="403" r:id="rId43"/>
    <p:sldId id="404" r:id="rId44"/>
    <p:sldId id="421" r:id="rId45"/>
    <p:sldId id="420" r:id="rId46"/>
    <p:sldId id="422" r:id="rId4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8EEFE"/>
    <a:srgbClr val="96EAFE"/>
    <a:srgbClr val="7C5989"/>
    <a:srgbClr val="000066"/>
    <a:srgbClr val="4D6B89"/>
    <a:srgbClr val="384E64"/>
    <a:srgbClr val="274E75"/>
    <a:srgbClr val="5F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9" autoAdjust="0"/>
    <p:restoredTop sz="94664" autoAdjust="0"/>
  </p:normalViewPr>
  <p:slideViewPr>
    <p:cSldViewPr>
      <p:cViewPr varScale="1">
        <p:scale>
          <a:sx n="63" d="100"/>
          <a:sy n="63" d="100"/>
        </p:scale>
        <p:origin x="1380" y="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390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viewProps" Target="view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54.wmf"/><Relationship Id="rId2" Type="http://schemas.openxmlformats.org/officeDocument/2006/relationships/image" Target="../media/image53.wmf"/><Relationship Id="rId1" Type="http://schemas.openxmlformats.org/officeDocument/2006/relationships/image" Target="../media/image32.wmf"/><Relationship Id="rId6" Type="http://schemas.openxmlformats.org/officeDocument/2006/relationships/image" Target="../media/image57.wmf"/><Relationship Id="rId5" Type="http://schemas.openxmlformats.org/officeDocument/2006/relationships/image" Target="../media/image56.wmf"/><Relationship Id="rId4" Type="http://schemas.openxmlformats.org/officeDocument/2006/relationships/image" Target="../media/image55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9.wmf"/><Relationship Id="rId1" Type="http://schemas.openxmlformats.org/officeDocument/2006/relationships/image" Target="../media/image58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1.wmf"/><Relationship Id="rId1" Type="http://schemas.openxmlformats.org/officeDocument/2006/relationships/image" Target="../media/image60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4.wmf"/><Relationship Id="rId1" Type="http://schemas.openxmlformats.org/officeDocument/2006/relationships/image" Target="../media/image3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F722A8-24DB-4C62-9C50-1A7D665A0ACD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D3C1DA-78F3-4155-B782-B94BFBBE8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049761"/>
      </p:ext>
    </p:extLst>
  </p:cSld>
  <p:clrMap bg1="lt1" tx1="dk1" bg2="lt2" tx2="dk2" accent1="accent1" accent2="accent2" accent3="accent3" accent4="accent4" accent5="accent5" accent6="accent6" hlink="hlink" folHlink="folHlink"/>
  <p:hf sldNum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CECC41-AB40-4044-9FC1-CC47A5A6ED32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7E57BD-46E0-4D0B-8236-08AC4EDCC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236530"/>
      </p:ext>
    </p:extLst>
  </p:cSld>
  <p:clrMap bg1="lt1" tx1="dk1" bg2="lt2" tx2="dk2" accent1="accent1" accent2="accent2" accent3="accent3" accent4="accent4" accent5="accent5" accent6="accent6" hlink="hlink" folHlink="folHlink"/>
  <p:hf sldNum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B5FD399-BE78-4099-BAC5-2B312F631D3B}" type="slidenum">
              <a:rPr lang="zh-TW" altLang="en-US"/>
              <a:pPr/>
              <a:t>6</a:t>
            </a:fld>
            <a:endParaRPr lang="en-US" altLang="zh-TW"/>
          </a:p>
        </p:txBody>
      </p:sp>
      <p:sp>
        <p:nvSpPr>
          <p:cNvPr id="759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759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31624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4D465E-51EC-4680-81A9-22071EA1C5BC}" type="slidenum">
              <a:rPr lang="zh-TW" altLang="en-US"/>
              <a:pPr/>
              <a:t>10</a:t>
            </a:fld>
            <a:endParaRPr lang="en-US" altLang="zh-TW"/>
          </a:p>
        </p:txBody>
      </p:sp>
      <p:sp>
        <p:nvSpPr>
          <p:cNvPr id="761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761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16369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C9A7577-EAD6-4379-B248-79B100571111}" type="slidenum">
              <a:rPr lang="zh-TW" altLang="en-US"/>
              <a:pPr/>
              <a:t>18</a:t>
            </a:fld>
            <a:endParaRPr lang="en-US" altLang="zh-TW"/>
          </a:p>
        </p:txBody>
      </p:sp>
      <p:sp>
        <p:nvSpPr>
          <p:cNvPr id="768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768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44002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Transition from one to</a:t>
            </a:r>
            <a:r>
              <a:rPr lang="en-US" altLang="zh-TW" baseline="0" dirty="0"/>
              <a:t> the other, we should first interpolate foreground to that value and back ground to that value and then interpolate.</a:t>
            </a:r>
            <a:endParaRPr lang="zh-TW" alt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2626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2514600"/>
            <a:ext cx="9144000" cy="914400"/>
          </a:xfrm>
        </p:spPr>
        <p:txBody>
          <a:bodyPr/>
          <a:lstStyle>
            <a:lvl1pPr>
              <a:defRPr sz="44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479800"/>
            <a:ext cx="9144000" cy="635000"/>
          </a:xfrm>
        </p:spPr>
        <p:txBody>
          <a:bodyPr/>
          <a:lstStyle>
            <a:lvl1pPr marL="0" indent="0" algn="ctr">
              <a:buFontTx/>
              <a:buNone/>
              <a:defRPr sz="2400"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4572000" y="65532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 sz="1200" b="1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6248400" y="6553200"/>
            <a:ext cx="2895600" cy="228600"/>
          </a:xfrm>
          <a:prstGeom prst="rect">
            <a:avLst/>
          </a:prstGeom>
        </p:spPr>
        <p:txBody>
          <a:bodyPr/>
          <a:lstStyle>
            <a:lvl1pPr>
              <a:defRPr sz="1200" b="1">
                <a:latin typeface="Arial" charset="0"/>
              </a:defRPr>
            </a:lvl1pPr>
          </a:lstStyle>
          <a:p>
            <a:r>
              <a:rPr lang="en-US"/>
              <a:t>© NTUST CSIE 2011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 b="1">
                <a:latin typeface="Arial" charset="0"/>
              </a:defRPr>
            </a:lvl1pPr>
          </a:lstStyle>
          <a:p>
            <a:fld id="{A824896F-7755-466F-8C35-EAFD8CA4351D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66800" cy="104517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58359"/>
            <a:ext cx="4572000" cy="999641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95800" y="65532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77000" y="6553200"/>
            <a:ext cx="2667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© NTUST CSIE 2011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0C56374-977E-4424-935F-A12D278A283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996215"/>
      </p:ext>
    </p:extLst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24650" y="1143000"/>
            <a:ext cx="219075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1219200"/>
            <a:ext cx="6419850" cy="487680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95800" y="65532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77000" y="6553200"/>
            <a:ext cx="2667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© NTUST CSIE 2011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C03A2306-EA26-4CD1-AF4E-2B0594819D2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482209"/>
      </p:ext>
    </p:extLst>
  </p:cSld>
  <p:clrMapOvr>
    <a:masterClrMapping/>
  </p:clrMapOvr>
  <p:transition>
    <p:fade thruBlk="1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152400"/>
            <a:ext cx="6781800" cy="990600"/>
          </a:xfrm>
        </p:spPr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447800"/>
            <a:ext cx="3962400" cy="4343400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724400" y="1447800"/>
            <a:ext cx="3962400" cy="2095500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724400" y="3695700"/>
            <a:ext cx="3962400" cy="2095500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800600" y="6248400"/>
            <a:ext cx="14478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6477000" y="6248400"/>
            <a:ext cx="2514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© NTUST CSIE 2011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8153400" y="5715000"/>
            <a:ext cx="838200" cy="457200"/>
          </a:xfrm>
        </p:spPr>
        <p:txBody>
          <a:bodyPr/>
          <a:lstStyle>
            <a:lvl1pPr>
              <a:defRPr/>
            </a:lvl1pPr>
          </a:lstStyle>
          <a:p>
            <a:fld id="{00603AB9-71B3-461B-A863-831DEF0D763F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328665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152400"/>
            <a:ext cx="6781800" cy="990600"/>
          </a:xfrm>
        </p:spPr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447800"/>
            <a:ext cx="3962400" cy="4343400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447800"/>
            <a:ext cx="3962400" cy="4343400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800600" y="6248400"/>
            <a:ext cx="14478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10/11/2010</a:t>
            </a:r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477000" y="6248400"/>
            <a:ext cx="2514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© 2010 NTUST</a:t>
            </a:r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3400" y="5715000"/>
            <a:ext cx="838200" cy="457200"/>
          </a:xfrm>
        </p:spPr>
        <p:txBody>
          <a:bodyPr/>
          <a:lstStyle>
            <a:lvl1pPr>
              <a:defRPr/>
            </a:lvl1pPr>
          </a:lstStyle>
          <a:p>
            <a:fld id="{C1648627-BB74-461D-A9A3-B72D045DE273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3086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76200"/>
            <a:ext cx="7848600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95800" y="65532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77000" y="6553200"/>
            <a:ext cx="2667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© NTUST CSIE 2011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BC45CE18-FEDB-42B8-B312-8B3BA77B227B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66800" cy="1045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52473"/>
      </p:ext>
    </p:extLst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95800" y="65532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77000" y="6553200"/>
            <a:ext cx="2667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© NTUST CSIE 2011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536F8B2E-FEF9-4C06-A6EA-B5CD37F657F7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066800" cy="1045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739069"/>
      </p:ext>
    </p:extLst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52400"/>
            <a:ext cx="8077200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219200"/>
            <a:ext cx="4343400" cy="4876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219200"/>
            <a:ext cx="4038600" cy="4953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495800" y="65532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477000" y="6553200"/>
            <a:ext cx="2667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© NTUST CSIE 2011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2C9E9954-B703-4A44-A9C2-064BB611DF7B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066800" cy="1045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276503"/>
      </p:ext>
    </p:extLst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0"/>
            <a:ext cx="8001000" cy="104517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495800" y="65532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477000" y="6553200"/>
            <a:ext cx="2667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© NTUST CSIE 2011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A208AB69-F4F1-4209-9B61-7037FCEB2A2C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066800" cy="1045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292018"/>
      </p:ext>
    </p:extLst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52400"/>
            <a:ext cx="8001000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495800" y="65532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477000" y="6553200"/>
            <a:ext cx="2667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© NTUST CSIE 2011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ADEAAFB4-FDB7-4E54-B52B-447C3A700748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066800" cy="1045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474955"/>
      </p:ext>
    </p:extLst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495800" y="65532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477000" y="6553200"/>
            <a:ext cx="2667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© NTUST CSIE 2011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220D672-B12B-4FAA-A631-9CA5B5C5813F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066800" cy="1045176"/>
          </a:xfrm>
          <a:prstGeom prst="rect">
            <a:avLst/>
          </a:prstGeom>
        </p:spPr>
      </p:pic>
      <p:sp>
        <p:nvSpPr>
          <p:cNvPr id="6" name="Rectangle 8"/>
          <p:cNvSpPr>
            <a:spLocks noChangeArrowheads="1"/>
          </p:cNvSpPr>
          <p:nvPr userDrawn="1"/>
        </p:nvSpPr>
        <p:spPr bwMode="auto">
          <a:xfrm>
            <a:off x="381000" y="1143000"/>
            <a:ext cx="8686800" cy="74613"/>
          </a:xfrm>
          <a:prstGeom prst="rect">
            <a:avLst/>
          </a:prstGeom>
          <a:gradFill rotWithShape="0">
            <a:gsLst>
              <a:gs pos="0">
                <a:srgbClr val="DF140F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3776107"/>
      </p:ext>
    </p:extLst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495800" y="65532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477000" y="6553200"/>
            <a:ext cx="2667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© NTUST CSIE 2011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26F5E704-AC6B-47FB-BDE9-3FAF54BE9DD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010985"/>
      </p:ext>
    </p:extLst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219199"/>
            <a:ext cx="5486400" cy="35083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495800" y="65532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477000" y="6553200"/>
            <a:ext cx="2667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© NTUST CSIE 2011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1C060965-0726-4D60-93AC-F14691D533E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170718"/>
      </p:ext>
    </p:extLst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219200"/>
            <a:ext cx="8534400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66800" y="152400"/>
            <a:ext cx="80772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7" name="Rectangle 8"/>
          <p:cNvSpPr>
            <a:spLocks noChangeArrowheads="1"/>
          </p:cNvSpPr>
          <p:nvPr userDrawn="1"/>
        </p:nvSpPr>
        <p:spPr bwMode="auto">
          <a:xfrm>
            <a:off x="381000" y="1107280"/>
            <a:ext cx="8686800" cy="74613"/>
          </a:xfrm>
          <a:prstGeom prst="rect">
            <a:avLst/>
          </a:prstGeom>
          <a:gradFill rotWithShape="0">
            <a:gsLst>
              <a:gs pos="0">
                <a:srgbClr val="DF140F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66800" cy="1045176"/>
          </a:xfrm>
          <a:prstGeom prst="rect">
            <a:avLst/>
          </a:prstGeom>
        </p:spPr>
      </p:pic>
      <p:sp>
        <p:nvSpPr>
          <p:cNvPr id="10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4572000" y="65532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 sz="1200" b="1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1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6248400" y="6553200"/>
            <a:ext cx="2895600" cy="228600"/>
          </a:xfrm>
          <a:prstGeom prst="rect">
            <a:avLst/>
          </a:prstGeom>
        </p:spPr>
        <p:txBody>
          <a:bodyPr/>
          <a:lstStyle>
            <a:lvl1pPr algn="r">
              <a:defRPr lang="en-US" sz="1200" b="1" smtClean="0"/>
            </a:lvl1pPr>
          </a:lstStyle>
          <a:p>
            <a:r>
              <a:rPr lang="en-US"/>
              <a:t>© NTUST CSIE 2011</a:t>
            </a:r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algn="r">
              <a:defRPr b="1">
                <a:latin typeface="Arial" charset="0"/>
              </a:defRPr>
            </a:lvl1pPr>
          </a:lstStyle>
          <a:p>
            <a:fld id="{A824896F-7755-466F-8C35-EAFD8CA4351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58359"/>
            <a:ext cx="4572000" cy="99964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62" r:id="rId13"/>
  </p:sldLayoutIdLst>
  <p:transition>
    <p:fade thruBlk="1"/>
  </p:transition>
  <p:hf sldNum="0"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ea typeface="+mj-ea"/>
          <a:cs typeface="Times New Roman" pitchFamily="18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Narrow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Narrow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Narrow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Narrow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Narrow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Narrow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Narrow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Times New Roman" pitchFamily="18" charset="0"/>
          <a:cs typeface="Times New Roman" pitchFamily="18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  <a:cs typeface="Times New Roman" pitchFamily="18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  <a:cs typeface="Times New Roman" pitchFamily="18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Times New Roman" pitchFamily="18" charset="0"/>
          <a:cs typeface="Times New Roman" pitchFamily="18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2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4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33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7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8.wm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41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42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44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45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47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4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50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faAvDp3Nn5I" TargetMode="Externa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51.w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52.w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wmf"/><Relationship Id="rId13" Type="http://schemas.openxmlformats.org/officeDocument/2006/relationships/oleObject" Target="../embeddings/oleObject16.bin"/><Relationship Id="rId18" Type="http://schemas.openxmlformats.org/officeDocument/2006/relationships/oleObject" Target="../embeddings/oleObject20.bin"/><Relationship Id="rId3" Type="http://schemas.openxmlformats.org/officeDocument/2006/relationships/oleObject" Target="../embeddings/oleObject11.bin"/><Relationship Id="rId21" Type="http://schemas.openxmlformats.org/officeDocument/2006/relationships/oleObject" Target="../embeddings/oleObject23.bin"/><Relationship Id="rId7" Type="http://schemas.openxmlformats.org/officeDocument/2006/relationships/oleObject" Target="../embeddings/oleObject13.bin"/><Relationship Id="rId12" Type="http://schemas.openxmlformats.org/officeDocument/2006/relationships/image" Target="../media/image56.wmf"/><Relationship Id="rId17" Type="http://schemas.openxmlformats.org/officeDocument/2006/relationships/oleObject" Target="../embeddings/oleObject19.bin"/><Relationship Id="rId2" Type="http://schemas.openxmlformats.org/officeDocument/2006/relationships/slideLayout" Target="../slideLayouts/slideLayout13.xml"/><Relationship Id="rId16" Type="http://schemas.openxmlformats.org/officeDocument/2006/relationships/oleObject" Target="../embeddings/oleObject18.bin"/><Relationship Id="rId20" Type="http://schemas.openxmlformats.org/officeDocument/2006/relationships/oleObject" Target="../embeddings/oleObject22.bin"/><Relationship Id="rId1" Type="http://schemas.openxmlformats.org/officeDocument/2006/relationships/vmlDrawing" Target="../drawings/vmlDrawing10.vml"/><Relationship Id="rId6" Type="http://schemas.openxmlformats.org/officeDocument/2006/relationships/image" Target="../media/image53.wmf"/><Relationship Id="rId11" Type="http://schemas.openxmlformats.org/officeDocument/2006/relationships/oleObject" Target="../embeddings/oleObject15.bin"/><Relationship Id="rId5" Type="http://schemas.openxmlformats.org/officeDocument/2006/relationships/oleObject" Target="../embeddings/oleObject12.bin"/><Relationship Id="rId15" Type="http://schemas.openxmlformats.org/officeDocument/2006/relationships/oleObject" Target="../embeddings/oleObject17.bin"/><Relationship Id="rId23" Type="http://schemas.openxmlformats.org/officeDocument/2006/relationships/oleObject" Target="../embeddings/oleObject25.bin"/><Relationship Id="rId10" Type="http://schemas.openxmlformats.org/officeDocument/2006/relationships/image" Target="../media/image55.wmf"/><Relationship Id="rId19" Type="http://schemas.openxmlformats.org/officeDocument/2006/relationships/oleObject" Target="../embeddings/oleObject21.bin"/><Relationship Id="rId4" Type="http://schemas.openxmlformats.org/officeDocument/2006/relationships/image" Target="../media/image32.wmf"/><Relationship Id="rId9" Type="http://schemas.openxmlformats.org/officeDocument/2006/relationships/oleObject" Target="../embeddings/oleObject14.bin"/><Relationship Id="rId14" Type="http://schemas.openxmlformats.org/officeDocument/2006/relationships/image" Target="../media/image57.wmf"/><Relationship Id="rId22" Type="http://schemas.openxmlformats.org/officeDocument/2006/relationships/oleObject" Target="../embeddings/oleObject24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59.wmf"/><Relationship Id="rId5" Type="http://schemas.openxmlformats.org/officeDocument/2006/relationships/oleObject" Target="../embeddings/oleObject27.bin"/><Relationship Id="rId4" Type="http://schemas.openxmlformats.org/officeDocument/2006/relationships/image" Target="../media/image58.w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61.wmf"/><Relationship Id="rId5" Type="http://schemas.openxmlformats.org/officeDocument/2006/relationships/oleObject" Target="../embeddings/oleObject29.bin"/><Relationship Id="rId4" Type="http://schemas.openxmlformats.org/officeDocument/2006/relationships/image" Target="../media/image60.wmf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Ji3IDa0sewk" TargetMode="External"/><Relationship Id="rId2" Type="http://schemas.openxmlformats.org/officeDocument/2006/relationships/hyperlink" Target="https://www.youtube.com/watch?v=H8aoUXjSfsI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hyperlink" Target="https://www.youtube.com/watch?v=hKygyvdEmUQ" TargetMode="Externa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7" Type="http://schemas.openxmlformats.org/officeDocument/2006/relationships/image" Target="../media/image16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gi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Last Note</a:t>
            </a:r>
          </a:p>
        </p:txBody>
      </p:sp>
      <p:sp>
        <p:nvSpPr>
          <p:cNvPr id="416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Image Manipulation</a:t>
            </a:r>
          </a:p>
          <a:p>
            <a:pPr lvl="1"/>
            <a:r>
              <a:rPr lang="en-US" altLang="zh-TW" sz="2000" dirty="0">
                <a:ea typeface="新細明體" pitchFamily="18" charset="-120"/>
              </a:rPr>
              <a:t>Point operations</a:t>
            </a:r>
          </a:p>
          <a:p>
            <a:pPr lvl="1"/>
            <a:r>
              <a:rPr lang="en-US" altLang="zh-TW" sz="2000" dirty="0">
                <a:ea typeface="新細明體" pitchFamily="18" charset="-120"/>
              </a:rPr>
              <a:t>Neighboring operations:</a:t>
            </a:r>
            <a:r>
              <a:rPr lang="zh-TW" altLang="en-US" sz="2000" dirty="0">
                <a:ea typeface="新細明體" pitchFamily="18" charset="-120"/>
              </a:rPr>
              <a:t> </a:t>
            </a:r>
            <a:r>
              <a:rPr lang="en-US" altLang="zh-TW" sz="2000" dirty="0">
                <a:ea typeface="新細明體" pitchFamily="18" charset="-120"/>
              </a:rPr>
              <a:t>image mapping</a:t>
            </a:r>
          </a:p>
          <a:p>
            <a:pPr lvl="1"/>
            <a:r>
              <a:rPr lang="en-US" altLang="zh-TW" sz="2000" dirty="0">
                <a:ea typeface="新細明體" pitchFamily="18" charset="-120"/>
              </a:rPr>
              <a:t>NPR</a:t>
            </a:r>
          </a:p>
          <a:p>
            <a:r>
              <a:rPr lang="en-US" altLang="zh-TW" dirty="0">
                <a:ea typeface="新細明體" pitchFamily="18" charset="-120"/>
              </a:rPr>
              <a:t>Warping and NPR details in Prof. Yao’s Digital Meshes and Fundamental of CG</a:t>
            </a:r>
          </a:p>
          <a:p>
            <a:r>
              <a:rPr lang="en-US" altLang="zh-TW" dirty="0">
                <a:ea typeface="新細明體" pitchFamily="18" charset="-120"/>
              </a:rPr>
              <a:t>Filtering details in Prof. </a:t>
            </a:r>
            <a:r>
              <a:rPr lang="en-US" altLang="zh-TW" dirty="0" err="1">
                <a:ea typeface="新細明體" pitchFamily="18" charset="-120"/>
              </a:rPr>
              <a:t>Hua’s</a:t>
            </a:r>
            <a:r>
              <a:rPr lang="en-US" altLang="zh-TW" dirty="0">
                <a:ea typeface="新細明體" pitchFamily="18" charset="-120"/>
              </a:rPr>
              <a:t> class and Extra Note 1</a:t>
            </a:r>
          </a:p>
          <a:p>
            <a:r>
              <a:rPr lang="en-US" altLang="zh-TW" dirty="0">
                <a:ea typeface="新細明體" pitchFamily="18" charset="-120"/>
              </a:rPr>
              <a:t>Project 1: 10/17 due and demo</a:t>
            </a:r>
          </a:p>
        </p:txBody>
      </p:sp>
    </p:spTree>
    <p:extLst>
      <p:ext uri="{BB962C8B-B14F-4D97-AF65-F5344CB8AC3E}">
        <p14:creationId xmlns:p14="http://schemas.microsoft.com/office/powerpoint/2010/main" val="4246710349"/>
      </p:ext>
    </p:extLst>
  </p:cSld>
  <p:clrMapOvr>
    <a:masterClrMapping/>
  </p:clrMapOvr>
  <p:transition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itchFamily="18" charset="-120"/>
              </a:rPr>
              <a:t>Compositing Procedure</a:t>
            </a:r>
            <a:endParaRPr lang="en-US" altLang="zh-TW" i="1">
              <a:ea typeface="新細明體" pitchFamily="18" charset="-120"/>
            </a:endParaRPr>
          </a:p>
        </p:txBody>
      </p:sp>
      <p:sp>
        <p:nvSpPr>
          <p:cNvPr id="760835" name="Text Box 3"/>
          <p:cNvSpPr txBox="1">
            <a:spLocks noChangeArrowheads="1"/>
          </p:cNvSpPr>
          <p:nvPr/>
        </p:nvSpPr>
        <p:spPr bwMode="auto">
          <a:xfrm>
            <a:off x="496888" y="1371600"/>
            <a:ext cx="71231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TW" sz="2000">
                <a:latin typeface="Arial" charset="0"/>
                <a:ea typeface="新細明體" pitchFamily="18" charset="-120"/>
                <a:cs typeface="Arial" charset="0"/>
              </a:rPr>
              <a:t>1. Extract Sprites (e.g using </a:t>
            </a:r>
            <a:r>
              <a:rPr lang="en-US" altLang="zh-TW" sz="2000" i="1">
                <a:latin typeface="Arial" charset="0"/>
                <a:ea typeface="新細明體" pitchFamily="18" charset="-120"/>
                <a:cs typeface="Arial" charset="0"/>
              </a:rPr>
              <a:t>Intelligent Scissors</a:t>
            </a:r>
            <a:r>
              <a:rPr lang="en-US" altLang="zh-TW" sz="2000">
                <a:latin typeface="Arial" charset="0"/>
                <a:ea typeface="新細明體" pitchFamily="18" charset="-120"/>
                <a:cs typeface="Arial" charset="0"/>
              </a:rPr>
              <a:t> in Photoshop)</a:t>
            </a:r>
          </a:p>
        </p:txBody>
      </p:sp>
      <p:pic>
        <p:nvPicPr>
          <p:cNvPr id="76083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766888"/>
            <a:ext cx="2381250" cy="1585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6083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2057400"/>
            <a:ext cx="1562100" cy="108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60838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4150" y="1766888"/>
            <a:ext cx="2381250" cy="1585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60839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2038350"/>
            <a:ext cx="1562100" cy="108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60840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3810000"/>
            <a:ext cx="3352800" cy="2233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60841" name="Text Box 9"/>
          <p:cNvSpPr txBox="1">
            <a:spLocks noChangeArrowheads="1"/>
          </p:cNvSpPr>
          <p:nvPr/>
        </p:nvSpPr>
        <p:spPr bwMode="auto">
          <a:xfrm>
            <a:off x="4724400" y="5410200"/>
            <a:ext cx="148272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TW" sz="1600">
                <a:latin typeface="Arial" charset="0"/>
                <a:ea typeface="新細明體" pitchFamily="18" charset="-120"/>
                <a:cs typeface="Arial" charset="0"/>
              </a:rPr>
              <a:t>Composite by </a:t>
            </a:r>
          </a:p>
          <a:p>
            <a:pPr eaLnBrk="0" hangingPunct="0"/>
            <a:r>
              <a:rPr lang="en-US" altLang="zh-TW" sz="1600">
                <a:latin typeface="Arial" charset="0"/>
                <a:ea typeface="新細明體" pitchFamily="18" charset="-120"/>
                <a:cs typeface="Arial" charset="0"/>
              </a:rPr>
              <a:t>David Dewey</a:t>
            </a:r>
          </a:p>
        </p:txBody>
      </p:sp>
      <p:sp>
        <p:nvSpPr>
          <p:cNvPr id="760842" name="Text Box 10"/>
          <p:cNvSpPr txBox="1">
            <a:spLocks noChangeArrowheads="1"/>
          </p:cNvSpPr>
          <p:nvPr/>
        </p:nvSpPr>
        <p:spPr bwMode="auto">
          <a:xfrm>
            <a:off x="496888" y="3413125"/>
            <a:ext cx="59626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TW" sz="2000">
                <a:latin typeface="Arial" charset="0"/>
                <a:ea typeface="新細明體" pitchFamily="18" charset="-120"/>
                <a:cs typeface="Arial" charset="0"/>
              </a:rPr>
              <a:t>2. Blend them into the composite (in the right order)</a:t>
            </a:r>
          </a:p>
        </p:txBody>
      </p:sp>
    </p:spTree>
    <p:extLst>
      <p:ext uri="{BB962C8B-B14F-4D97-AF65-F5344CB8AC3E}">
        <p14:creationId xmlns:p14="http://schemas.microsoft.com/office/powerpoint/2010/main" val="58251893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0835" grpId="0"/>
      <p:bldP spid="760841" grpId="0"/>
      <p:bldP spid="76084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itchFamily="18" charset="-120"/>
              </a:rPr>
              <a:t>Composing Two Elements</a:t>
            </a:r>
          </a:p>
        </p:txBody>
      </p:sp>
      <p:pic>
        <p:nvPicPr>
          <p:cNvPr id="68710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524000"/>
            <a:ext cx="7620000" cy="425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7597088"/>
      </p:ext>
    </p:extLst>
  </p:cSld>
  <p:clrMapOvr>
    <a:masterClrMapping/>
  </p:clrMapOvr>
  <p:transition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itchFamily="18" charset="-120"/>
              </a:rPr>
              <a:t>Mattes</a:t>
            </a:r>
          </a:p>
        </p:txBody>
      </p:sp>
      <p:sp>
        <p:nvSpPr>
          <p:cNvPr id="4945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219200"/>
            <a:ext cx="4505325" cy="4343400"/>
          </a:xfrm>
        </p:spPr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A </a:t>
            </a:r>
            <a:r>
              <a:rPr lang="en-US" altLang="zh-TW" i="1" dirty="0">
                <a:solidFill>
                  <a:srgbClr val="FF0000"/>
                </a:solidFill>
                <a:ea typeface="新細明體" pitchFamily="18" charset="-120"/>
              </a:rPr>
              <a:t>matte</a:t>
            </a:r>
            <a:r>
              <a:rPr lang="en-US" altLang="zh-TW" dirty="0">
                <a:solidFill>
                  <a:srgbClr val="FF0000"/>
                </a:solidFill>
                <a:ea typeface="新細明體" pitchFamily="18" charset="-120"/>
              </a:rPr>
              <a:t> </a:t>
            </a:r>
            <a:r>
              <a:rPr lang="en-US" altLang="zh-TW" dirty="0">
                <a:ea typeface="新細明體" pitchFamily="18" charset="-120"/>
              </a:rPr>
              <a:t>is an image that shows which </a:t>
            </a:r>
            <a:r>
              <a:rPr lang="en-US" altLang="zh-TW" dirty="0">
                <a:solidFill>
                  <a:srgbClr val="FF0000"/>
                </a:solidFill>
                <a:ea typeface="新細明體" pitchFamily="18" charset="-120"/>
              </a:rPr>
              <a:t>parts of another </a:t>
            </a:r>
            <a:r>
              <a:rPr lang="en-US" altLang="zh-TW" dirty="0">
                <a:ea typeface="新細明體" pitchFamily="18" charset="-120"/>
              </a:rPr>
              <a:t>image are foreground objects</a:t>
            </a:r>
          </a:p>
          <a:p>
            <a:r>
              <a:rPr lang="en-US" altLang="zh-TW" dirty="0">
                <a:ea typeface="新細明體" pitchFamily="18" charset="-120"/>
              </a:rPr>
              <a:t>Term dates from film editing and cartoon production</a:t>
            </a:r>
          </a:p>
          <a:p>
            <a:r>
              <a:rPr lang="en-US" altLang="zh-TW" dirty="0">
                <a:ea typeface="新細明體" pitchFamily="18" charset="-120"/>
              </a:rPr>
              <a:t>How would I use </a:t>
            </a:r>
            <a:r>
              <a:rPr lang="en-US" altLang="zh-TW" dirty="0">
                <a:solidFill>
                  <a:srgbClr val="FF0000"/>
                </a:solidFill>
                <a:ea typeface="新細明體" pitchFamily="18" charset="-120"/>
              </a:rPr>
              <a:t>a matte </a:t>
            </a:r>
            <a:r>
              <a:rPr lang="en-US" altLang="zh-TW" dirty="0">
                <a:ea typeface="新細明體" pitchFamily="18" charset="-120"/>
              </a:rPr>
              <a:t>to insert an object into a background?</a:t>
            </a:r>
          </a:p>
          <a:p>
            <a:r>
              <a:rPr lang="en-US" altLang="zh-TW" dirty="0">
                <a:ea typeface="新細明體" pitchFamily="18" charset="-120"/>
              </a:rPr>
              <a:t>How are mattes usually generated for television?</a:t>
            </a:r>
          </a:p>
        </p:txBody>
      </p:sp>
      <p:pic>
        <p:nvPicPr>
          <p:cNvPr id="494596" name="Picture 4" descr="wiz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40350" y="1219200"/>
            <a:ext cx="2730500" cy="20970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94597" name="Picture 5" descr="wiz-matte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40350" y="3467100"/>
            <a:ext cx="2730500" cy="20955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252974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itchFamily="18" charset="-120"/>
              </a:rPr>
              <a:t>Working with Mattes</a:t>
            </a:r>
          </a:p>
        </p:txBody>
      </p:sp>
      <p:sp>
        <p:nvSpPr>
          <p:cNvPr id="495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To insert an object into a background</a:t>
            </a:r>
          </a:p>
          <a:p>
            <a:pPr lvl="1"/>
            <a:r>
              <a:rPr lang="en-US" altLang="zh-TW" sz="2000" dirty="0">
                <a:solidFill>
                  <a:srgbClr val="FF0000"/>
                </a:solidFill>
                <a:ea typeface="新細明體" pitchFamily="18" charset="-120"/>
              </a:rPr>
              <a:t>Call the image </a:t>
            </a:r>
            <a:r>
              <a:rPr lang="en-US" altLang="zh-TW" sz="2000" dirty="0">
                <a:ea typeface="新細明體" pitchFamily="18" charset="-120"/>
              </a:rPr>
              <a:t>of the object the source</a:t>
            </a:r>
          </a:p>
          <a:p>
            <a:pPr lvl="1"/>
            <a:r>
              <a:rPr lang="en-US" altLang="zh-TW" sz="2000" dirty="0">
                <a:ea typeface="新細明體" pitchFamily="18" charset="-120"/>
              </a:rPr>
              <a:t>Put the </a:t>
            </a:r>
            <a:r>
              <a:rPr lang="en-US" altLang="zh-TW" sz="2000" dirty="0">
                <a:solidFill>
                  <a:srgbClr val="FF0000"/>
                </a:solidFill>
                <a:ea typeface="新細明體" pitchFamily="18" charset="-120"/>
              </a:rPr>
              <a:t>background</a:t>
            </a:r>
            <a:r>
              <a:rPr lang="en-US" altLang="zh-TW" sz="2000" dirty="0">
                <a:ea typeface="新細明體" pitchFamily="18" charset="-120"/>
              </a:rPr>
              <a:t> into the destination</a:t>
            </a:r>
          </a:p>
          <a:p>
            <a:pPr lvl="1"/>
            <a:r>
              <a:rPr lang="en-US" altLang="zh-TW" sz="2000" dirty="0">
                <a:ea typeface="新細明體" pitchFamily="18" charset="-120"/>
              </a:rPr>
              <a:t>For all the source pixels, if the matte is white, copy the pixel, otherwise leave it unchanged</a:t>
            </a:r>
          </a:p>
          <a:p>
            <a:r>
              <a:rPr lang="en-US" altLang="zh-TW" dirty="0">
                <a:ea typeface="新細明體" pitchFamily="18" charset="-120"/>
              </a:rPr>
              <a:t>To generate mattes:</a:t>
            </a:r>
          </a:p>
          <a:p>
            <a:pPr lvl="1"/>
            <a:r>
              <a:rPr lang="en-US" altLang="zh-TW" sz="2000" dirty="0">
                <a:ea typeface="新細明體" pitchFamily="18" charset="-120"/>
              </a:rPr>
              <a:t>Use </a:t>
            </a:r>
            <a:r>
              <a:rPr lang="en-US" altLang="zh-TW" sz="2000" dirty="0">
                <a:solidFill>
                  <a:srgbClr val="FF0000"/>
                </a:solidFill>
                <a:ea typeface="新細明體" pitchFamily="18" charset="-120"/>
              </a:rPr>
              <a:t>smart selection tools </a:t>
            </a:r>
            <a:r>
              <a:rPr lang="en-US" altLang="zh-TW" sz="2000" dirty="0">
                <a:ea typeface="新細明體" pitchFamily="18" charset="-120"/>
              </a:rPr>
              <a:t>in Photoshop or similar</a:t>
            </a:r>
          </a:p>
          <a:p>
            <a:pPr lvl="2"/>
            <a:r>
              <a:rPr lang="en-US" altLang="zh-TW" sz="1800" dirty="0">
                <a:ea typeface="新細明體" pitchFamily="18" charset="-120"/>
              </a:rPr>
              <a:t>They outline the object and convert the outline to a matte</a:t>
            </a:r>
          </a:p>
          <a:p>
            <a:pPr lvl="1"/>
            <a:r>
              <a:rPr lang="en-US" altLang="zh-TW" sz="2000" b="1" dirty="0">
                <a:ea typeface="新細明體" pitchFamily="18" charset="-120"/>
              </a:rPr>
              <a:t>Blue Screen:</a:t>
            </a:r>
            <a:r>
              <a:rPr lang="en-US" altLang="zh-TW" sz="2000" dirty="0">
                <a:ea typeface="新細明體" pitchFamily="18" charset="-120"/>
              </a:rPr>
              <a:t> Photograph/film the object in front of a blue background, then consider all the blue pixels in the image to be the background</a:t>
            </a:r>
          </a:p>
        </p:txBody>
      </p:sp>
    </p:spTree>
    <p:extLst>
      <p:ext uri="{BB962C8B-B14F-4D97-AF65-F5344CB8AC3E}">
        <p14:creationId xmlns:p14="http://schemas.microsoft.com/office/powerpoint/2010/main" val="309310298"/>
      </p:ext>
    </p:extLst>
  </p:cSld>
  <p:clrMapOvr>
    <a:masterClrMapping/>
  </p:clrMapOvr>
  <p:transition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itchFamily="18" charset="-120"/>
              </a:rPr>
              <a:t>Alpha</a:t>
            </a:r>
          </a:p>
        </p:txBody>
      </p:sp>
      <p:sp>
        <p:nvSpPr>
          <p:cNvPr id="497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534400" cy="4876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dirty="0">
                <a:ea typeface="新細明體" pitchFamily="18" charset="-120"/>
              </a:rPr>
              <a:t>Basic idea: </a:t>
            </a:r>
            <a:r>
              <a:rPr lang="en-US" altLang="zh-TW" dirty="0">
                <a:solidFill>
                  <a:srgbClr val="FF0000"/>
                </a:solidFill>
                <a:ea typeface="新細明體" pitchFamily="18" charset="-120"/>
              </a:rPr>
              <a:t>Encode opacity </a:t>
            </a:r>
            <a:r>
              <a:rPr lang="en-US" altLang="zh-TW" dirty="0">
                <a:ea typeface="新細明體" pitchFamily="18" charset="-120"/>
              </a:rPr>
              <a:t>information in the image</a:t>
            </a:r>
          </a:p>
          <a:p>
            <a:pPr>
              <a:lnSpc>
                <a:spcPct val="90000"/>
              </a:lnSpc>
            </a:pPr>
            <a:r>
              <a:rPr lang="en-US" altLang="zh-TW" dirty="0">
                <a:ea typeface="新細明體" pitchFamily="18" charset="-120"/>
              </a:rPr>
              <a:t>Add an extra channel, </a:t>
            </a:r>
            <a:r>
              <a:rPr lang="en-US" altLang="zh-TW" i="1" dirty="0">
                <a:ea typeface="新細明體" pitchFamily="18" charset="-120"/>
              </a:rPr>
              <a:t>alpha,</a:t>
            </a:r>
            <a:r>
              <a:rPr lang="en-US" altLang="zh-TW" dirty="0">
                <a:ea typeface="新細明體" pitchFamily="18" charset="-120"/>
              </a:rPr>
              <a:t> to each image </a:t>
            </a:r>
            <a:r>
              <a:rPr lang="en-US" altLang="zh-TW" dirty="0" err="1">
                <a:ea typeface="新細明體" pitchFamily="18" charset="-120"/>
              </a:rPr>
              <a:t>i.e</a:t>
            </a:r>
            <a:r>
              <a:rPr lang="en-US" altLang="zh-TW" dirty="0">
                <a:ea typeface="新細明體" pitchFamily="18" charset="-120"/>
              </a:rPr>
              <a:t> each pixel stores R, G, B, A</a:t>
            </a:r>
          </a:p>
          <a:p>
            <a:pPr lvl="1"/>
            <a:r>
              <a:rPr lang="en-US" altLang="zh-TW" sz="2000" dirty="0">
                <a:solidFill>
                  <a:srgbClr val="FF0000"/>
                </a:solidFill>
                <a:ea typeface="新細明體" pitchFamily="18" charset="-120"/>
              </a:rPr>
              <a:t>Binary masks</a:t>
            </a:r>
            <a:r>
              <a:rPr lang="en-US" altLang="zh-TW" sz="2000" dirty="0">
                <a:ea typeface="新細明體" pitchFamily="18" charset="-120"/>
              </a:rPr>
              <a:t>: all or none</a:t>
            </a:r>
          </a:p>
          <a:p>
            <a:pPr lvl="2"/>
            <a:r>
              <a:rPr lang="en-US" altLang="zh-TW" sz="1800" dirty="0">
                <a:ea typeface="新細明體" pitchFamily="18" charset="-120"/>
              </a:rPr>
              <a:t>The presence or absence of imagery</a:t>
            </a:r>
          </a:p>
          <a:p>
            <a:pPr lvl="3"/>
            <a:r>
              <a:rPr lang="en-US" altLang="zh-TW" sz="1800" dirty="0">
                <a:ea typeface="新細明體" pitchFamily="18" charset="-120"/>
              </a:rPr>
              <a:t>Geometric coverage: soft-edge</a:t>
            </a:r>
          </a:p>
          <a:p>
            <a:pPr lvl="2">
              <a:lnSpc>
                <a:spcPct val="90000"/>
              </a:lnSpc>
            </a:pPr>
            <a:r>
              <a:rPr lang="en-US" altLang="zh-TW" sz="1800" dirty="0">
                <a:ea typeface="新細明體" pitchFamily="18" charset="-120"/>
              </a:rPr>
              <a:t>alpha = 1 implies full opacity at a pixel</a:t>
            </a:r>
          </a:p>
          <a:p>
            <a:pPr lvl="2">
              <a:lnSpc>
                <a:spcPct val="90000"/>
              </a:lnSpc>
            </a:pPr>
            <a:r>
              <a:rPr lang="en-US" altLang="zh-TW" sz="1800" dirty="0">
                <a:ea typeface="新細明體" pitchFamily="18" charset="-120"/>
              </a:rPr>
              <a:t>alpha = 0 implies completely clear pixels</a:t>
            </a:r>
          </a:p>
          <a:p>
            <a:pPr lvl="1"/>
            <a:r>
              <a:rPr lang="en-US" altLang="zh-TW" sz="2000" dirty="0">
                <a:solidFill>
                  <a:srgbClr val="FF0000"/>
                </a:solidFill>
                <a:ea typeface="新細明體" pitchFamily="18" charset="-120"/>
              </a:rPr>
              <a:t>Mattes</a:t>
            </a:r>
            <a:r>
              <a:rPr lang="en-US" altLang="zh-TW" sz="2000" dirty="0">
                <a:ea typeface="新細明體" pitchFamily="18" charset="-120"/>
              </a:rPr>
              <a:t>: 0.0 to 1.0 (0 to 255</a:t>
            </a:r>
            <a:r>
              <a:rPr lang="en-US" altLang="zh-TW" sz="2000" b="1" dirty="0">
                <a:ea typeface="新細明體" pitchFamily="18" charset="-120"/>
              </a:rPr>
              <a:t>): </a:t>
            </a:r>
            <a:r>
              <a:rPr lang="en-US" altLang="zh-TW" sz="2000" dirty="0">
                <a:ea typeface="新細明體" pitchFamily="18" charset="-120"/>
              </a:rPr>
              <a:t>There are many interpretations of alpha =&gt; RGBA format and typically 32 bits (8 bits for alpha)</a:t>
            </a:r>
          </a:p>
          <a:p>
            <a:pPr lvl="2">
              <a:lnSpc>
                <a:spcPct val="90000"/>
              </a:lnSpc>
            </a:pPr>
            <a:r>
              <a:rPr lang="en-US" altLang="zh-TW" sz="1800" dirty="0">
                <a:ea typeface="新細明體" pitchFamily="18" charset="-120"/>
              </a:rPr>
              <a:t>Is there anything in the image at that point (web graphics)</a:t>
            </a:r>
          </a:p>
          <a:p>
            <a:pPr lvl="2">
              <a:lnSpc>
                <a:spcPct val="90000"/>
              </a:lnSpc>
            </a:pPr>
            <a:r>
              <a:rPr lang="en-US" altLang="zh-TW" sz="1800" dirty="0">
                <a:ea typeface="新細明體" pitchFamily="18" charset="-120"/>
              </a:rPr>
              <a:t>Transparency (real-time OpenGL) or opacity of an image</a:t>
            </a:r>
          </a:p>
          <a:p>
            <a:pPr lvl="2"/>
            <a:r>
              <a:rPr lang="en-US" altLang="zh-TW" sz="1800" dirty="0">
                <a:ea typeface="新細明體" pitchFamily="18" charset="-120"/>
              </a:rPr>
              <a:t>Or both coverage and transparency</a:t>
            </a:r>
          </a:p>
        </p:txBody>
      </p:sp>
    </p:spTree>
    <p:extLst>
      <p:ext uri="{BB962C8B-B14F-4D97-AF65-F5344CB8AC3E}">
        <p14:creationId xmlns:p14="http://schemas.microsoft.com/office/powerpoint/2010/main" val="517450945"/>
      </p:ext>
    </p:extLst>
  </p:cSld>
  <p:clrMapOvr>
    <a:masterClrMapping/>
  </p:clrMapOvr>
  <p:transition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10/11/2010</a:t>
            </a:r>
            <a:endParaRPr lang="en-US" altLang="zh-TW"/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© 2010 NTUST</a:t>
            </a:r>
            <a:endParaRPr lang="en-US" altLang="zh-TW"/>
          </a:p>
        </p:txBody>
      </p:sp>
      <p:sp>
        <p:nvSpPr>
          <p:cNvPr id="502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itchFamily="18" charset="-120"/>
              </a:rPr>
              <a:t>Sample Images</a:t>
            </a:r>
          </a:p>
        </p:txBody>
      </p:sp>
      <p:sp>
        <p:nvSpPr>
          <p:cNvPr id="502787" name="Text Box 3"/>
          <p:cNvSpPr txBox="1">
            <a:spLocks noChangeArrowheads="1"/>
          </p:cNvSpPr>
          <p:nvPr/>
        </p:nvSpPr>
        <p:spPr bwMode="auto">
          <a:xfrm>
            <a:off x="1219200" y="2057400"/>
            <a:ext cx="1063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ea typeface="新細明體" pitchFamily="18" charset="-120"/>
              </a:rPr>
              <a:t>Images</a:t>
            </a:r>
          </a:p>
        </p:txBody>
      </p:sp>
      <p:sp>
        <p:nvSpPr>
          <p:cNvPr id="502788" name="Text Box 4"/>
          <p:cNvSpPr txBox="1">
            <a:spLocks noChangeArrowheads="1"/>
          </p:cNvSpPr>
          <p:nvPr/>
        </p:nvSpPr>
        <p:spPr bwMode="auto">
          <a:xfrm>
            <a:off x="1219200" y="3962400"/>
            <a:ext cx="1047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ea typeface="新細明體" pitchFamily="18" charset="-120"/>
              </a:rPr>
              <a:t>Alphas</a:t>
            </a:r>
          </a:p>
        </p:txBody>
      </p:sp>
      <p:pic>
        <p:nvPicPr>
          <p:cNvPr id="502789" name="Picture 5" descr="green-vert-alph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4775" y="1600200"/>
            <a:ext cx="1882775" cy="1882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2790" name="Picture 6" descr="green-vert-alpha-alph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4775" y="3657600"/>
            <a:ext cx="1882775" cy="18827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2791" name="Picture 7" descr="red-horiz-alph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1600200"/>
            <a:ext cx="1882775" cy="1882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2792" name="Picture 8" descr="red-horiz-alpha-alph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3657600"/>
            <a:ext cx="1882775" cy="18827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466311"/>
      </p:ext>
    </p:extLst>
  </p:cSld>
  <p:clrMapOvr>
    <a:masterClrMapping/>
  </p:clrMapOvr>
  <p:transition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10/11/2010</a:t>
            </a:r>
            <a:endParaRPr lang="en-US" altLang="zh-TW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© 2010 NTUST</a:t>
            </a:r>
            <a:endParaRPr lang="en-US" altLang="zh-TW"/>
          </a:p>
        </p:txBody>
      </p:sp>
      <p:sp>
        <p:nvSpPr>
          <p:cNvPr id="69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itchFamily="18" charset="-120"/>
              </a:rPr>
              <a:t>Basic Compositing Operation</a:t>
            </a:r>
          </a:p>
        </p:txBody>
      </p:sp>
      <p:sp>
        <p:nvSpPr>
          <p:cNvPr id="69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FF0000"/>
                </a:solidFill>
                <a:ea typeface="新細明體" pitchFamily="18" charset="-120"/>
              </a:rPr>
              <a:t>At each pixel</a:t>
            </a:r>
            <a:r>
              <a:rPr lang="en-US" altLang="zh-TW" dirty="0">
                <a:ea typeface="新細明體" pitchFamily="18" charset="-120"/>
              </a:rPr>
              <a:t>, combine the pixel data from </a:t>
            </a:r>
            <a:r>
              <a:rPr lang="en-US" altLang="zh-TW" i="1" dirty="0">
                <a:ea typeface="新細明體" pitchFamily="18" charset="-120"/>
              </a:rPr>
              <a:t>f</a:t>
            </a:r>
            <a:r>
              <a:rPr lang="en-US" altLang="zh-TW" dirty="0">
                <a:ea typeface="新細明體" pitchFamily="18" charset="-120"/>
              </a:rPr>
              <a:t> and the pixel data from</a:t>
            </a:r>
            <a:r>
              <a:rPr lang="en-US" altLang="zh-TW" i="1" dirty="0">
                <a:ea typeface="新細明體" pitchFamily="18" charset="-120"/>
              </a:rPr>
              <a:t> g </a:t>
            </a:r>
            <a:r>
              <a:rPr lang="en-US" altLang="zh-TW" dirty="0">
                <a:ea typeface="新細明體" pitchFamily="18" charset="-120"/>
              </a:rPr>
              <a:t>with the equation:</a:t>
            </a:r>
          </a:p>
          <a:p>
            <a:endParaRPr lang="en-US" altLang="zh-TW" dirty="0">
              <a:ea typeface="新細明體" pitchFamily="18" charset="-120"/>
            </a:endParaRPr>
          </a:p>
          <a:p>
            <a:r>
              <a:rPr lang="en-US" altLang="zh-TW" i="1" dirty="0">
                <a:ea typeface="新細明體" pitchFamily="18" charset="-120"/>
              </a:rPr>
              <a:t>F</a:t>
            </a:r>
            <a:r>
              <a:rPr lang="en-US" altLang="zh-TW" dirty="0">
                <a:ea typeface="新細明體" pitchFamily="18" charset="-120"/>
              </a:rPr>
              <a:t> and </a:t>
            </a:r>
            <a:r>
              <a:rPr lang="en-US" altLang="zh-TW" i="1" dirty="0">
                <a:ea typeface="新細明體" pitchFamily="18" charset="-120"/>
              </a:rPr>
              <a:t>G</a:t>
            </a:r>
            <a:r>
              <a:rPr lang="en-US" altLang="zh-TW" dirty="0">
                <a:ea typeface="新細明體" pitchFamily="18" charset="-120"/>
              </a:rPr>
              <a:t> describe </a:t>
            </a:r>
            <a:r>
              <a:rPr lang="en-US" altLang="zh-TW" dirty="0">
                <a:solidFill>
                  <a:srgbClr val="FF0000"/>
                </a:solidFill>
                <a:ea typeface="新細明體" pitchFamily="18" charset="-120"/>
              </a:rPr>
              <a:t>how much of each input image survives</a:t>
            </a:r>
            <a:r>
              <a:rPr lang="en-US" altLang="zh-TW" dirty="0">
                <a:ea typeface="新細明體" pitchFamily="18" charset="-120"/>
              </a:rPr>
              <a:t>, and </a:t>
            </a:r>
            <a:r>
              <a:rPr lang="en-US" altLang="zh-TW" i="1" dirty="0" err="1">
                <a:ea typeface="新細明體" pitchFamily="18" charset="-120"/>
              </a:rPr>
              <a:t>c</a:t>
            </a:r>
            <a:r>
              <a:rPr lang="en-US" altLang="zh-TW" i="1" baseline="-25000" dirty="0" err="1">
                <a:ea typeface="新細明體" pitchFamily="18" charset="-120"/>
              </a:rPr>
              <a:t>f</a:t>
            </a:r>
            <a:r>
              <a:rPr lang="en-US" altLang="zh-TW" dirty="0">
                <a:ea typeface="新細明體" pitchFamily="18" charset="-120"/>
              </a:rPr>
              <a:t> and </a:t>
            </a:r>
            <a:r>
              <a:rPr lang="en-US" altLang="zh-TW" i="1" dirty="0">
                <a:ea typeface="新細明體" pitchFamily="18" charset="-120"/>
              </a:rPr>
              <a:t>c</a:t>
            </a:r>
            <a:r>
              <a:rPr lang="en-US" altLang="zh-TW" i="1" baseline="-25000" dirty="0">
                <a:ea typeface="新細明體" pitchFamily="18" charset="-120"/>
              </a:rPr>
              <a:t>g</a:t>
            </a:r>
            <a:r>
              <a:rPr lang="en-US" altLang="zh-TW" dirty="0">
                <a:ea typeface="新細明體" pitchFamily="18" charset="-120"/>
              </a:rPr>
              <a:t> are </a:t>
            </a:r>
            <a:r>
              <a:rPr lang="en-US" altLang="zh-TW" b="1" dirty="0">
                <a:ea typeface="新細明體" pitchFamily="18" charset="-120"/>
              </a:rPr>
              <a:t>pre-multiplied pixels</a:t>
            </a:r>
            <a:r>
              <a:rPr lang="en-US" altLang="zh-TW" dirty="0">
                <a:ea typeface="新細明體" pitchFamily="18" charset="-120"/>
              </a:rPr>
              <a:t>, and </a:t>
            </a:r>
            <a:r>
              <a:rPr lang="en-US" altLang="zh-TW" b="1" dirty="0">
                <a:ea typeface="新細明體" pitchFamily="18" charset="-120"/>
              </a:rPr>
              <a:t>all four channels</a:t>
            </a:r>
            <a:r>
              <a:rPr lang="en-US" altLang="zh-TW" dirty="0">
                <a:ea typeface="新細明體" pitchFamily="18" charset="-120"/>
              </a:rPr>
              <a:t> are calculated</a:t>
            </a:r>
          </a:p>
          <a:p>
            <a:r>
              <a:rPr lang="en-US" altLang="zh-TW" b="1" dirty="0">
                <a:ea typeface="新細明體" pitchFamily="18" charset="-120"/>
              </a:rPr>
              <a:t>To define a compositing operation, define </a:t>
            </a:r>
            <a:r>
              <a:rPr lang="en-US" altLang="zh-TW" b="1" i="1" dirty="0">
                <a:ea typeface="新細明體" pitchFamily="18" charset="-120"/>
              </a:rPr>
              <a:t>F</a:t>
            </a:r>
            <a:r>
              <a:rPr lang="en-US" altLang="zh-TW" b="1" dirty="0">
                <a:ea typeface="新細明體" pitchFamily="18" charset="-120"/>
              </a:rPr>
              <a:t> and </a:t>
            </a:r>
            <a:r>
              <a:rPr lang="en-US" altLang="zh-TW" b="1" i="1" dirty="0">
                <a:ea typeface="新細明體" pitchFamily="18" charset="-120"/>
              </a:rPr>
              <a:t>G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69837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4982736"/>
              </p:ext>
            </p:extLst>
          </p:nvPr>
        </p:nvGraphicFramePr>
        <p:xfrm>
          <a:off x="3124200" y="1905000"/>
          <a:ext cx="2438400" cy="627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1" name="方程式" r:id="rId3" imgW="939600" imgH="241200" progId="Equation.3">
                  <p:embed/>
                </p:oleObj>
              </mc:Choice>
              <mc:Fallback>
                <p:oleObj name="方程式" r:id="rId3" imgW="93960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1905000"/>
                        <a:ext cx="2438400" cy="627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52064085"/>
      </p:ext>
    </p:extLst>
  </p:cSld>
  <p:clrMapOvr>
    <a:masterClrMapping/>
  </p:clrMapOvr>
  <p:transition>
    <p:fade thruBlk="1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10/11/2010</a:t>
            </a:r>
            <a:endParaRPr lang="en-US" altLang="zh-TW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© 2010 NTUST</a:t>
            </a:r>
            <a:endParaRPr lang="en-US" altLang="zh-TW"/>
          </a:p>
        </p:txBody>
      </p:sp>
      <p:sp>
        <p:nvSpPr>
          <p:cNvPr id="69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itchFamily="18" charset="-120"/>
              </a:rPr>
              <a:t>Basic Compositing Operation</a:t>
            </a:r>
          </a:p>
        </p:txBody>
      </p:sp>
      <p:sp>
        <p:nvSpPr>
          <p:cNvPr id="69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95400"/>
            <a:ext cx="6248400" cy="4343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i="1" dirty="0">
                <a:ea typeface="新細明體" pitchFamily="18" charset="-120"/>
              </a:rPr>
              <a:t>F</a:t>
            </a:r>
            <a:r>
              <a:rPr lang="en-US" altLang="zh-TW" dirty="0">
                <a:ea typeface="新細明體" pitchFamily="18" charset="-120"/>
              </a:rPr>
              <a:t> and </a:t>
            </a:r>
            <a:r>
              <a:rPr lang="en-US" altLang="zh-TW" i="1" dirty="0">
                <a:ea typeface="新細明體" pitchFamily="18" charset="-120"/>
              </a:rPr>
              <a:t>G</a:t>
            </a:r>
            <a:r>
              <a:rPr lang="en-US" altLang="zh-TW" dirty="0">
                <a:ea typeface="新細明體" pitchFamily="18" charset="-120"/>
              </a:rPr>
              <a:t> are simple </a:t>
            </a:r>
            <a:r>
              <a:rPr lang="en-US" altLang="zh-TW" b="1" dirty="0">
                <a:ea typeface="新細明體" pitchFamily="18" charset="-120"/>
              </a:rPr>
              <a:t>functions</a:t>
            </a:r>
            <a:r>
              <a:rPr lang="en-US" altLang="zh-TW" dirty="0">
                <a:ea typeface="新細明體" pitchFamily="18" charset="-120"/>
              </a:rPr>
              <a:t> of the alpha values</a:t>
            </a:r>
          </a:p>
          <a:p>
            <a:pPr>
              <a:lnSpc>
                <a:spcPct val="90000"/>
              </a:lnSpc>
            </a:pPr>
            <a:endParaRPr lang="en-US" altLang="zh-TW" dirty="0">
              <a:ea typeface="新細明體" pitchFamily="18" charset="-120"/>
            </a:endParaRPr>
          </a:p>
          <a:p>
            <a:pPr>
              <a:lnSpc>
                <a:spcPct val="90000"/>
              </a:lnSpc>
            </a:pPr>
            <a:endParaRPr lang="en-US" altLang="zh-TW" dirty="0">
              <a:ea typeface="新細明體" pitchFamily="18" charset="-120"/>
            </a:endParaRPr>
          </a:p>
          <a:p>
            <a:pPr>
              <a:lnSpc>
                <a:spcPct val="90000"/>
              </a:lnSpc>
            </a:pPr>
            <a:r>
              <a:rPr lang="en-US" altLang="zh-TW" i="1" dirty="0">
                <a:ea typeface="新細明體" pitchFamily="18" charset="-120"/>
              </a:rPr>
              <a:t>F</a:t>
            </a:r>
            <a:r>
              <a:rPr lang="en-US" altLang="zh-TW" dirty="0">
                <a:ea typeface="新細明體" pitchFamily="18" charset="-120"/>
              </a:rPr>
              <a:t> and </a:t>
            </a:r>
            <a:r>
              <a:rPr lang="en-US" altLang="zh-TW" i="1" dirty="0">
                <a:ea typeface="新細明體" pitchFamily="18" charset="-120"/>
              </a:rPr>
              <a:t>G </a:t>
            </a:r>
            <a:r>
              <a:rPr lang="en-US" altLang="zh-TW" dirty="0">
                <a:ea typeface="新細明體" pitchFamily="18" charset="-120"/>
              </a:rPr>
              <a:t>are chosen (independently)</a:t>
            </a:r>
          </a:p>
          <a:p>
            <a:pPr>
              <a:lnSpc>
                <a:spcPct val="90000"/>
              </a:lnSpc>
            </a:pPr>
            <a:r>
              <a:rPr lang="en-US" altLang="zh-TW" dirty="0">
                <a:ea typeface="新細明體" pitchFamily="18" charset="-120"/>
              </a:rPr>
              <a:t>Different choices give different operations</a:t>
            </a:r>
          </a:p>
          <a:p>
            <a:pPr>
              <a:lnSpc>
                <a:spcPct val="90000"/>
              </a:lnSpc>
            </a:pPr>
            <a:r>
              <a:rPr lang="en-US" altLang="zh-TW" dirty="0">
                <a:ea typeface="新細明體" pitchFamily="18" charset="-120"/>
              </a:rPr>
              <a:t>To code it, you can write one compositor and give it 6 numbers (3 for </a:t>
            </a:r>
            <a:r>
              <a:rPr lang="en-US" altLang="zh-TW" i="1" dirty="0">
                <a:ea typeface="新細明體" pitchFamily="18" charset="-120"/>
              </a:rPr>
              <a:t>F</a:t>
            </a:r>
            <a:r>
              <a:rPr lang="en-US" altLang="zh-TW" dirty="0">
                <a:ea typeface="新細明體" pitchFamily="18" charset="-120"/>
              </a:rPr>
              <a:t>, 3 for </a:t>
            </a:r>
            <a:r>
              <a:rPr lang="en-US" altLang="zh-TW" i="1" dirty="0">
                <a:ea typeface="新細明體" pitchFamily="18" charset="-120"/>
              </a:rPr>
              <a:t>G</a:t>
            </a:r>
            <a:r>
              <a:rPr lang="en-US" altLang="zh-TW" dirty="0">
                <a:ea typeface="新細明體" pitchFamily="18" charset="-120"/>
              </a:rPr>
              <a:t>) to say which function</a:t>
            </a:r>
          </a:p>
          <a:p>
            <a:pPr lvl="1">
              <a:lnSpc>
                <a:spcPct val="90000"/>
              </a:lnSpc>
            </a:pPr>
            <a:r>
              <a:rPr lang="en-US" altLang="zh-TW" dirty="0">
                <a:ea typeface="新細明體" pitchFamily="18" charset="-120"/>
              </a:rPr>
              <a:t>Constant of 0 or 1</a:t>
            </a:r>
          </a:p>
          <a:p>
            <a:pPr lvl="1">
              <a:lnSpc>
                <a:spcPct val="90000"/>
              </a:lnSpc>
            </a:pPr>
            <a:r>
              <a:rPr lang="en-US" altLang="zh-TW" i="1" dirty="0">
                <a:ea typeface="新細明體" pitchFamily="18" charset="-120"/>
                <a:sym typeface="Symbol" pitchFamily="18" charset="2"/>
              </a:rPr>
              <a:t></a:t>
            </a:r>
            <a:r>
              <a:rPr lang="en-US" altLang="zh-TW" i="1" baseline="-25000" dirty="0">
                <a:ea typeface="新細明體" pitchFamily="18" charset="-120"/>
                <a:sym typeface="Symbol" pitchFamily="18" charset="2"/>
              </a:rPr>
              <a:t>f</a:t>
            </a:r>
            <a:r>
              <a:rPr lang="en-US" altLang="zh-TW" dirty="0">
                <a:ea typeface="新細明體" pitchFamily="18" charset="-120"/>
              </a:rPr>
              <a:t> is multiplied by -1, 0 or 1. Similar for </a:t>
            </a:r>
            <a:r>
              <a:rPr lang="en-US" altLang="zh-TW" i="1" dirty="0">
                <a:ea typeface="新細明體" pitchFamily="18" charset="-120"/>
                <a:sym typeface="Symbol" pitchFamily="18" charset="2"/>
              </a:rPr>
              <a:t></a:t>
            </a:r>
            <a:r>
              <a:rPr lang="en-US" altLang="zh-TW" i="1" baseline="-25000" dirty="0">
                <a:ea typeface="新細明體" pitchFamily="18" charset="-120"/>
                <a:sym typeface="Symbol" pitchFamily="18" charset="2"/>
              </a:rPr>
              <a:t>g</a:t>
            </a:r>
            <a:r>
              <a:rPr lang="en-US" altLang="zh-TW" dirty="0">
                <a:ea typeface="新細明體" pitchFamily="18" charset="-120"/>
              </a:rPr>
              <a:t> </a:t>
            </a:r>
          </a:p>
        </p:txBody>
      </p:sp>
      <p:graphicFrame>
        <p:nvGraphicFramePr>
          <p:cNvPr id="69939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7540636"/>
              </p:ext>
            </p:extLst>
          </p:nvPr>
        </p:nvGraphicFramePr>
        <p:xfrm>
          <a:off x="1066800" y="2133600"/>
          <a:ext cx="4976813" cy="627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6" name="方程式" r:id="rId3" imgW="1917360" imgH="241200" progId="Equation.3">
                  <p:embed/>
                </p:oleObj>
              </mc:Choice>
              <mc:Fallback>
                <p:oleObj name="方程式" r:id="rId3" imgW="191736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2133600"/>
                        <a:ext cx="4976813" cy="627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939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7269453"/>
              </p:ext>
            </p:extLst>
          </p:nvPr>
        </p:nvGraphicFramePr>
        <p:xfrm>
          <a:off x="6918325" y="1981200"/>
          <a:ext cx="2073275" cy="315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7" name="Equation" r:id="rId5" imgW="901440" imgH="1371600" progId="Equation.3">
                  <p:embed/>
                </p:oleObj>
              </mc:Choice>
              <mc:Fallback>
                <p:oleObj name="Equation" r:id="rId5" imgW="901440" imgH="1371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18325" y="1981200"/>
                        <a:ext cx="2073275" cy="3159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50692180"/>
      </p:ext>
    </p:extLst>
  </p:cSld>
  <p:clrMapOvr>
    <a:masterClrMapping/>
  </p:clrMapOvr>
  <p:transition>
    <p:fade thruBlk="1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10/11/2010</a:t>
            </a:r>
            <a:endParaRPr lang="en-US" altLang="zh-TW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© 2010 NTUST</a:t>
            </a:r>
            <a:endParaRPr lang="en-US" altLang="zh-TW"/>
          </a:p>
        </p:txBody>
      </p:sp>
      <p:sp>
        <p:nvSpPr>
          <p:cNvPr id="766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itchFamily="18" charset="-120"/>
              </a:rPr>
              <a:t>Multiple Alpha Blending</a:t>
            </a:r>
          </a:p>
        </p:txBody>
      </p:sp>
      <p:sp>
        <p:nvSpPr>
          <p:cNvPr id="766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19200"/>
            <a:ext cx="5938838" cy="4343400"/>
          </a:xfrm>
        </p:spPr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So far we assumed that one image (background) is opaque.  </a:t>
            </a:r>
          </a:p>
          <a:p>
            <a:r>
              <a:rPr lang="en-US" altLang="zh-TW" dirty="0">
                <a:ea typeface="新細明體" pitchFamily="18" charset="-120"/>
              </a:rPr>
              <a:t>If blending semi-transparent sprites (the </a:t>
            </a:r>
            <a:r>
              <a:rPr lang="en-US" altLang="zh-TW" dirty="0">
                <a:latin typeface="Arial"/>
                <a:ea typeface="新細明體" pitchFamily="18" charset="-120"/>
              </a:rPr>
              <a:t>“</a:t>
            </a:r>
            <a:r>
              <a:rPr lang="en-US" altLang="zh-TW" dirty="0">
                <a:ea typeface="新細明體" pitchFamily="18" charset="-120"/>
              </a:rPr>
              <a:t>A over B</a:t>
            </a:r>
            <a:r>
              <a:rPr lang="en-US" altLang="zh-TW" dirty="0">
                <a:latin typeface="Arial"/>
                <a:ea typeface="新細明體" pitchFamily="18" charset="-120"/>
              </a:rPr>
              <a:t>”</a:t>
            </a:r>
            <a:r>
              <a:rPr lang="en-US" altLang="zh-TW" dirty="0">
                <a:ea typeface="新細明體" pitchFamily="18" charset="-120"/>
              </a:rPr>
              <a:t> operation):</a:t>
            </a:r>
          </a:p>
          <a:p>
            <a:r>
              <a:rPr lang="en-US" altLang="zh-TW" sz="2800" dirty="0" err="1">
                <a:ea typeface="新細明體" pitchFamily="18" charset="-120"/>
                <a:cs typeface="Arial" charset="0"/>
              </a:rPr>
              <a:t>I</a:t>
            </a:r>
            <a:r>
              <a:rPr lang="en-US" altLang="zh-TW" sz="2800" baseline="-25000" dirty="0" err="1">
                <a:ea typeface="新細明體" pitchFamily="18" charset="-120"/>
                <a:cs typeface="Arial" charset="0"/>
              </a:rPr>
              <a:t>comp</a:t>
            </a:r>
            <a:r>
              <a:rPr lang="en-US" altLang="zh-TW" sz="2800" dirty="0">
                <a:ea typeface="新細明體" pitchFamily="18" charset="-120"/>
                <a:cs typeface="Arial" charset="0"/>
              </a:rPr>
              <a:t> = </a:t>
            </a:r>
            <a:r>
              <a:rPr lang="en-US" altLang="zh-TW" sz="2800" dirty="0" err="1">
                <a:latin typeface="Symbol" pitchFamily="18" charset="2"/>
                <a:ea typeface="新細明體" pitchFamily="18" charset="-120"/>
                <a:cs typeface="Arial" charset="0"/>
              </a:rPr>
              <a:t>a</a:t>
            </a:r>
            <a:r>
              <a:rPr lang="en-US" altLang="zh-TW" sz="2800" baseline="-25000" dirty="0" err="1">
                <a:ea typeface="新細明體" pitchFamily="18" charset="-120"/>
                <a:cs typeface="Arial" charset="0"/>
              </a:rPr>
              <a:t>a</a:t>
            </a:r>
            <a:r>
              <a:rPr lang="en-US" altLang="zh-TW" sz="2800" dirty="0" err="1">
                <a:ea typeface="新細明體" pitchFamily="18" charset="-120"/>
                <a:cs typeface="Arial" charset="0"/>
              </a:rPr>
              <a:t>I</a:t>
            </a:r>
            <a:r>
              <a:rPr lang="en-US" altLang="zh-TW" sz="2800" baseline="-25000" dirty="0" err="1">
                <a:ea typeface="新細明體" pitchFamily="18" charset="-120"/>
                <a:cs typeface="Arial" charset="0"/>
              </a:rPr>
              <a:t>a</a:t>
            </a:r>
            <a:r>
              <a:rPr lang="en-US" altLang="zh-TW" sz="2800" baseline="-25000" dirty="0">
                <a:ea typeface="新細明體" pitchFamily="18" charset="-120"/>
                <a:cs typeface="Arial" charset="0"/>
              </a:rPr>
              <a:t> </a:t>
            </a:r>
            <a:r>
              <a:rPr lang="en-US" altLang="zh-TW" sz="2800" dirty="0">
                <a:ea typeface="新細明體" pitchFamily="18" charset="-120"/>
                <a:cs typeface="Arial" charset="0"/>
              </a:rPr>
              <a:t>+ (1-</a:t>
            </a:r>
            <a:r>
              <a:rPr lang="en-US" altLang="zh-TW" sz="2800" dirty="0">
                <a:latin typeface="Symbol" pitchFamily="18" charset="2"/>
                <a:ea typeface="新細明體" pitchFamily="18" charset="-120"/>
                <a:cs typeface="Arial" charset="0"/>
              </a:rPr>
              <a:t>a</a:t>
            </a:r>
            <a:r>
              <a:rPr lang="en-US" altLang="zh-TW" sz="2800" baseline="-25000" dirty="0">
                <a:ea typeface="新細明體" pitchFamily="18" charset="-120"/>
                <a:cs typeface="Arial" charset="0"/>
              </a:rPr>
              <a:t>a</a:t>
            </a:r>
            <a:r>
              <a:rPr lang="en-US" altLang="zh-TW" sz="2800" dirty="0">
                <a:ea typeface="新細明體" pitchFamily="18" charset="-120"/>
                <a:cs typeface="Arial" charset="0"/>
              </a:rPr>
              <a:t>)</a:t>
            </a:r>
            <a:r>
              <a:rPr lang="en-US" altLang="zh-TW" sz="2800" dirty="0" err="1">
                <a:latin typeface="Symbol" pitchFamily="18" charset="2"/>
                <a:ea typeface="新細明體" pitchFamily="18" charset="-120"/>
                <a:cs typeface="Arial" charset="0"/>
              </a:rPr>
              <a:t>a</a:t>
            </a:r>
            <a:r>
              <a:rPr lang="en-US" altLang="zh-TW" sz="2800" baseline="-25000" dirty="0" err="1">
                <a:ea typeface="新細明體" pitchFamily="18" charset="-120"/>
                <a:cs typeface="Arial" charset="0"/>
              </a:rPr>
              <a:t>b</a:t>
            </a:r>
            <a:r>
              <a:rPr lang="en-US" altLang="zh-TW" sz="2800" dirty="0" err="1">
                <a:ea typeface="新細明體" pitchFamily="18" charset="-120"/>
                <a:cs typeface="Arial" charset="0"/>
              </a:rPr>
              <a:t>I</a:t>
            </a:r>
            <a:r>
              <a:rPr lang="en-US" altLang="zh-TW" sz="2800" baseline="-25000" dirty="0" err="1">
                <a:ea typeface="新細明體" pitchFamily="18" charset="-120"/>
                <a:cs typeface="Arial" charset="0"/>
              </a:rPr>
              <a:t>b</a:t>
            </a:r>
            <a:endParaRPr lang="en-US" altLang="zh-TW" sz="2800" baseline="-25000" dirty="0">
              <a:ea typeface="新細明體" pitchFamily="18" charset="-120"/>
              <a:cs typeface="Arial" charset="0"/>
            </a:endParaRPr>
          </a:p>
          <a:p>
            <a:pPr marL="457200" lvl="1" indent="0">
              <a:buNone/>
            </a:pPr>
            <a:r>
              <a:rPr lang="en-US" altLang="zh-TW" sz="2800" dirty="0" err="1">
                <a:latin typeface="Symbol" pitchFamily="18" charset="2"/>
                <a:ea typeface="新細明體" pitchFamily="18" charset="-120"/>
                <a:cs typeface="Arial" charset="0"/>
              </a:rPr>
              <a:t>a</a:t>
            </a:r>
            <a:r>
              <a:rPr lang="en-US" altLang="zh-TW" sz="2800" baseline="-25000" dirty="0" err="1">
                <a:ea typeface="新細明體" pitchFamily="18" charset="-120"/>
                <a:cs typeface="Arial" charset="0"/>
              </a:rPr>
              <a:t>comp</a:t>
            </a:r>
            <a:r>
              <a:rPr lang="en-US" altLang="zh-TW" sz="2800" baseline="-25000" dirty="0">
                <a:ea typeface="新細明體" pitchFamily="18" charset="-120"/>
                <a:cs typeface="Arial" charset="0"/>
              </a:rPr>
              <a:t> </a:t>
            </a:r>
            <a:r>
              <a:rPr lang="en-US" altLang="zh-TW" sz="2800" dirty="0">
                <a:ea typeface="新細明體" pitchFamily="18" charset="-120"/>
                <a:cs typeface="Arial" charset="0"/>
              </a:rPr>
              <a:t>= </a:t>
            </a:r>
            <a:r>
              <a:rPr lang="en-US" altLang="zh-TW" sz="2800" dirty="0" err="1">
                <a:latin typeface="Symbol" pitchFamily="18" charset="2"/>
                <a:ea typeface="新細明體" pitchFamily="18" charset="-120"/>
                <a:cs typeface="Arial" charset="0"/>
              </a:rPr>
              <a:t>a</a:t>
            </a:r>
            <a:r>
              <a:rPr lang="en-US" altLang="zh-TW" sz="2800" baseline="-25000" dirty="0" err="1">
                <a:ea typeface="新細明體" pitchFamily="18" charset="-120"/>
                <a:cs typeface="Arial" charset="0"/>
              </a:rPr>
              <a:t>a</a:t>
            </a:r>
            <a:r>
              <a:rPr lang="en-US" altLang="zh-TW" sz="2800" baseline="-25000" dirty="0">
                <a:ea typeface="新細明體" pitchFamily="18" charset="-120"/>
                <a:cs typeface="Arial" charset="0"/>
              </a:rPr>
              <a:t> </a:t>
            </a:r>
            <a:r>
              <a:rPr lang="en-US" altLang="zh-TW" sz="2800" dirty="0">
                <a:ea typeface="新細明體" pitchFamily="18" charset="-120"/>
                <a:cs typeface="Arial" charset="0"/>
              </a:rPr>
              <a:t>+ (1-</a:t>
            </a:r>
            <a:r>
              <a:rPr lang="en-US" altLang="zh-TW" sz="2800" dirty="0">
                <a:latin typeface="Symbol" pitchFamily="18" charset="2"/>
                <a:ea typeface="新細明體" pitchFamily="18" charset="-120"/>
                <a:cs typeface="Arial" charset="0"/>
              </a:rPr>
              <a:t>a</a:t>
            </a:r>
            <a:r>
              <a:rPr lang="en-US" altLang="zh-TW" sz="2800" baseline="-25000" dirty="0">
                <a:ea typeface="新細明體" pitchFamily="18" charset="-120"/>
                <a:cs typeface="Arial" charset="0"/>
              </a:rPr>
              <a:t>a</a:t>
            </a:r>
            <a:r>
              <a:rPr lang="en-US" altLang="zh-TW" sz="2800" dirty="0">
                <a:ea typeface="新細明體" pitchFamily="18" charset="-120"/>
                <a:cs typeface="Arial" charset="0"/>
              </a:rPr>
              <a:t>)</a:t>
            </a:r>
            <a:r>
              <a:rPr lang="en-US" altLang="zh-TW" sz="2800" dirty="0" err="1">
                <a:latin typeface="Symbol" pitchFamily="18" charset="2"/>
                <a:ea typeface="新細明體" pitchFamily="18" charset="-120"/>
                <a:cs typeface="Arial" charset="0"/>
              </a:rPr>
              <a:t>a</a:t>
            </a:r>
            <a:r>
              <a:rPr lang="en-US" altLang="zh-TW" sz="2800" baseline="-25000" dirty="0" err="1">
                <a:ea typeface="新細明體" pitchFamily="18" charset="-120"/>
                <a:cs typeface="Arial" charset="0"/>
              </a:rPr>
              <a:t>b</a:t>
            </a:r>
            <a:endParaRPr lang="en-US" altLang="zh-TW" sz="2800" baseline="-25000" dirty="0">
              <a:ea typeface="新細明體" pitchFamily="18" charset="-120"/>
              <a:cs typeface="Arial" charset="0"/>
            </a:endParaRPr>
          </a:p>
          <a:p>
            <a:r>
              <a:rPr lang="en-US" altLang="zh-TW" dirty="0">
                <a:ea typeface="新細明體" pitchFamily="18" charset="-120"/>
                <a:cs typeface="Arial" charset="0"/>
              </a:rPr>
              <a:t>Note: sometimes alpha is </a:t>
            </a:r>
            <a:r>
              <a:rPr lang="en-US" altLang="zh-TW" dirty="0" err="1">
                <a:ea typeface="新細明體" pitchFamily="18" charset="-120"/>
                <a:cs typeface="Arial" charset="0"/>
              </a:rPr>
              <a:t>premultiplied</a:t>
            </a:r>
            <a:r>
              <a:rPr lang="en-US" altLang="zh-TW" dirty="0">
                <a:ea typeface="新細明體" pitchFamily="18" charset="-120"/>
                <a:cs typeface="Arial" charset="0"/>
              </a:rPr>
              <a:t>: </a:t>
            </a:r>
            <a:r>
              <a:rPr lang="en-US" altLang="zh-TW" dirty="0" err="1">
                <a:ea typeface="新細明體" pitchFamily="18" charset="-120"/>
                <a:cs typeface="Arial" charset="0"/>
              </a:rPr>
              <a:t>im</a:t>
            </a:r>
            <a:r>
              <a:rPr lang="en-US" altLang="zh-TW" dirty="0">
                <a:ea typeface="新細明體" pitchFamily="18" charset="-120"/>
                <a:cs typeface="Arial" charset="0"/>
              </a:rPr>
              <a:t>(</a:t>
            </a:r>
            <a:r>
              <a:rPr lang="en-US" altLang="zh-TW" dirty="0" err="1">
                <a:latin typeface="Symbol" pitchFamily="18" charset="2"/>
                <a:ea typeface="新細明體" pitchFamily="18" charset="-120"/>
                <a:cs typeface="Arial" charset="0"/>
              </a:rPr>
              <a:t>a</a:t>
            </a:r>
            <a:r>
              <a:rPr lang="en-US" altLang="zh-TW" dirty="0" err="1">
                <a:ea typeface="新細明體" pitchFamily="18" charset="-120"/>
                <a:cs typeface="Arial" charset="0"/>
              </a:rPr>
              <a:t>R,</a:t>
            </a:r>
            <a:r>
              <a:rPr lang="en-US" altLang="zh-TW" dirty="0" err="1">
                <a:latin typeface="Symbol" pitchFamily="18" charset="2"/>
                <a:ea typeface="新細明體" pitchFamily="18" charset="-120"/>
                <a:cs typeface="Arial" charset="0"/>
              </a:rPr>
              <a:t>a</a:t>
            </a:r>
            <a:r>
              <a:rPr lang="en-US" altLang="zh-TW" dirty="0" err="1">
                <a:ea typeface="新細明體" pitchFamily="18" charset="-120"/>
                <a:cs typeface="Arial" charset="0"/>
              </a:rPr>
              <a:t>G,</a:t>
            </a:r>
            <a:r>
              <a:rPr lang="en-US" altLang="zh-TW" dirty="0" err="1">
                <a:latin typeface="Symbol" pitchFamily="18" charset="2"/>
                <a:ea typeface="新細明體" pitchFamily="18" charset="-120"/>
                <a:cs typeface="Arial" charset="0"/>
              </a:rPr>
              <a:t>a</a:t>
            </a:r>
            <a:r>
              <a:rPr lang="en-US" altLang="zh-TW" dirty="0" err="1">
                <a:ea typeface="新細明體" pitchFamily="18" charset="-120"/>
                <a:cs typeface="Arial" charset="0"/>
              </a:rPr>
              <a:t>B,</a:t>
            </a:r>
            <a:r>
              <a:rPr lang="en-US" altLang="zh-TW" dirty="0" err="1">
                <a:latin typeface="Symbol" pitchFamily="18" charset="2"/>
                <a:ea typeface="新細明體" pitchFamily="18" charset="-120"/>
                <a:cs typeface="Arial" charset="0"/>
              </a:rPr>
              <a:t>a</a:t>
            </a:r>
            <a:r>
              <a:rPr lang="en-US" altLang="zh-TW" dirty="0">
                <a:ea typeface="新細明體" pitchFamily="18" charset="-120"/>
                <a:cs typeface="Arial" charset="0"/>
              </a:rPr>
              <a:t>):</a:t>
            </a:r>
          </a:p>
          <a:p>
            <a:r>
              <a:rPr lang="en-US" altLang="zh-TW" sz="2800" dirty="0" err="1">
                <a:ea typeface="新細明體" pitchFamily="18" charset="-120"/>
                <a:cs typeface="Arial" charset="0"/>
              </a:rPr>
              <a:t>I</a:t>
            </a:r>
            <a:r>
              <a:rPr lang="en-US" altLang="zh-TW" sz="2800" baseline="-25000" dirty="0" err="1">
                <a:ea typeface="新細明體" pitchFamily="18" charset="-120"/>
                <a:cs typeface="Arial" charset="0"/>
              </a:rPr>
              <a:t>comp</a:t>
            </a:r>
            <a:r>
              <a:rPr lang="en-US" altLang="zh-TW" sz="2800" dirty="0">
                <a:ea typeface="新細明體" pitchFamily="18" charset="-120"/>
                <a:cs typeface="Arial" charset="0"/>
              </a:rPr>
              <a:t> = </a:t>
            </a:r>
            <a:r>
              <a:rPr lang="en-US" altLang="zh-TW" sz="2800" dirty="0" err="1">
                <a:ea typeface="新細明體" pitchFamily="18" charset="-120"/>
                <a:cs typeface="Arial" charset="0"/>
              </a:rPr>
              <a:t>I</a:t>
            </a:r>
            <a:r>
              <a:rPr lang="en-US" altLang="zh-TW" sz="2800" baseline="-25000" dirty="0" err="1">
                <a:ea typeface="新細明體" pitchFamily="18" charset="-120"/>
                <a:cs typeface="Arial" charset="0"/>
              </a:rPr>
              <a:t>a</a:t>
            </a:r>
            <a:r>
              <a:rPr lang="en-US" altLang="zh-TW" sz="2800" baseline="-25000" dirty="0">
                <a:ea typeface="新細明體" pitchFamily="18" charset="-120"/>
                <a:cs typeface="Arial" charset="0"/>
              </a:rPr>
              <a:t> </a:t>
            </a:r>
            <a:r>
              <a:rPr lang="en-US" altLang="zh-TW" sz="2800" dirty="0">
                <a:ea typeface="新細明體" pitchFamily="18" charset="-120"/>
                <a:cs typeface="Arial" charset="0"/>
              </a:rPr>
              <a:t>+ (1-</a:t>
            </a:r>
            <a:r>
              <a:rPr lang="en-US" altLang="zh-TW" sz="2800" dirty="0">
                <a:latin typeface="Symbol" pitchFamily="18" charset="2"/>
                <a:ea typeface="新細明體" pitchFamily="18" charset="-120"/>
                <a:cs typeface="Arial" charset="0"/>
              </a:rPr>
              <a:t>a</a:t>
            </a:r>
            <a:r>
              <a:rPr lang="en-US" altLang="zh-TW" sz="2800" baseline="-25000" dirty="0">
                <a:ea typeface="新細明體" pitchFamily="18" charset="-120"/>
                <a:cs typeface="Arial" charset="0"/>
              </a:rPr>
              <a:t>a</a:t>
            </a:r>
            <a:r>
              <a:rPr lang="en-US" altLang="zh-TW" sz="2800" dirty="0">
                <a:ea typeface="新細明體" pitchFamily="18" charset="-120"/>
                <a:cs typeface="Arial" charset="0"/>
              </a:rPr>
              <a:t>)</a:t>
            </a:r>
            <a:r>
              <a:rPr lang="en-US" altLang="zh-TW" sz="2800" dirty="0" err="1">
                <a:ea typeface="新細明體" pitchFamily="18" charset="-120"/>
                <a:cs typeface="Arial" charset="0"/>
              </a:rPr>
              <a:t>I</a:t>
            </a:r>
            <a:r>
              <a:rPr lang="en-US" altLang="zh-TW" sz="2800" baseline="-25000" dirty="0" err="1">
                <a:ea typeface="新細明體" pitchFamily="18" charset="-120"/>
                <a:cs typeface="Arial" charset="0"/>
              </a:rPr>
              <a:t>b</a:t>
            </a:r>
            <a:endParaRPr lang="en-US" altLang="zh-TW" sz="2800" baseline="-25000" dirty="0">
              <a:ea typeface="新細明體" pitchFamily="18" charset="-120"/>
              <a:cs typeface="Arial" charset="0"/>
            </a:endParaRPr>
          </a:p>
          <a:p>
            <a:r>
              <a:rPr lang="en-US" altLang="zh-TW" sz="2000" dirty="0">
                <a:ea typeface="新細明體" pitchFamily="18" charset="-120"/>
                <a:cs typeface="Arial" charset="0"/>
              </a:rPr>
              <a:t>(same for alpha!)</a:t>
            </a:r>
          </a:p>
        </p:txBody>
      </p:sp>
      <p:pic>
        <p:nvPicPr>
          <p:cNvPr id="766980" name="Picture 4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857" t="22571" r="39714" b="11905"/>
          <a:stretch>
            <a:fillRect/>
          </a:stretch>
        </p:blipFill>
        <p:spPr bwMode="auto">
          <a:xfrm>
            <a:off x="6227763" y="1219200"/>
            <a:ext cx="2763837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3806849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9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9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9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6979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10/11/2010</a:t>
            </a:r>
            <a:endParaRPr lang="en-US" altLang="zh-TW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© 2010 NTUST</a:t>
            </a:r>
            <a:endParaRPr lang="en-US" altLang="zh-TW"/>
          </a:p>
        </p:txBody>
      </p:sp>
      <p:sp>
        <p:nvSpPr>
          <p:cNvPr id="503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>
                <a:ea typeface="新細明體" pitchFamily="18" charset="-120"/>
              </a:rPr>
              <a:t>“</a:t>
            </a:r>
            <a:r>
              <a:rPr lang="en-US" altLang="zh-TW">
                <a:ea typeface="新細明體" pitchFamily="18" charset="-120"/>
              </a:rPr>
              <a:t>Over” Operator</a:t>
            </a:r>
          </a:p>
        </p:txBody>
      </p:sp>
      <p:sp>
        <p:nvSpPr>
          <p:cNvPr id="503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447800"/>
            <a:ext cx="8077200" cy="685800"/>
          </a:xfrm>
        </p:spPr>
        <p:txBody>
          <a:bodyPr/>
          <a:lstStyle/>
          <a:p>
            <a:r>
              <a:rPr lang="en-US" altLang="zh-TW">
                <a:ea typeface="新細明體" pitchFamily="18" charset="-120"/>
              </a:rPr>
              <a:t>If there’s some </a:t>
            </a:r>
            <a:r>
              <a:rPr lang="en-US" altLang="zh-TW" i="1">
                <a:ea typeface="新細明體" pitchFamily="18" charset="-120"/>
              </a:rPr>
              <a:t>f</a:t>
            </a:r>
            <a:r>
              <a:rPr lang="en-US" altLang="zh-TW">
                <a:ea typeface="新細明體" pitchFamily="18" charset="-120"/>
              </a:rPr>
              <a:t>, get </a:t>
            </a:r>
            <a:r>
              <a:rPr lang="en-US" altLang="zh-TW" i="1">
                <a:ea typeface="新細明體" pitchFamily="18" charset="-120"/>
              </a:rPr>
              <a:t>f</a:t>
            </a:r>
            <a:r>
              <a:rPr lang="en-US" altLang="zh-TW">
                <a:ea typeface="新細明體" pitchFamily="18" charset="-120"/>
              </a:rPr>
              <a:t>, otherwise get </a:t>
            </a:r>
            <a:r>
              <a:rPr lang="en-US" altLang="zh-TW" i="1">
                <a:ea typeface="新細明體" pitchFamily="18" charset="-120"/>
              </a:rPr>
              <a:t>g</a:t>
            </a:r>
          </a:p>
        </p:txBody>
      </p:sp>
      <p:pic>
        <p:nvPicPr>
          <p:cNvPr id="503812" name="Picture 4" descr="green-vert-alph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057400"/>
            <a:ext cx="1882775" cy="1882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3813" name="Picture 5" descr="green-vert-alpha-alph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114800"/>
            <a:ext cx="1882775" cy="18827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3814" name="Picture 6" descr="red-horiz-alph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2057400"/>
            <a:ext cx="1882775" cy="1882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3815" name="Picture 7" descr="red-horiz-alpha-alph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4114800"/>
            <a:ext cx="1882775" cy="18827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3816" name="Text Box 8"/>
          <p:cNvSpPr txBox="1">
            <a:spLocks noChangeArrowheads="1"/>
          </p:cNvSpPr>
          <p:nvPr/>
        </p:nvSpPr>
        <p:spPr bwMode="auto">
          <a:xfrm>
            <a:off x="2590800" y="2743200"/>
            <a:ext cx="725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ea typeface="新細明體" pitchFamily="18" charset="-120"/>
              </a:rPr>
              <a:t>over</a:t>
            </a:r>
          </a:p>
        </p:txBody>
      </p:sp>
      <p:sp>
        <p:nvSpPr>
          <p:cNvPr id="503817" name="Text Box 9"/>
          <p:cNvSpPr txBox="1">
            <a:spLocks noChangeArrowheads="1"/>
          </p:cNvSpPr>
          <p:nvPr/>
        </p:nvSpPr>
        <p:spPr bwMode="auto">
          <a:xfrm>
            <a:off x="5715000" y="2743200"/>
            <a:ext cx="35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ea typeface="新細明體" pitchFamily="18" charset="-120"/>
              </a:rPr>
              <a:t>=</a:t>
            </a:r>
          </a:p>
        </p:txBody>
      </p:sp>
      <p:pic>
        <p:nvPicPr>
          <p:cNvPr id="503818" name="Picture 10" descr="comp-over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2057400"/>
            <a:ext cx="1882775" cy="1882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3819" name="Picture 11" descr="comp-over-alpha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4114800"/>
            <a:ext cx="1882775" cy="18827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5421445"/>
      </p:ext>
    </p:extLst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Discussion</a:t>
            </a:r>
          </a:p>
        </p:txBody>
      </p:sp>
      <p:sp>
        <p:nvSpPr>
          <p:cNvPr id="416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What’s blue screen technique?</a:t>
            </a:r>
          </a:p>
          <a:p>
            <a:r>
              <a:rPr lang="en-US" altLang="zh-TW" dirty="0">
                <a:ea typeface="新細明體" pitchFamily="18" charset="-120"/>
              </a:rPr>
              <a:t>Where do you see this? </a:t>
            </a:r>
          </a:p>
        </p:txBody>
      </p:sp>
    </p:spTree>
    <p:extLst>
      <p:ext uri="{BB962C8B-B14F-4D97-AF65-F5344CB8AC3E}">
        <p14:creationId xmlns:p14="http://schemas.microsoft.com/office/powerpoint/2010/main" val="4145484424"/>
      </p:ext>
    </p:extLst>
  </p:cSld>
  <p:clrMapOvr>
    <a:masterClrMapping/>
  </p:clrMapOvr>
  <p:transition>
    <p:fade thruBlk="1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10/11/2010</a:t>
            </a:r>
            <a:endParaRPr lang="en-US" altLang="zh-TW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© 2010 NTUST</a:t>
            </a:r>
            <a:endParaRPr lang="en-US" altLang="zh-TW"/>
          </a:p>
        </p:txBody>
      </p:sp>
      <p:sp>
        <p:nvSpPr>
          <p:cNvPr id="504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>
                <a:ea typeface="新細明體" pitchFamily="18" charset="-120"/>
              </a:rPr>
              <a:t>“</a:t>
            </a:r>
            <a:r>
              <a:rPr lang="en-US" altLang="zh-TW">
                <a:ea typeface="新細明體" pitchFamily="18" charset="-120"/>
              </a:rPr>
              <a:t>Over” Operator</a:t>
            </a:r>
          </a:p>
        </p:txBody>
      </p:sp>
      <p:sp>
        <p:nvSpPr>
          <p:cNvPr id="504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>
                <a:ea typeface="新細明體" pitchFamily="18" charset="-120"/>
              </a:rPr>
              <a:t>Computes composite with the rule that </a:t>
            </a:r>
            <a:r>
              <a:rPr lang="en-US" altLang="zh-TW" i="1">
                <a:ea typeface="新細明體" pitchFamily="18" charset="-120"/>
              </a:rPr>
              <a:t>f</a:t>
            </a:r>
            <a:r>
              <a:rPr lang="en-US" altLang="zh-TW">
                <a:ea typeface="新細明體" pitchFamily="18" charset="-120"/>
              </a:rPr>
              <a:t> covers </a:t>
            </a:r>
            <a:r>
              <a:rPr lang="en-US" altLang="zh-TW" i="1">
                <a:ea typeface="新細明體" pitchFamily="18" charset="-120"/>
              </a:rPr>
              <a:t>g</a:t>
            </a:r>
          </a:p>
        </p:txBody>
      </p:sp>
      <p:graphicFrame>
        <p:nvGraphicFramePr>
          <p:cNvPr id="504836" name="Object 4"/>
          <p:cNvGraphicFramePr>
            <a:graphicFrameLocks noChangeAspect="1"/>
          </p:cNvGraphicFramePr>
          <p:nvPr/>
        </p:nvGraphicFramePr>
        <p:xfrm>
          <a:off x="3581400" y="2286000"/>
          <a:ext cx="1905000" cy="1319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9" name="Equation" r:id="rId3" imgW="660240" imgH="457200" progId="Equation.3">
                  <p:embed/>
                </p:oleObj>
              </mc:Choice>
              <mc:Fallback>
                <p:oleObj name="Equation" r:id="rId3" imgW="66024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2286000"/>
                        <a:ext cx="1905000" cy="1319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90246264"/>
      </p:ext>
    </p:extLst>
  </p:cSld>
  <p:clrMapOvr>
    <a:masterClrMapping/>
  </p:clrMapOvr>
  <p:transition>
    <p:fade thruBlk="1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10/11/2010</a:t>
            </a:r>
            <a:endParaRPr lang="en-US" altLang="zh-TW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© 2010 NTUST</a:t>
            </a:r>
            <a:endParaRPr lang="en-US" altLang="zh-TW"/>
          </a:p>
        </p:txBody>
      </p:sp>
      <p:sp>
        <p:nvSpPr>
          <p:cNvPr id="69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itchFamily="18" charset="-120"/>
              </a:rPr>
              <a:t>Over Operator</a:t>
            </a:r>
          </a:p>
        </p:txBody>
      </p:sp>
      <p:sp>
        <p:nvSpPr>
          <p:cNvPr id="69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447800"/>
            <a:ext cx="8229600" cy="4343400"/>
          </a:xfrm>
        </p:spPr>
        <p:txBody>
          <a:bodyPr/>
          <a:lstStyle/>
          <a:p>
            <a:endParaRPr lang="en-US" altLang="zh-TW" b="1">
              <a:ea typeface="新細明體" pitchFamily="18" charset="-120"/>
            </a:endParaRPr>
          </a:p>
          <a:p>
            <a:endParaRPr lang="en-US" altLang="zh-TW" b="1">
              <a:ea typeface="新細明體" pitchFamily="18" charset="-120"/>
            </a:endParaRPr>
          </a:p>
          <a:p>
            <a:endParaRPr lang="en-US" altLang="zh-TW" b="1">
              <a:ea typeface="新細明體" pitchFamily="18" charset="-120"/>
            </a:endParaRPr>
          </a:p>
          <a:p>
            <a:endParaRPr lang="en-US" altLang="zh-TW" b="1">
              <a:ea typeface="新細明體" pitchFamily="18" charset="-120"/>
            </a:endParaRPr>
          </a:p>
          <a:p>
            <a:endParaRPr lang="en-US" altLang="zh-TW" b="1">
              <a:ea typeface="新細明體" pitchFamily="18" charset="-120"/>
            </a:endParaRPr>
          </a:p>
          <a:p>
            <a:endParaRPr lang="en-US" altLang="zh-TW" b="1">
              <a:ea typeface="新細明體" pitchFamily="18" charset="-120"/>
            </a:endParaRPr>
          </a:p>
          <a:p>
            <a:endParaRPr lang="en-US" altLang="zh-TW" b="1">
              <a:ea typeface="新細明體" pitchFamily="18" charset="-120"/>
            </a:endParaRPr>
          </a:p>
          <a:p>
            <a:r>
              <a:rPr lang="en-US" altLang="zh-TW">
                <a:ea typeface="新細明體" pitchFamily="18" charset="-120"/>
              </a:rPr>
              <a:t>Composite color: c = A</a:t>
            </a:r>
            <a:r>
              <a:rPr lang="en-US" altLang="zh-TW" baseline="-25000">
                <a:ea typeface="新細明體" pitchFamily="18" charset="-120"/>
              </a:rPr>
              <a:t>F</a:t>
            </a:r>
            <a:r>
              <a:rPr lang="en-US" altLang="zh-TW">
                <a:ea typeface="新細明體" pitchFamily="18" charset="-120"/>
              </a:rPr>
              <a:t>C</a:t>
            </a:r>
            <a:r>
              <a:rPr lang="en-US" altLang="zh-TW" baseline="-25000">
                <a:ea typeface="新細明體" pitchFamily="18" charset="-120"/>
              </a:rPr>
              <a:t>F</a:t>
            </a:r>
            <a:r>
              <a:rPr lang="en-US" altLang="zh-TW">
                <a:ea typeface="新細明體" pitchFamily="18" charset="-120"/>
              </a:rPr>
              <a:t> + A</a:t>
            </a:r>
            <a:r>
              <a:rPr lang="en-US" altLang="zh-TW" baseline="-25000">
                <a:ea typeface="新細明體" pitchFamily="18" charset="-120"/>
              </a:rPr>
              <a:t>B</a:t>
            </a:r>
            <a:r>
              <a:rPr lang="en-US" altLang="zh-TW">
                <a:ea typeface="新細明體" pitchFamily="18" charset="-120"/>
              </a:rPr>
              <a:t>C</a:t>
            </a:r>
            <a:r>
              <a:rPr lang="en-US" altLang="zh-TW" baseline="-25000">
                <a:ea typeface="新細明體" pitchFamily="18" charset="-120"/>
              </a:rPr>
              <a:t>B</a:t>
            </a:r>
            <a:r>
              <a:rPr lang="en-US" altLang="zh-TW">
                <a:ea typeface="新細明體" pitchFamily="18" charset="-120"/>
              </a:rPr>
              <a:t> = (a</a:t>
            </a:r>
            <a:r>
              <a:rPr lang="en-US" altLang="zh-TW" baseline="-25000">
                <a:ea typeface="新細明體" pitchFamily="18" charset="-120"/>
              </a:rPr>
              <a:t>F</a:t>
            </a:r>
            <a:r>
              <a:rPr lang="en-US" altLang="zh-TW">
                <a:ea typeface="新細明體" pitchFamily="18" charset="-120"/>
              </a:rPr>
              <a:t>C</a:t>
            </a:r>
            <a:r>
              <a:rPr lang="en-US" altLang="zh-TW" baseline="-25000">
                <a:ea typeface="新細明體" pitchFamily="18" charset="-120"/>
              </a:rPr>
              <a:t>F</a:t>
            </a:r>
            <a:r>
              <a:rPr lang="en-US" altLang="zh-TW">
                <a:ea typeface="新細明體" pitchFamily="18" charset="-120"/>
              </a:rPr>
              <a:t> )+ (1-a</a:t>
            </a:r>
            <a:r>
              <a:rPr lang="en-US" altLang="zh-TW" baseline="-25000">
                <a:ea typeface="新細明體" pitchFamily="18" charset="-120"/>
              </a:rPr>
              <a:t>F</a:t>
            </a:r>
            <a:r>
              <a:rPr lang="en-US" altLang="zh-TW">
                <a:ea typeface="新細明體" pitchFamily="18" charset="-120"/>
              </a:rPr>
              <a:t>) (a</a:t>
            </a:r>
            <a:r>
              <a:rPr lang="en-US" altLang="zh-TW" baseline="-25000">
                <a:ea typeface="新細明體" pitchFamily="18" charset="-120"/>
              </a:rPr>
              <a:t>B</a:t>
            </a:r>
            <a:r>
              <a:rPr lang="en-US" altLang="zh-TW">
                <a:ea typeface="新細明體" pitchFamily="18" charset="-120"/>
              </a:rPr>
              <a:t>C</a:t>
            </a:r>
            <a:r>
              <a:rPr lang="en-US" altLang="zh-TW" baseline="-25000">
                <a:ea typeface="新細明體" pitchFamily="18" charset="-120"/>
              </a:rPr>
              <a:t>B</a:t>
            </a:r>
            <a:r>
              <a:rPr lang="en-US" altLang="zh-TW">
                <a:ea typeface="新細明體" pitchFamily="18" charset="-120"/>
              </a:rPr>
              <a:t>)</a:t>
            </a:r>
          </a:p>
          <a:p>
            <a:r>
              <a:rPr lang="en-US" altLang="zh-TW">
                <a:ea typeface="新細明體" pitchFamily="18" charset="-120"/>
              </a:rPr>
              <a:t>Composite alpha: a = A</a:t>
            </a:r>
            <a:r>
              <a:rPr lang="en-US" altLang="zh-TW" baseline="-25000">
                <a:ea typeface="新細明體" pitchFamily="18" charset="-120"/>
              </a:rPr>
              <a:t>F</a:t>
            </a:r>
            <a:r>
              <a:rPr lang="en-US" altLang="zh-TW">
                <a:ea typeface="新細明體" pitchFamily="18" charset="-120"/>
              </a:rPr>
              <a:t> + A</a:t>
            </a:r>
            <a:r>
              <a:rPr lang="en-US" altLang="zh-TW" baseline="-25000">
                <a:ea typeface="新細明體" pitchFamily="18" charset="-120"/>
              </a:rPr>
              <a:t>B</a:t>
            </a:r>
            <a:r>
              <a:rPr lang="en-US" altLang="zh-TW">
                <a:ea typeface="新細明體" pitchFamily="18" charset="-120"/>
              </a:rPr>
              <a:t> = a</a:t>
            </a:r>
            <a:r>
              <a:rPr lang="en-US" altLang="zh-TW" baseline="-25000">
                <a:ea typeface="新細明體" pitchFamily="18" charset="-120"/>
              </a:rPr>
              <a:t>F</a:t>
            </a:r>
            <a:r>
              <a:rPr lang="en-US" altLang="zh-TW">
                <a:ea typeface="新細明體" pitchFamily="18" charset="-120"/>
              </a:rPr>
              <a:t> + (1-a</a:t>
            </a:r>
            <a:r>
              <a:rPr lang="en-US" altLang="zh-TW" baseline="-25000">
                <a:ea typeface="新細明體" pitchFamily="18" charset="-120"/>
              </a:rPr>
              <a:t>F</a:t>
            </a:r>
            <a:r>
              <a:rPr lang="en-US" altLang="zh-TW">
                <a:ea typeface="新細明體" pitchFamily="18" charset="-120"/>
              </a:rPr>
              <a:t> ) a</a:t>
            </a:r>
            <a:r>
              <a:rPr lang="en-US" altLang="zh-TW" baseline="-25000">
                <a:ea typeface="新細明體" pitchFamily="18" charset="-120"/>
              </a:rPr>
              <a:t>B</a:t>
            </a:r>
          </a:p>
        </p:txBody>
      </p:sp>
      <p:pic>
        <p:nvPicPr>
          <p:cNvPr id="6942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676400"/>
            <a:ext cx="6205538" cy="270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6127831"/>
      </p:ext>
    </p:extLst>
  </p:cSld>
  <p:clrMapOvr>
    <a:masterClrMapping/>
  </p:clrMapOvr>
  <p:transition>
    <p:fade thruBlk="1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10/11/2010</a:t>
            </a:r>
            <a:endParaRPr lang="en-US" altLang="zh-TW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© 2010 NTUST</a:t>
            </a:r>
            <a:endParaRPr lang="en-US" altLang="zh-TW"/>
          </a:p>
        </p:txBody>
      </p:sp>
      <p:sp>
        <p:nvSpPr>
          <p:cNvPr id="505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>
                <a:ea typeface="新細明體" pitchFamily="18" charset="-120"/>
              </a:rPr>
              <a:t>“</a:t>
            </a:r>
            <a:r>
              <a:rPr lang="en-US" altLang="zh-TW">
                <a:ea typeface="新細明體" pitchFamily="18" charset="-120"/>
              </a:rPr>
              <a:t>Inside” Operator</a:t>
            </a:r>
          </a:p>
        </p:txBody>
      </p:sp>
      <p:sp>
        <p:nvSpPr>
          <p:cNvPr id="505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447800"/>
            <a:ext cx="8077200" cy="685800"/>
          </a:xfrm>
          <a:noFill/>
          <a:ln/>
        </p:spPr>
        <p:txBody>
          <a:bodyPr/>
          <a:lstStyle/>
          <a:p>
            <a:r>
              <a:rPr lang="en-US" altLang="zh-TW">
                <a:ea typeface="新細明體" pitchFamily="18" charset="-120"/>
              </a:rPr>
              <a:t>Get </a:t>
            </a:r>
            <a:r>
              <a:rPr lang="en-US" altLang="zh-TW" i="1">
                <a:ea typeface="新細明體" pitchFamily="18" charset="-120"/>
              </a:rPr>
              <a:t>f </a:t>
            </a:r>
            <a:r>
              <a:rPr lang="en-US" altLang="zh-TW">
                <a:ea typeface="新細明體" pitchFamily="18" charset="-120"/>
              </a:rPr>
              <a:t>to the extent that </a:t>
            </a:r>
            <a:r>
              <a:rPr lang="en-US" altLang="zh-TW" i="1">
                <a:ea typeface="新細明體" pitchFamily="18" charset="-120"/>
              </a:rPr>
              <a:t>g</a:t>
            </a:r>
            <a:r>
              <a:rPr lang="en-US" altLang="zh-TW">
                <a:ea typeface="新細明體" pitchFamily="18" charset="-120"/>
              </a:rPr>
              <a:t> is there, otherwise nothing</a:t>
            </a:r>
            <a:endParaRPr lang="en-US" altLang="zh-TW" i="1">
              <a:ea typeface="新細明體" pitchFamily="18" charset="-120"/>
            </a:endParaRPr>
          </a:p>
        </p:txBody>
      </p:sp>
      <p:pic>
        <p:nvPicPr>
          <p:cNvPr id="505860" name="Picture 4" descr="green-vert-alph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057400"/>
            <a:ext cx="1882775" cy="1882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5861" name="Picture 5" descr="green-vert-alpha-alph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114800"/>
            <a:ext cx="1882775" cy="18827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5862" name="Picture 6" descr="red-horiz-alph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2057400"/>
            <a:ext cx="1882775" cy="1882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5863" name="Picture 7" descr="red-horiz-alpha-alph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4114800"/>
            <a:ext cx="1882775" cy="18827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5864" name="Text Box 8"/>
          <p:cNvSpPr txBox="1">
            <a:spLocks noChangeArrowheads="1"/>
          </p:cNvSpPr>
          <p:nvPr/>
        </p:nvSpPr>
        <p:spPr bwMode="auto">
          <a:xfrm>
            <a:off x="2590800" y="2743200"/>
            <a:ext cx="9112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ea typeface="新細明體" pitchFamily="18" charset="-120"/>
              </a:rPr>
              <a:t>inside</a:t>
            </a:r>
          </a:p>
        </p:txBody>
      </p:sp>
      <p:sp>
        <p:nvSpPr>
          <p:cNvPr id="505865" name="Text Box 9"/>
          <p:cNvSpPr txBox="1">
            <a:spLocks noChangeArrowheads="1"/>
          </p:cNvSpPr>
          <p:nvPr/>
        </p:nvSpPr>
        <p:spPr bwMode="auto">
          <a:xfrm>
            <a:off x="5715000" y="2743200"/>
            <a:ext cx="35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ea typeface="新細明體" pitchFamily="18" charset="-120"/>
              </a:rPr>
              <a:t>=</a:t>
            </a:r>
          </a:p>
        </p:txBody>
      </p:sp>
      <p:pic>
        <p:nvPicPr>
          <p:cNvPr id="505866" name="Picture 10" descr="comp-in-alpha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4114800"/>
            <a:ext cx="1882775" cy="18827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5867" name="Picture 11" descr="comp-in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2057400"/>
            <a:ext cx="1882775" cy="1882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0498862"/>
      </p:ext>
    </p:extLst>
  </p:cSld>
  <p:clrMapOvr>
    <a:masterClrMapping/>
  </p:clrMapOvr>
  <p:transition>
    <p:fade thruBlk="1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10/11/2010</a:t>
            </a:r>
            <a:endParaRPr lang="en-US" altLang="zh-TW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© 2010 NTUST</a:t>
            </a:r>
            <a:endParaRPr lang="en-US" altLang="zh-TW"/>
          </a:p>
        </p:txBody>
      </p:sp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>
                <a:ea typeface="新細明體" pitchFamily="18" charset="-120"/>
              </a:rPr>
              <a:t>“</a:t>
            </a:r>
            <a:r>
              <a:rPr lang="en-US" altLang="zh-TW">
                <a:ea typeface="新細明體" pitchFamily="18" charset="-120"/>
              </a:rPr>
              <a:t>Inside” Operator</a:t>
            </a:r>
          </a:p>
        </p:txBody>
      </p:sp>
      <p:sp>
        <p:nvSpPr>
          <p:cNvPr id="506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>
                <a:ea typeface="新細明體" pitchFamily="18" charset="-120"/>
              </a:rPr>
              <a:t>Computes composite with the rule that only parts of </a:t>
            </a:r>
            <a:r>
              <a:rPr lang="en-US" altLang="zh-TW" i="1">
                <a:ea typeface="新細明體" pitchFamily="18" charset="-120"/>
              </a:rPr>
              <a:t>f</a:t>
            </a:r>
            <a:r>
              <a:rPr lang="en-US" altLang="zh-TW">
                <a:ea typeface="新細明體" pitchFamily="18" charset="-120"/>
              </a:rPr>
              <a:t> that are inside </a:t>
            </a:r>
            <a:r>
              <a:rPr lang="en-US" altLang="zh-TW" i="1">
                <a:ea typeface="新細明體" pitchFamily="18" charset="-120"/>
              </a:rPr>
              <a:t>g</a:t>
            </a:r>
            <a:r>
              <a:rPr lang="en-US" altLang="zh-TW">
                <a:ea typeface="新細明體" pitchFamily="18" charset="-120"/>
              </a:rPr>
              <a:t> contribute</a:t>
            </a:r>
            <a:endParaRPr lang="en-US" altLang="zh-TW" i="1">
              <a:ea typeface="新細明體" pitchFamily="18" charset="-120"/>
            </a:endParaRPr>
          </a:p>
        </p:txBody>
      </p:sp>
      <p:graphicFrame>
        <p:nvGraphicFramePr>
          <p:cNvPr id="506884" name="Object 4"/>
          <p:cNvGraphicFramePr>
            <a:graphicFrameLocks noChangeAspect="1"/>
          </p:cNvGraphicFramePr>
          <p:nvPr/>
        </p:nvGraphicFramePr>
        <p:xfrm>
          <a:off x="3856038" y="2779713"/>
          <a:ext cx="1355725" cy="1246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3" name="Equation" r:id="rId3" imgW="469800" imgH="431640" progId="Equation.3">
                  <p:embed/>
                </p:oleObj>
              </mc:Choice>
              <mc:Fallback>
                <p:oleObj name="Equation" r:id="rId3" imgW="46980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6038" y="2779713"/>
                        <a:ext cx="1355725" cy="1246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24432139"/>
      </p:ext>
    </p:extLst>
  </p:cSld>
  <p:clrMapOvr>
    <a:masterClrMapping/>
  </p:clrMapOvr>
  <p:transition>
    <p:fade thruBlk="1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10/11/2010</a:t>
            </a:r>
            <a:endParaRPr lang="en-US" altLang="zh-TW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© 2010 NTUST</a:t>
            </a:r>
            <a:endParaRPr lang="en-US" altLang="zh-TW"/>
          </a:p>
        </p:txBody>
      </p:sp>
      <p:sp>
        <p:nvSpPr>
          <p:cNvPr id="507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>
                <a:ea typeface="新細明體" pitchFamily="18" charset="-120"/>
              </a:rPr>
              <a:t>“</a:t>
            </a:r>
            <a:r>
              <a:rPr lang="en-US" altLang="zh-TW">
                <a:ea typeface="新細明體" pitchFamily="18" charset="-120"/>
              </a:rPr>
              <a:t>Outside” Operator</a:t>
            </a:r>
          </a:p>
        </p:txBody>
      </p:sp>
      <p:sp>
        <p:nvSpPr>
          <p:cNvPr id="507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447800"/>
            <a:ext cx="8077200" cy="685800"/>
          </a:xfrm>
          <a:noFill/>
          <a:ln/>
        </p:spPr>
        <p:txBody>
          <a:bodyPr/>
          <a:lstStyle/>
          <a:p>
            <a:r>
              <a:rPr lang="en-US" altLang="zh-TW">
                <a:ea typeface="新細明體" pitchFamily="18" charset="-120"/>
              </a:rPr>
              <a:t>Get </a:t>
            </a:r>
            <a:r>
              <a:rPr lang="en-US" altLang="zh-TW" i="1">
                <a:ea typeface="新細明體" pitchFamily="18" charset="-120"/>
              </a:rPr>
              <a:t>f </a:t>
            </a:r>
            <a:r>
              <a:rPr lang="en-US" altLang="zh-TW">
                <a:ea typeface="新細明體" pitchFamily="18" charset="-120"/>
              </a:rPr>
              <a:t>to the extent that </a:t>
            </a:r>
            <a:r>
              <a:rPr lang="en-US" altLang="zh-TW" i="1">
                <a:ea typeface="新細明體" pitchFamily="18" charset="-120"/>
              </a:rPr>
              <a:t>g</a:t>
            </a:r>
            <a:r>
              <a:rPr lang="en-US" altLang="zh-TW">
                <a:ea typeface="新細明體" pitchFamily="18" charset="-120"/>
              </a:rPr>
              <a:t> is </a:t>
            </a:r>
            <a:r>
              <a:rPr lang="en-US" altLang="zh-TW" b="1">
                <a:ea typeface="新細明體" pitchFamily="18" charset="-120"/>
              </a:rPr>
              <a:t>not</a:t>
            </a:r>
            <a:r>
              <a:rPr lang="en-US" altLang="zh-TW">
                <a:ea typeface="新細明體" pitchFamily="18" charset="-120"/>
              </a:rPr>
              <a:t> there, otherwise nothing</a:t>
            </a:r>
          </a:p>
        </p:txBody>
      </p:sp>
      <p:pic>
        <p:nvPicPr>
          <p:cNvPr id="507908" name="Picture 4" descr="green-vert-alph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057400"/>
            <a:ext cx="1882775" cy="1882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7909" name="Picture 5" descr="green-vert-alpha-alph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114800"/>
            <a:ext cx="1882775" cy="18827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7910" name="Picture 6" descr="red-horiz-alph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2057400"/>
            <a:ext cx="1882775" cy="1882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7911" name="Picture 7" descr="red-horiz-alpha-alph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4114800"/>
            <a:ext cx="1882775" cy="18827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7912" name="Text Box 8"/>
          <p:cNvSpPr txBox="1">
            <a:spLocks noChangeArrowheads="1"/>
          </p:cNvSpPr>
          <p:nvPr/>
        </p:nvSpPr>
        <p:spPr bwMode="auto">
          <a:xfrm>
            <a:off x="2514600" y="2743200"/>
            <a:ext cx="1063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ea typeface="新細明體" pitchFamily="18" charset="-120"/>
              </a:rPr>
              <a:t>outside</a:t>
            </a:r>
          </a:p>
        </p:txBody>
      </p:sp>
      <p:sp>
        <p:nvSpPr>
          <p:cNvPr id="507913" name="Text Box 9"/>
          <p:cNvSpPr txBox="1">
            <a:spLocks noChangeArrowheads="1"/>
          </p:cNvSpPr>
          <p:nvPr/>
        </p:nvSpPr>
        <p:spPr bwMode="auto">
          <a:xfrm>
            <a:off x="5715000" y="2743200"/>
            <a:ext cx="35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ea typeface="新細明體" pitchFamily="18" charset="-120"/>
              </a:rPr>
              <a:t>=</a:t>
            </a:r>
          </a:p>
        </p:txBody>
      </p:sp>
      <p:pic>
        <p:nvPicPr>
          <p:cNvPr id="507914" name="Picture 10" descr="comp-out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2057400"/>
            <a:ext cx="1882775" cy="1882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7915" name="Picture 11" descr="comp-out-alpha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4114800"/>
            <a:ext cx="1882775" cy="18827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986380"/>
      </p:ext>
    </p:extLst>
  </p:cSld>
  <p:clrMapOvr>
    <a:masterClrMapping/>
  </p:clrMapOvr>
  <p:transition>
    <p:fade thruBlk="1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10/11/2010</a:t>
            </a:r>
            <a:endParaRPr lang="en-US" altLang="zh-TW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© 2010 NTUST</a:t>
            </a:r>
            <a:endParaRPr lang="en-US" altLang="zh-TW"/>
          </a:p>
        </p:txBody>
      </p:sp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>
                <a:ea typeface="新細明體" pitchFamily="18" charset="-120"/>
              </a:rPr>
              <a:t>“</a:t>
            </a:r>
            <a:r>
              <a:rPr lang="en-US" altLang="zh-TW">
                <a:ea typeface="新細明體" pitchFamily="18" charset="-120"/>
              </a:rPr>
              <a:t>Outside” Operator</a:t>
            </a:r>
          </a:p>
        </p:txBody>
      </p:sp>
      <p:sp>
        <p:nvSpPr>
          <p:cNvPr id="508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>
                <a:ea typeface="新細明體" pitchFamily="18" charset="-120"/>
              </a:rPr>
              <a:t>Computes composite with the rule that only parts of </a:t>
            </a:r>
            <a:r>
              <a:rPr lang="en-US" altLang="zh-TW" i="1">
                <a:ea typeface="新細明體" pitchFamily="18" charset="-120"/>
              </a:rPr>
              <a:t>f</a:t>
            </a:r>
            <a:r>
              <a:rPr lang="en-US" altLang="zh-TW">
                <a:ea typeface="新細明體" pitchFamily="18" charset="-120"/>
              </a:rPr>
              <a:t> that are outside </a:t>
            </a:r>
            <a:r>
              <a:rPr lang="en-US" altLang="zh-TW" i="1">
                <a:ea typeface="新細明體" pitchFamily="18" charset="-120"/>
              </a:rPr>
              <a:t>g</a:t>
            </a:r>
            <a:r>
              <a:rPr lang="en-US" altLang="zh-TW">
                <a:ea typeface="新細明體" pitchFamily="18" charset="-120"/>
              </a:rPr>
              <a:t> contribute</a:t>
            </a:r>
            <a:endParaRPr lang="en-US" altLang="zh-TW" i="1">
              <a:ea typeface="新細明體" pitchFamily="18" charset="-120"/>
            </a:endParaRPr>
          </a:p>
        </p:txBody>
      </p:sp>
      <p:graphicFrame>
        <p:nvGraphicFramePr>
          <p:cNvPr id="508932" name="Object 4"/>
          <p:cNvGraphicFramePr>
            <a:graphicFrameLocks noChangeAspect="1"/>
          </p:cNvGraphicFramePr>
          <p:nvPr/>
        </p:nvGraphicFramePr>
        <p:xfrm>
          <a:off x="3581400" y="2667000"/>
          <a:ext cx="1905000" cy="1246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7" name="Equation" r:id="rId3" imgW="660240" imgH="431640" progId="Equation.3">
                  <p:embed/>
                </p:oleObj>
              </mc:Choice>
              <mc:Fallback>
                <p:oleObj name="Equation" r:id="rId3" imgW="66024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2667000"/>
                        <a:ext cx="1905000" cy="1246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77899050"/>
      </p:ext>
    </p:extLst>
  </p:cSld>
  <p:clrMapOvr>
    <a:masterClrMapping/>
  </p:clrMapOvr>
  <p:transition>
    <p:fade thruBlk="1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10/11/2010</a:t>
            </a:r>
            <a:endParaRPr lang="en-US" altLang="zh-TW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© 2010 NTUST</a:t>
            </a:r>
            <a:endParaRPr lang="en-US" altLang="zh-TW"/>
          </a:p>
        </p:txBody>
      </p:sp>
      <p:sp>
        <p:nvSpPr>
          <p:cNvPr id="509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>
                <a:ea typeface="新細明體" pitchFamily="18" charset="-120"/>
              </a:rPr>
              <a:t>“</a:t>
            </a:r>
            <a:r>
              <a:rPr lang="en-US" altLang="zh-TW">
                <a:ea typeface="新細明體" pitchFamily="18" charset="-120"/>
              </a:rPr>
              <a:t>Atop” Operator</a:t>
            </a:r>
          </a:p>
        </p:txBody>
      </p:sp>
      <p:sp>
        <p:nvSpPr>
          <p:cNvPr id="509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447800"/>
            <a:ext cx="8077200" cy="685800"/>
          </a:xfrm>
          <a:noFill/>
          <a:ln/>
        </p:spPr>
        <p:txBody>
          <a:bodyPr/>
          <a:lstStyle/>
          <a:p>
            <a:r>
              <a:rPr lang="en-US" altLang="zh-TW">
                <a:ea typeface="新細明體" pitchFamily="18" charset="-120"/>
              </a:rPr>
              <a:t>Get </a:t>
            </a:r>
            <a:r>
              <a:rPr lang="en-US" altLang="zh-TW" i="1">
                <a:ea typeface="新細明體" pitchFamily="18" charset="-120"/>
              </a:rPr>
              <a:t>f </a:t>
            </a:r>
            <a:r>
              <a:rPr lang="en-US" altLang="zh-TW">
                <a:ea typeface="新細明體" pitchFamily="18" charset="-120"/>
              </a:rPr>
              <a:t>to the extent that </a:t>
            </a:r>
            <a:r>
              <a:rPr lang="en-US" altLang="zh-TW" i="1">
                <a:ea typeface="新細明體" pitchFamily="18" charset="-120"/>
              </a:rPr>
              <a:t>g</a:t>
            </a:r>
            <a:r>
              <a:rPr lang="en-US" altLang="zh-TW">
                <a:ea typeface="新細明體" pitchFamily="18" charset="-120"/>
              </a:rPr>
              <a:t> is there, otherwise </a:t>
            </a:r>
            <a:r>
              <a:rPr lang="en-US" altLang="zh-TW" i="1">
                <a:ea typeface="新細明體" pitchFamily="18" charset="-120"/>
              </a:rPr>
              <a:t>g</a:t>
            </a:r>
          </a:p>
        </p:txBody>
      </p:sp>
      <p:pic>
        <p:nvPicPr>
          <p:cNvPr id="509956" name="Picture 4" descr="green-vert-alph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057400"/>
            <a:ext cx="1882775" cy="1882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9957" name="Picture 5" descr="green-vert-alpha-alph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114800"/>
            <a:ext cx="1882775" cy="18827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9958" name="Picture 6" descr="red-horiz-alph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2057400"/>
            <a:ext cx="1882775" cy="1882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9959" name="Picture 7" descr="red-horiz-alpha-alph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4114800"/>
            <a:ext cx="1882775" cy="18827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9960" name="Text Box 8"/>
          <p:cNvSpPr txBox="1">
            <a:spLocks noChangeArrowheads="1"/>
          </p:cNvSpPr>
          <p:nvPr/>
        </p:nvSpPr>
        <p:spPr bwMode="auto">
          <a:xfrm>
            <a:off x="2590800" y="2743200"/>
            <a:ext cx="9112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ea typeface="新細明體" pitchFamily="18" charset="-120"/>
              </a:rPr>
              <a:t>inside</a:t>
            </a:r>
          </a:p>
        </p:txBody>
      </p:sp>
      <p:sp>
        <p:nvSpPr>
          <p:cNvPr id="509961" name="Text Box 9"/>
          <p:cNvSpPr txBox="1">
            <a:spLocks noChangeArrowheads="1"/>
          </p:cNvSpPr>
          <p:nvPr/>
        </p:nvSpPr>
        <p:spPr bwMode="auto">
          <a:xfrm>
            <a:off x="5715000" y="2743200"/>
            <a:ext cx="35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ea typeface="新細明體" pitchFamily="18" charset="-120"/>
              </a:rPr>
              <a:t>=</a:t>
            </a:r>
          </a:p>
        </p:txBody>
      </p:sp>
      <p:pic>
        <p:nvPicPr>
          <p:cNvPr id="509962" name="Picture 10" descr="comp-atop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2057400"/>
            <a:ext cx="1882775" cy="1882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9963" name="Picture 11" descr="comp-atop-alph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4114800"/>
            <a:ext cx="1882775" cy="18827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7449967"/>
      </p:ext>
    </p:extLst>
  </p:cSld>
  <p:clrMapOvr>
    <a:masterClrMapping/>
  </p:clrMapOvr>
  <p:transition>
    <p:fade thruBlk="1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10/11/2010</a:t>
            </a:r>
            <a:endParaRPr lang="en-US" altLang="zh-TW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© 2010 NTUST</a:t>
            </a:r>
            <a:endParaRPr lang="en-US" altLang="zh-TW"/>
          </a:p>
        </p:txBody>
      </p:sp>
      <p:sp>
        <p:nvSpPr>
          <p:cNvPr id="510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>
                <a:ea typeface="新細明體" pitchFamily="18" charset="-120"/>
              </a:rPr>
              <a:t>“</a:t>
            </a:r>
            <a:r>
              <a:rPr lang="en-US" altLang="zh-TW">
                <a:ea typeface="新細明體" pitchFamily="18" charset="-120"/>
              </a:rPr>
              <a:t>Atop” Operator</a:t>
            </a:r>
          </a:p>
        </p:txBody>
      </p:sp>
      <p:sp>
        <p:nvSpPr>
          <p:cNvPr id="510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>
                <a:ea typeface="新細明體" pitchFamily="18" charset="-120"/>
              </a:rPr>
              <a:t>Computes composite with the </a:t>
            </a:r>
            <a:r>
              <a:rPr lang="en-US" altLang="zh-TW" i="1">
                <a:ea typeface="新細明體" pitchFamily="18" charset="-120"/>
              </a:rPr>
              <a:t>over</a:t>
            </a:r>
            <a:r>
              <a:rPr lang="en-US" altLang="zh-TW">
                <a:ea typeface="新細明體" pitchFamily="18" charset="-120"/>
              </a:rPr>
              <a:t> rule but restricted to places where there is some </a:t>
            </a:r>
            <a:r>
              <a:rPr lang="en-US" altLang="zh-TW" i="1">
                <a:ea typeface="新細明體" pitchFamily="18" charset="-120"/>
              </a:rPr>
              <a:t>g</a:t>
            </a:r>
          </a:p>
        </p:txBody>
      </p:sp>
      <p:graphicFrame>
        <p:nvGraphicFramePr>
          <p:cNvPr id="510980" name="Object 4"/>
          <p:cNvGraphicFramePr>
            <a:graphicFrameLocks noChangeAspect="1"/>
          </p:cNvGraphicFramePr>
          <p:nvPr/>
        </p:nvGraphicFramePr>
        <p:xfrm>
          <a:off x="3505200" y="2667000"/>
          <a:ext cx="1905000" cy="1392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1" name="Equation" r:id="rId3" imgW="660240" imgH="482400" progId="Equation.3">
                  <p:embed/>
                </p:oleObj>
              </mc:Choice>
              <mc:Fallback>
                <p:oleObj name="Equation" r:id="rId3" imgW="66024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2667000"/>
                        <a:ext cx="1905000" cy="1392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16403448"/>
      </p:ext>
    </p:extLst>
  </p:cSld>
  <p:clrMapOvr>
    <a:masterClrMapping/>
  </p:clrMapOvr>
  <p:transition>
    <p:fade thruBlk="1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10/11/2010</a:t>
            </a:r>
            <a:endParaRPr lang="en-US" altLang="zh-TW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© 2010 NTUST</a:t>
            </a:r>
            <a:endParaRPr lang="en-US" altLang="zh-TW"/>
          </a:p>
        </p:txBody>
      </p:sp>
      <p:sp>
        <p:nvSpPr>
          <p:cNvPr id="512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>
                <a:ea typeface="新細明體" pitchFamily="18" charset="-120"/>
              </a:rPr>
              <a:t>“</a:t>
            </a:r>
            <a:r>
              <a:rPr lang="en-US" altLang="zh-TW">
                <a:ea typeface="新細明體" pitchFamily="18" charset="-120"/>
              </a:rPr>
              <a:t>Xor” Operator</a:t>
            </a:r>
          </a:p>
        </p:txBody>
      </p:sp>
      <p:sp>
        <p:nvSpPr>
          <p:cNvPr id="512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447800"/>
            <a:ext cx="8077200" cy="685800"/>
          </a:xfrm>
          <a:noFill/>
          <a:ln/>
        </p:spPr>
        <p:txBody>
          <a:bodyPr/>
          <a:lstStyle/>
          <a:p>
            <a:r>
              <a:rPr lang="en-US" altLang="zh-TW">
                <a:ea typeface="新細明體" pitchFamily="18" charset="-120"/>
              </a:rPr>
              <a:t>Get </a:t>
            </a:r>
            <a:r>
              <a:rPr lang="en-US" altLang="zh-TW" i="1">
                <a:ea typeface="新細明體" pitchFamily="18" charset="-120"/>
              </a:rPr>
              <a:t>f </a:t>
            </a:r>
            <a:r>
              <a:rPr lang="en-US" altLang="zh-TW">
                <a:ea typeface="新細明體" pitchFamily="18" charset="-120"/>
              </a:rPr>
              <a:t>to the extent that </a:t>
            </a:r>
            <a:r>
              <a:rPr lang="en-US" altLang="zh-TW" i="1">
                <a:ea typeface="新細明體" pitchFamily="18" charset="-120"/>
              </a:rPr>
              <a:t>g</a:t>
            </a:r>
            <a:r>
              <a:rPr lang="en-US" altLang="zh-TW">
                <a:ea typeface="新細明體" pitchFamily="18" charset="-120"/>
              </a:rPr>
              <a:t> is not there, and </a:t>
            </a:r>
            <a:r>
              <a:rPr lang="en-US" altLang="zh-TW" i="1">
                <a:ea typeface="新細明體" pitchFamily="18" charset="-120"/>
              </a:rPr>
              <a:t>g </a:t>
            </a:r>
            <a:r>
              <a:rPr lang="en-US" altLang="zh-TW">
                <a:ea typeface="新細明體" pitchFamily="18" charset="-120"/>
              </a:rPr>
              <a:t>to extent of no </a:t>
            </a:r>
            <a:r>
              <a:rPr lang="en-US" altLang="zh-TW" i="1">
                <a:ea typeface="新細明體" pitchFamily="18" charset="-120"/>
              </a:rPr>
              <a:t>f</a:t>
            </a:r>
          </a:p>
        </p:txBody>
      </p:sp>
      <p:pic>
        <p:nvPicPr>
          <p:cNvPr id="512004" name="Picture 4" descr="green-vert-alph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057400"/>
            <a:ext cx="1882775" cy="1882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005" name="Picture 5" descr="green-vert-alpha-alph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114800"/>
            <a:ext cx="1882775" cy="18827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006" name="Picture 6" descr="red-horiz-alph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2057400"/>
            <a:ext cx="1882775" cy="1882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007" name="Picture 7" descr="red-horiz-alpha-alph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4114800"/>
            <a:ext cx="1882775" cy="18827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2008" name="Text Box 8"/>
          <p:cNvSpPr txBox="1">
            <a:spLocks noChangeArrowheads="1"/>
          </p:cNvSpPr>
          <p:nvPr/>
        </p:nvSpPr>
        <p:spPr bwMode="auto">
          <a:xfrm>
            <a:off x="2590800" y="2743200"/>
            <a:ext cx="590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ea typeface="新細明體" pitchFamily="18" charset="-120"/>
              </a:rPr>
              <a:t>xor</a:t>
            </a:r>
          </a:p>
        </p:txBody>
      </p:sp>
      <p:sp>
        <p:nvSpPr>
          <p:cNvPr id="512009" name="Text Box 9"/>
          <p:cNvSpPr txBox="1">
            <a:spLocks noChangeArrowheads="1"/>
          </p:cNvSpPr>
          <p:nvPr/>
        </p:nvSpPr>
        <p:spPr bwMode="auto">
          <a:xfrm>
            <a:off x="5715000" y="2743200"/>
            <a:ext cx="35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ea typeface="新細明體" pitchFamily="18" charset="-120"/>
              </a:rPr>
              <a:t>=</a:t>
            </a:r>
          </a:p>
        </p:txBody>
      </p:sp>
      <p:pic>
        <p:nvPicPr>
          <p:cNvPr id="512010" name="Picture 10" descr="comp-xor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2057400"/>
            <a:ext cx="1882775" cy="1882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011" name="Picture 11" descr="comp-xor-alpha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4114800"/>
            <a:ext cx="1882775" cy="18827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2153605"/>
      </p:ext>
    </p:extLst>
  </p:cSld>
  <p:clrMapOvr>
    <a:masterClrMapping/>
  </p:clrMapOvr>
  <p:transition>
    <p:fade thruBlk="1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10/11/2010</a:t>
            </a:r>
            <a:endParaRPr lang="en-US" altLang="zh-TW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© 2010 NTUST</a:t>
            </a:r>
            <a:endParaRPr lang="en-US" altLang="zh-TW"/>
          </a:p>
        </p:txBody>
      </p:sp>
      <p:sp>
        <p:nvSpPr>
          <p:cNvPr id="513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>
                <a:ea typeface="新細明體" pitchFamily="18" charset="-120"/>
              </a:rPr>
              <a:t>“</a:t>
            </a:r>
            <a:r>
              <a:rPr lang="en-US" altLang="zh-TW">
                <a:ea typeface="新細明體" pitchFamily="18" charset="-120"/>
              </a:rPr>
              <a:t>Xor” Operator</a:t>
            </a:r>
          </a:p>
        </p:txBody>
      </p:sp>
      <p:sp>
        <p:nvSpPr>
          <p:cNvPr id="513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>
                <a:ea typeface="新細明體" pitchFamily="18" charset="-120"/>
              </a:rPr>
              <a:t>Computes composite with the rule that </a:t>
            </a:r>
            <a:r>
              <a:rPr lang="en-US" altLang="zh-TW" i="1">
                <a:ea typeface="新細明體" pitchFamily="18" charset="-120"/>
              </a:rPr>
              <a:t>f</a:t>
            </a:r>
            <a:r>
              <a:rPr lang="en-US" altLang="zh-TW">
                <a:ea typeface="新細明體" pitchFamily="18" charset="-120"/>
              </a:rPr>
              <a:t> contributes where there is no </a:t>
            </a:r>
            <a:r>
              <a:rPr lang="en-US" altLang="zh-TW" i="1">
                <a:ea typeface="新細明體" pitchFamily="18" charset="-120"/>
              </a:rPr>
              <a:t>g</a:t>
            </a:r>
            <a:r>
              <a:rPr lang="en-US" altLang="zh-TW">
                <a:ea typeface="新細明體" pitchFamily="18" charset="-120"/>
              </a:rPr>
              <a:t>, and </a:t>
            </a:r>
            <a:r>
              <a:rPr lang="en-US" altLang="zh-TW" i="1">
                <a:ea typeface="新細明體" pitchFamily="18" charset="-120"/>
              </a:rPr>
              <a:t>g</a:t>
            </a:r>
            <a:r>
              <a:rPr lang="en-US" altLang="zh-TW">
                <a:ea typeface="新細明體" pitchFamily="18" charset="-120"/>
              </a:rPr>
              <a:t> contributes where there is no </a:t>
            </a:r>
            <a:r>
              <a:rPr lang="en-US" altLang="zh-TW" i="1">
                <a:ea typeface="新細明體" pitchFamily="18" charset="-120"/>
              </a:rPr>
              <a:t>f</a:t>
            </a:r>
          </a:p>
        </p:txBody>
      </p:sp>
      <p:graphicFrame>
        <p:nvGraphicFramePr>
          <p:cNvPr id="51302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5000433"/>
              </p:ext>
            </p:extLst>
          </p:nvPr>
        </p:nvGraphicFramePr>
        <p:xfrm>
          <a:off x="3581400" y="2209800"/>
          <a:ext cx="1905000" cy="1392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5" name="Equation" r:id="rId3" imgW="660240" imgH="482400" progId="Equation.3">
                  <p:embed/>
                </p:oleObj>
              </mc:Choice>
              <mc:Fallback>
                <p:oleObj name="Equation" r:id="rId3" imgW="66024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2209800"/>
                        <a:ext cx="1905000" cy="1392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75259932"/>
      </p:ext>
    </p:extLst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This Note</a:t>
            </a:r>
          </a:p>
        </p:txBody>
      </p:sp>
      <p:sp>
        <p:nvSpPr>
          <p:cNvPr id="416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534400" cy="4876800"/>
          </a:xfrm>
        </p:spPr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Compositing</a:t>
            </a:r>
          </a:p>
          <a:p>
            <a:pPr lvl="1"/>
            <a:r>
              <a:rPr lang="en-US" altLang="zh-TW" sz="2000" dirty="0">
                <a:ea typeface="新細明體" pitchFamily="18" charset="-120"/>
              </a:rPr>
              <a:t>Optical compositing and mattes</a:t>
            </a:r>
          </a:p>
          <a:p>
            <a:pPr lvl="1"/>
            <a:r>
              <a:rPr lang="en-US" altLang="zh-TW" sz="2000" dirty="0">
                <a:ea typeface="新細明體" pitchFamily="18" charset="-120"/>
              </a:rPr>
              <a:t>The alpha channel</a:t>
            </a:r>
          </a:p>
          <a:p>
            <a:pPr lvl="1"/>
            <a:r>
              <a:rPr lang="en-US" altLang="zh-TW" sz="2000" dirty="0">
                <a:ea typeface="新細明體" pitchFamily="18" charset="-120"/>
              </a:rPr>
              <a:t>Compositing operators</a:t>
            </a:r>
          </a:p>
          <a:p>
            <a:pPr lvl="1"/>
            <a:r>
              <a:rPr lang="en-US" altLang="zh-TW" sz="2000" dirty="0" err="1">
                <a:ea typeface="新細明體" pitchFamily="18" charset="-120"/>
              </a:rPr>
              <a:t>Premultiplied</a:t>
            </a:r>
            <a:r>
              <a:rPr lang="en-US" altLang="zh-TW" sz="2000" dirty="0">
                <a:ea typeface="新細明體" pitchFamily="18" charset="-120"/>
              </a:rPr>
              <a:t> alpha</a:t>
            </a:r>
          </a:p>
          <a:p>
            <a:pPr lvl="1"/>
            <a:r>
              <a:rPr lang="en-US" altLang="zh-TW" sz="2000" dirty="0">
                <a:ea typeface="新細明體" pitchFamily="18" charset="-120"/>
              </a:rPr>
              <a:t>Matte extraction</a:t>
            </a:r>
          </a:p>
          <a:p>
            <a:r>
              <a:rPr lang="en-US" altLang="zh-TW" dirty="0">
                <a:ea typeface="新細明體" pitchFamily="18" charset="-120"/>
              </a:rPr>
              <a:t>Details are give in Prof. Yao’s Fundamental of Computer Graphics</a:t>
            </a:r>
          </a:p>
          <a:p>
            <a:r>
              <a:rPr lang="en-US" altLang="zh-TW" dirty="0">
                <a:ea typeface="新細明體" pitchFamily="18" charset="-120"/>
              </a:rPr>
              <a:t>Project 1</a:t>
            </a:r>
          </a:p>
        </p:txBody>
      </p:sp>
      <p:pic>
        <p:nvPicPr>
          <p:cNvPr id="2" name="faAvDp3Nn5I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4495800" y="1143000"/>
            <a:ext cx="4572000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36080"/>
      </p:ext>
    </p:extLst>
  </p:cSld>
  <p:clrMapOvr>
    <a:masterClrMapping/>
  </p:clrMapOvr>
  <p:transition>
    <p:fade thruBlk="1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10/11/2010</a:t>
            </a:r>
            <a:endParaRPr lang="en-US" altLang="zh-TW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© 2010 NTUST</a:t>
            </a:r>
            <a:endParaRPr lang="en-US" altLang="zh-TW"/>
          </a:p>
        </p:txBody>
      </p:sp>
      <p:sp>
        <p:nvSpPr>
          <p:cNvPr id="514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>
                <a:ea typeface="新細明體" pitchFamily="18" charset="-120"/>
              </a:rPr>
              <a:t>“</a:t>
            </a:r>
            <a:r>
              <a:rPr lang="en-US" altLang="zh-TW">
                <a:ea typeface="新細明體" pitchFamily="18" charset="-120"/>
              </a:rPr>
              <a:t>Clear” Operator</a:t>
            </a:r>
          </a:p>
        </p:txBody>
      </p:sp>
      <p:sp>
        <p:nvSpPr>
          <p:cNvPr id="514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Computes a clear composite</a:t>
            </a:r>
          </a:p>
          <a:p>
            <a:endParaRPr lang="en-US" altLang="zh-TW" dirty="0">
              <a:ea typeface="新細明體" pitchFamily="18" charset="-120"/>
            </a:endParaRPr>
          </a:p>
          <a:p>
            <a:endParaRPr lang="en-US" altLang="zh-TW" dirty="0">
              <a:ea typeface="新細明體" pitchFamily="18" charset="-120"/>
            </a:endParaRPr>
          </a:p>
          <a:p>
            <a:endParaRPr lang="en-US" altLang="zh-TW" dirty="0">
              <a:ea typeface="新細明體" pitchFamily="18" charset="-120"/>
            </a:endParaRPr>
          </a:p>
          <a:p>
            <a:r>
              <a:rPr lang="en-US" altLang="zh-TW" dirty="0">
                <a:ea typeface="新細明體" pitchFamily="18" charset="-120"/>
              </a:rPr>
              <a:t>Note that (0,0,0,</a:t>
            </a:r>
            <a:r>
              <a:rPr lang="en-US" altLang="zh-TW" dirty="0">
                <a:ea typeface="新細明體" pitchFamily="18" charset="-120"/>
                <a:sym typeface="Symbol" pitchFamily="18" charset="2"/>
              </a:rPr>
              <a:t> &gt; 0) is a partially opaque black pixel, whereas (0,0,0,0) is fully transparent, and hence has no color</a:t>
            </a:r>
            <a:endParaRPr lang="en-US" altLang="zh-TW" i="1" dirty="0">
              <a:ea typeface="新細明體" pitchFamily="18" charset="-120"/>
            </a:endParaRPr>
          </a:p>
        </p:txBody>
      </p:sp>
      <p:graphicFrame>
        <p:nvGraphicFramePr>
          <p:cNvPr id="51405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6334853"/>
              </p:ext>
            </p:extLst>
          </p:nvPr>
        </p:nvGraphicFramePr>
        <p:xfrm>
          <a:off x="3962400" y="1752600"/>
          <a:ext cx="1135063" cy="1173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9" name="方程式" r:id="rId3" imgW="393480" imgH="406080" progId="Equation.3">
                  <p:embed/>
                </p:oleObj>
              </mc:Choice>
              <mc:Fallback>
                <p:oleObj name="方程式" r:id="rId3" imgW="39348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1752600"/>
                        <a:ext cx="1135063" cy="1173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96472267"/>
      </p:ext>
    </p:extLst>
  </p:cSld>
  <p:clrMapOvr>
    <a:masterClrMapping/>
  </p:clrMapOvr>
  <p:transition>
    <p:fade thruBlk="1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10/11/2010</a:t>
            </a:r>
            <a:endParaRPr lang="en-US" altLang="zh-TW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© 2010 NTUST</a:t>
            </a:r>
            <a:endParaRPr lang="en-US" altLang="zh-TW"/>
          </a:p>
        </p:txBody>
      </p:sp>
      <p:sp>
        <p:nvSpPr>
          <p:cNvPr id="515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>
                <a:ea typeface="新細明體" pitchFamily="18" charset="-120"/>
              </a:rPr>
              <a:t>“</a:t>
            </a:r>
            <a:r>
              <a:rPr lang="en-US" altLang="zh-TW">
                <a:ea typeface="新細明體" pitchFamily="18" charset="-120"/>
              </a:rPr>
              <a:t>Set” Operator</a:t>
            </a:r>
          </a:p>
        </p:txBody>
      </p:sp>
      <p:sp>
        <p:nvSpPr>
          <p:cNvPr id="515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>
                <a:ea typeface="新細明體" pitchFamily="18" charset="-120"/>
              </a:rPr>
              <a:t>Computes composite by setting it to equal </a:t>
            </a:r>
            <a:r>
              <a:rPr lang="en-US" altLang="zh-TW" i="1">
                <a:ea typeface="新細明體" pitchFamily="18" charset="-120"/>
              </a:rPr>
              <a:t>f</a:t>
            </a:r>
            <a:r>
              <a:rPr lang="en-US" altLang="zh-TW">
                <a:ea typeface="新細明體" pitchFamily="18" charset="-120"/>
              </a:rPr>
              <a:t> </a:t>
            </a:r>
          </a:p>
          <a:p>
            <a:endParaRPr lang="en-US" altLang="zh-TW">
              <a:ea typeface="新細明體" pitchFamily="18" charset="-120"/>
            </a:endParaRPr>
          </a:p>
          <a:p>
            <a:endParaRPr lang="en-US" altLang="zh-TW">
              <a:ea typeface="新細明體" pitchFamily="18" charset="-120"/>
            </a:endParaRPr>
          </a:p>
          <a:p>
            <a:endParaRPr lang="en-US" altLang="zh-TW">
              <a:ea typeface="新細明體" pitchFamily="18" charset="-120"/>
            </a:endParaRPr>
          </a:p>
          <a:p>
            <a:r>
              <a:rPr lang="en-US" altLang="zh-TW">
                <a:ea typeface="新細明體" pitchFamily="18" charset="-120"/>
              </a:rPr>
              <a:t>Copies </a:t>
            </a:r>
            <a:r>
              <a:rPr lang="en-US" altLang="zh-TW" i="1">
                <a:ea typeface="新細明體" pitchFamily="18" charset="-120"/>
              </a:rPr>
              <a:t>f</a:t>
            </a:r>
            <a:r>
              <a:rPr lang="en-US" altLang="zh-TW">
                <a:ea typeface="新細明體" pitchFamily="18" charset="-120"/>
              </a:rPr>
              <a:t> into the composite</a:t>
            </a:r>
            <a:endParaRPr lang="en-US" altLang="zh-TW" i="1">
              <a:ea typeface="新細明體" pitchFamily="18" charset="-120"/>
            </a:endParaRPr>
          </a:p>
        </p:txBody>
      </p:sp>
      <p:graphicFrame>
        <p:nvGraphicFramePr>
          <p:cNvPr id="51507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7416740"/>
              </p:ext>
            </p:extLst>
          </p:nvPr>
        </p:nvGraphicFramePr>
        <p:xfrm>
          <a:off x="3962400" y="1752600"/>
          <a:ext cx="1135063" cy="1173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3" name="方程式" r:id="rId3" imgW="393480" imgH="406080" progId="Equation.3">
                  <p:embed/>
                </p:oleObj>
              </mc:Choice>
              <mc:Fallback>
                <p:oleObj name="方程式" r:id="rId3" imgW="39348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1752600"/>
                        <a:ext cx="1135063" cy="1173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31567358"/>
      </p:ext>
    </p:extLst>
  </p:cSld>
  <p:clrMapOvr>
    <a:masterClrMapping/>
  </p:clrMapOvr>
  <p:transition>
    <p:fade thruBlk="1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10/11/2010</a:t>
            </a:r>
            <a:endParaRPr lang="en-US" altLang="zh-TW"/>
          </a:p>
        </p:txBody>
      </p:sp>
      <p:sp>
        <p:nvSpPr>
          <p:cNvPr id="5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© 2010 NTUST</a:t>
            </a:r>
            <a:endParaRPr lang="en-US" altLang="zh-TW"/>
          </a:p>
        </p:txBody>
      </p:sp>
      <p:sp>
        <p:nvSpPr>
          <p:cNvPr id="516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itchFamily="18" charset="-120"/>
              </a:rPr>
              <a:t>Compositing Operations</a:t>
            </a:r>
          </a:p>
        </p:txBody>
      </p:sp>
      <p:sp>
        <p:nvSpPr>
          <p:cNvPr id="5160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219200"/>
            <a:ext cx="3960813" cy="4343400"/>
          </a:xfrm>
        </p:spPr>
        <p:txBody>
          <a:bodyPr/>
          <a:lstStyle/>
          <a:p>
            <a:r>
              <a:rPr lang="en-US" altLang="zh-TW" i="1" dirty="0">
                <a:ea typeface="新細明體" pitchFamily="18" charset="-120"/>
              </a:rPr>
              <a:t>F</a:t>
            </a:r>
            <a:r>
              <a:rPr lang="en-US" altLang="zh-TW" dirty="0">
                <a:ea typeface="新細明體" pitchFamily="18" charset="-120"/>
              </a:rPr>
              <a:t> and </a:t>
            </a:r>
            <a:r>
              <a:rPr lang="en-US" altLang="zh-TW" i="1" dirty="0">
                <a:ea typeface="新細明體" pitchFamily="18" charset="-120"/>
              </a:rPr>
              <a:t>G</a:t>
            </a:r>
            <a:r>
              <a:rPr lang="en-US" altLang="zh-TW" dirty="0">
                <a:ea typeface="新細明體" pitchFamily="18" charset="-120"/>
              </a:rPr>
              <a:t> describe how much of each input image survives, and </a:t>
            </a:r>
            <a:r>
              <a:rPr lang="en-US" altLang="zh-TW" i="1" dirty="0" err="1">
                <a:ea typeface="新細明體" pitchFamily="18" charset="-120"/>
              </a:rPr>
              <a:t>c</a:t>
            </a:r>
            <a:r>
              <a:rPr lang="en-US" altLang="zh-TW" i="1" baseline="-25000" dirty="0" err="1">
                <a:ea typeface="新細明體" pitchFamily="18" charset="-120"/>
              </a:rPr>
              <a:t>f</a:t>
            </a:r>
            <a:r>
              <a:rPr lang="en-US" altLang="zh-TW" dirty="0">
                <a:ea typeface="新細明體" pitchFamily="18" charset="-120"/>
              </a:rPr>
              <a:t> and </a:t>
            </a:r>
            <a:r>
              <a:rPr lang="en-US" altLang="zh-TW" i="1" dirty="0">
                <a:ea typeface="新細明體" pitchFamily="18" charset="-120"/>
              </a:rPr>
              <a:t>c</a:t>
            </a:r>
            <a:r>
              <a:rPr lang="en-US" altLang="zh-TW" i="1" baseline="-25000" dirty="0">
                <a:ea typeface="新細明體" pitchFamily="18" charset="-120"/>
              </a:rPr>
              <a:t>g</a:t>
            </a:r>
            <a:r>
              <a:rPr lang="en-US" altLang="zh-TW" dirty="0">
                <a:ea typeface="新細明體" pitchFamily="18" charset="-120"/>
              </a:rPr>
              <a:t> are </a:t>
            </a:r>
            <a:r>
              <a:rPr lang="en-US" altLang="zh-TW" b="1" dirty="0">
                <a:ea typeface="新細明體" pitchFamily="18" charset="-120"/>
              </a:rPr>
              <a:t>pre-multiplied pixels</a:t>
            </a:r>
            <a:r>
              <a:rPr lang="en-US" altLang="zh-TW" dirty="0">
                <a:ea typeface="新細明體" pitchFamily="18" charset="-120"/>
              </a:rPr>
              <a:t>, and </a:t>
            </a:r>
            <a:r>
              <a:rPr lang="en-US" altLang="zh-TW" b="1" dirty="0">
                <a:ea typeface="新細明體" pitchFamily="18" charset="-120"/>
              </a:rPr>
              <a:t>all four channels</a:t>
            </a:r>
            <a:r>
              <a:rPr lang="en-US" altLang="zh-TW" dirty="0">
                <a:ea typeface="新細明體" pitchFamily="18" charset="-120"/>
              </a:rPr>
              <a:t> are calculated</a:t>
            </a:r>
          </a:p>
        </p:txBody>
      </p:sp>
      <p:graphicFrame>
        <p:nvGraphicFramePr>
          <p:cNvPr id="516100" name="Object 4"/>
          <p:cNvGraphicFramePr>
            <a:graphicFrameLocks noChangeAspect="1"/>
          </p:cNvGraphicFramePr>
          <p:nvPr/>
        </p:nvGraphicFramePr>
        <p:xfrm>
          <a:off x="1524000" y="3505200"/>
          <a:ext cx="2438400" cy="627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51" name="Equation" r:id="rId3" imgW="939600" imgH="241200" progId="Equation.3">
                  <p:embed/>
                </p:oleObj>
              </mc:Choice>
              <mc:Fallback>
                <p:oleObj name="Equation" r:id="rId3" imgW="93960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3505200"/>
                        <a:ext cx="2438400" cy="627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6101" name="Group 5"/>
          <p:cNvGraphicFramePr>
            <a:graphicFrameLocks noGrp="1"/>
          </p:cNvGraphicFramePr>
          <p:nvPr>
            <p:ph sz="half" idx="2"/>
          </p:nvPr>
        </p:nvGraphicFramePr>
        <p:xfrm>
          <a:off x="4725988" y="1608138"/>
          <a:ext cx="3805237" cy="3570291"/>
        </p:xfrm>
        <a:graphic>
          <a:graphicData uri="http://schemas.openxmlformats.org/drawingml/2006/table">
            <a:tbl>
              <a:tblPr/>
              <a:tblGrid>
                <a:gridCol w="1552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74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5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6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Operation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G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6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Over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6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Inside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7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Outside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6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Atop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6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Xor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6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Clear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6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Set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516139" name="Object 43"/>
          <p:cNvGraphicFramePr>
            <a:graphicFrameLocks noChangeAspect="1"/>
          </p:cNvGraphicFramePr>
          <p:nvPr/>
        </p:nvGraphicFramePr>
        <p:xfrm>
          <a:off x="7467600" y="2076450"/>
          <a:ext cx="838200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52" name="方程式" r:id="rId5" imgW="393480" imgH="241200" progId="Equation.3">
                  <p:embed/>
                </p:oleObj>
              </mc:Choice>
              <mc:Fallback>
                <p:oleObj name="方程式" r:id="rId5" imgW="39348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7600" y="2076450"/>
                        <a:ext cx="838200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6140" name="Object 44"/>
          <p:cNvGraphicFramePr>
            <a:graphicFrameLocks noChangeAspect="1"/>
          </p:cNvGraphicFramePr>
          <p:nvPr/>
        </p:nvGraphicFramePr>
        <p:xfrm>
          <a:off x="6705600" y="2085975"/>
          <a:ext cx="188913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53" name="方程式" r:id="rId7" imgW="88560" imgH="164880" progId="Equation.3">
                  <p:embed/>
                </p:oleObj>
              </mc:Choice>
              <mc:Fallback>
                <p:oleObj name="方程式" r:id="rId7" imgW="8856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5600" y="2085975"/>
                        <a:ext cx="188913" cy="352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6141" name="Object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9059598"/>
              </p:ext>
            </p:extLst>
          </p:nvPr>
        </p:nvGraphicFramePr>
        <p:xfrm>
          <a:off x="6629400" y="2438400"/>
          <a:ext cx="44926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54" name="方程式" r:id="rId9" imgW="203040" imgH="241200" progId="Equation.3">
                  <p:embed/>
                </p:oleObj>
              </mc:Choice>
              <mc:Fallback>
                <p:oleObj name="方程式" r:id="rId9" imgW="20304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9400" y="2438400"/>
                        <a:ext cx="449263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6142" name="Object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8540217"/>
              </p:ext>
            </p:extLst>
          </p:nvPr>
        </p:nvGraphicFramePr>
        <p:xfrm>
          <a:off x="7772400" y="2514600"/>
          <a:ext cx="247650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55" name="方程式" r:id="rId11" imgW="126720" imgH="177480" progId="Equation.3">
                  <p:embed/>
                </p:oleObj>
              </mc:Choice>
              <mc:Fallback>
                <p:oleObj name="方程式" r:id="rId11" imgW="12672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2400" y="2514600"/>
                        <a:ext cx="247650" cy="34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6143" name="Object 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5696952"/>
              </p:ext>
            </p:extLst>
          </p:nvPr>
        </p:nvGraphicFramePr>
        <p:xfrm>
          <a:off x="6400800" y="2914650"/>
          <a:ext cx="811213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56" name="方程式" r:id="rId13" imgW="380880" imgH="241200" progId="Equation.3">
                  <p:embed/>
                </p:oleObj>
              </mc:Choice>
              <mc:Fallback>
                <p:oleObj name="方程式" r:id="rId13" imgW="38088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2914650"/>
                        <a:ext cx="811213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6144" name="Object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655585"/>
              </p:ext>
            </p:extLst>
          </p:nvPr>
        </p:nvGraphicFramePr>
        <p:xfrm>
          <a:off x="7772400" y="2949575"/>
          <a:ext cx="247650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57" name="方程式" r:id="rId15" imgW="126720" imgH="177480" progId="Equation.3">
                  <p:embed/>
                </p:oleObj>
              </mc:Choice>
              <mc:Fallback>
                <p:oleObj name="方程式" r:id="rId15" imgW="12672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2400" y="2949575"/>
                        <a:ext cx="247650" cy="34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6145" name="Object 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5696416"/>
              </p:ext>
            </p:extLst>
          </p:nvPr>
        </p:nvGraphicFramePr>
        <p:xfrm>
          <a:off x="7467600" y="3352800"/>
          <a:ext cx="838200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58" name="方程式" r:id="rId16" imgW="393480" imgH="241200" progId="Equation.3">
                  <p:embed/>
                </p:oleObj>
              </mc:Choice>
              <mc:Fallback>
                <p:oleObj name="方程式" r:id="rId16" imgW="39348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7600" y="3352800"/>
                        <a:ext cx="838200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6146" name="Object 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4484462"/>
              </p:ext>
            </p:extLst>
          </p:nvPr>
        </p:nvGraphicFramePr>
        <p:xfrm>
          <a:off x="6553200" y="3352800"/>
          <a:ext cx="44926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59" name="方程式" r:id="rId17" imgW="203040" imgH="241200" progId="Equation.3">
                  <p:embed/>
                </p:oleObj>
              </mc:Choice>
              <mc:Fallback>
                <p:oleObj name="方程式" r:id="rId17" imgW="20304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3352800"/>
                        <a:ext cx="449263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6147" name="Object 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8588019"/>
              </p:ext>
            </p:extLst>
          </p:nvPr>
        </p:nvGraphicFramePr>
        <p:xfrm>
          <a:off x="6400800" y="3752850"/>
          <a:ext cx="811213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60" name="方程式" r:id="rId18" imgW="380880" imgH="241200" progId="Equation.3">
                  <p:embed/>
                </p:oleObj>
              </mc:Choice>
              <mc:Fallback>
                <p:oleObj name="方程式" r:id="rId18" imgW="38088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3752850"/>
                        <a:ext cx="811213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6148" name="Object 5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4615043"/>
              </p:ext>
            </p:extLst>
          </p:nvPr>
        </p:nvGraphicFramePr>
        <p:xfrm>
          <a:off x="7467600" y="3752850"/>
          <a:ext cx="838200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61" name="方程式" r:id="rId19" imgW="393480" imgH="241200" progId="Equation.3">
                  <p:embed/>
                </p:oleObj>
              </mc:Choice>
              <mc:Fallback>
                <p:oleObj name="方程式" r:id="rId19" imgW="39348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7600" y="3752850"/>
                        <a:ext cx="838200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6149" name="Object 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4315866"/>
              </p:ext>
            </p:extLst>
          </p:nvPr>
        </p:nvGraphicFramePr>
        <p:xfrm>
          <a:off x="6629400" y="4343400"/>
          <a:ext cx="247650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62" name="方程式" r:id="rId20" imgW="126720" imgH="177480" progId="Equation.3">
                  <p:embed/>
                </p:oleObj>
              </mc:Choice>
              <mc:Fallback>
                <p:oleObj name="方程式" r:id="rId20" imgW="12672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9400" y="4343400"/>
                        <a:ext cx="247650" cy="34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6150" name="Object 5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8971961"/>
              </p:ext>
            </p:extLst>
          </p:nvPr>
        </p:nvGraphicFramePr>
        <p:xfrm>
          <a:off x="7696200" y="4343400"/>
          <a:ext cx="247650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63" name="方程式" r:id="rId21" imgW="126720" imgH="177480" progId="Equation.3">
                  <p:embed/>
                </p:oleObj>
              </mc:Choice>
              <mc:Fallback>
                <p:oleObj name="方程式" r:id="rId21" imgW="12672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6200" y="4343400"/>
                        <a:ext cx="247650" cy="34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6151" name="Object 5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8509220"/>
              </p:ext>
            </p:extLst>
          </p:nvPr>
        </p:nvGraphicFramePr>
        <p:xfrm>
          <a:off x="6629400" y="4724400"/>
          <a:ext cx="188913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64" name="方程式" r:id="rId22" imgW="88560" imgH="164880" progId="Equation.3">
                  <p:embed/>
                </p:oleObj>
              </mc:Choice>
              <mc:Fallback>
                <p:oleObj name="方程式" r:id="rId22" imgW="8856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9400" y="4724400"/>
                        <a:ext cx="188913" cy="352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6152" name="Object 5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7602240"/>
              </p:ext>
            </p:extLst>
          </p:nvPr>
        </p:nvGraphicFramePr>
        <p:xfrm>
          <a:off x="7772400" y="4724400"/>
          <a:ext cx="247650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65" name="方程式" r:id="rId23" imgW="126720" imgH="177480" progId="Equation.3">
                  <p:embed/>
                </p:oleObj>
              </mc:Choice>
              <mc:Fallback>
                <p:oleObj name="方程式" r:id="rId23" imgW="12672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2400" y="4724400"/>
                        <a:ext cx="247650" cy="34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150356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10/11/2010</a:t>
            </a:r>
            <a:endParaRPr lang="en-US" altLang="zh-TW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© 2010 NTUST</a:t>
            </a:r>
            <a:endParaRPr lang="en-US" altLang="zh-TW"/>
          </a:p>
        </p:txBody>
      </p:sp>
      <p:sp>
        <p:nvSpPr>
          <p:cNvPr id="517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itchFamily="18" charset="-120"/>
              </a:rPr>
              <a:t>Unary Operators</a:t>
            </a:r>
          </a:p>
        </p:txBody>
      </p:sp>
      <p:sp>
        <p:nvSpPr>
          <p:cNvPr id="517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FF0000"/>
                </a:solidFill>
                <a:ea typeface="新細明體" pitchFamily="18" charset="-120"/>
              </a:rPr>
              <a:t>Darken</a:t>
            </a:r>
            <a:r>
              <a:rPr lang="en-US" altLang="zh-TW" dirty="0">
                <a:ea typeface="新細明體" pitchFamily="18" charset="-120"/>
              </a:rPr>
              <a:t>: Makes an image darker (or lighter) without affecting its opacity</a:t>
            </a:r>
          </a:p>
          <a:p>
            <a:endParaRPr lang="en-US" altLang="zh-TW" dirty="0">
              <a:ea typeface="新細明體" pitchFamily="18" charset="-120"/>
            </a:endParaRPr>
          </a:p>
          <a:p>
            <a:endParaRPr lang="en-US" altLang="zh-TW" dirty="0">
              <a:ea typeface="新細明體" pitchFamily="18" charset="-120"/>
            </a:endParaRPr>
          </a:p>
          <a:p>
            <a:r>
              <a:rPr lang="en-US" altLang="zh-TW" dirty="0">
                <a:solidFill>
                  <a:srgbClr val="FF0000"/>
                </a:solidFill>
                <a:ea typeface="新細明體" pitchFamily="18" charset="-120"/>
              </a:rPr>
              <a:t>Dissolve</a:t>
            </a:r>
            <a:r>
              <a:rPr lang="en-US" altLang="zh-TW" dirty="0">
                <a:ea typeface="新細明體" pitchFamily="18" charset="-120"/>
              </a:rPr>
              <a:t>: Makes an image transparent without affecting its color</a:t>
            </a:r>
            <a:endParaRPr lang="en-US" altLang="zh-TW" i="1" dirty="0">
              <a:ea typeface="新細明體" pitchFamily="18" charset="-120"/>
            </a:endParaRPr>
          </a:p>
        </p:txBody>
      </p:sp>
      <p:graphicFrame>
        <p:nvGraphicFramePr>
          <p:cNvPr id="51712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7958280"/>
              </p:ext>
            </p:extLst>
          </p:nvPr>
        </p:nvGraphicFramePr>
        <p:xfrm>
          <a:off x="1905000" y="2133600"/>
          <a:ext cx="5334000" cy="627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2" name="Equation" r:id="rId3" imgW="2057400" imgH="241200" progId="Equation.3">
                  <p:embed/>
                </p:oleObj>
              </mc:Choice>
              <mc:Fallback>
                <p:oleObj name="Equation" r:id="rId3" imgW="205740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2133600"/>
                        <a:ext cx="5334000" cy="627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712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5629206"/>
              </p:ext>
            </p:extLst>
          </p:nvPr>
        </p:nvGraphicFramePr>
        <p:xfrm>
          <a:off x="1752600" y="3733800"/>
          <a:ext cx="5697538" cy="627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3" name="Equation" r:id="rId5" imgW="2197080" imgH="241200" progId="Equation.3">
                  <p:embed/>
                </p:oleObj>
              </mc:Choice>
              <mc:Fallback>
                <p:oleObj name="Equation" r:id="rId5" imgW="219708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3733800"/>
                        <a:ext cx="5697538" cy="627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9616809"/>
      </p:ext>
    </p:extLst>
  </p:cSld>
  <p:clrMapOvr>
    <a:masterClrMapping/>
  </p:clrMapOvr>
  <p:transition>
    <p:fade thruBlk="1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10/11/2010</a:t>
            </a:r>
            <a:endParaRPr lang="en-US" altLang="zh-TW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© 2010 NTUST</a:t>
            </a:r>
            <a:endParaRPr lang="en-US" altLang="zh-TW"/>
          </a:p>
        </p:txBody>
      </p:sp>
      <p:sp>
        <p:nvSpPr>
          <p:cNvPr id="518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>
                <a:ea typeface="新細明體" pitchFamily="18" charset="-120"/>
              </a:rPr>
              <a:t>“</a:t>
            </a:r>
            <a:r>
              <a:rPr lang="en-US" altLang="zh-TW">
                <a:ea typeface="新細明體" pitchFamily="18" charset="-120"/>
              </a:rPr>
              <a:t>PLUS” Operator</a:t>
            </a:r>
          </a:p>
        </p:txBody>
      </p:sp>
      <p:sp>
        <p:nvSpPr>
          <p:cNvPr id="518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>
                <a:ea typeface="新細明體" pitchFamily="18" charset="-120"/>
              </a:rPr>
              <a:t>Computes composite by simply adding </a:t>
            </a:r>
            <a:r>
              <a:rPr lang="en-US" altLang="zh-TW" i="1">
                <a:ea typeface="新細明體" pitchFamily="18" charset="-120"/>
              </a:rPr>
              <a:t>f</a:t>
            </a:r>
            <a:r>
              <a:rPr lang="en-US" altLang="zh-TW">
                <a:ea typeface="新細明體" pitchFamily="18" charset="-120"/>
              </a:rPr>
              <a:t> and </a:t>
            </a:r>
            <a:r>
              <a:rPr lang="en-US" altLang="zh-TW" i="1">
                <a:ea typeface="新細明體" pitchFamily="18" charset="-120"/>
              </a:rPr>
              <a:t>g</a:t>
            </a:r>
            <a:r>
              <a:rPr lang="en-US" altLang="zh-TW">
                <a:ea typeface="新細明體" pitchFamily="18" charset="-120"/>
              </a:rPr>
              <a:t>, with no overlap rules</a:t>
            </a:r>
          </a:p>
          <a:p>
            <a:endParaRPr lang="en-US" altLang="zh-TW">
              <a:ea typeface="新細明體" pitchFamily="18" charset="-120"/>
            </a:endParaRPr>
          </a:p>
          <a:p>
            <a:r>
              <a:rPr lang="en-US" altLang="zh-TW">
                <a:ea typeface="新細明體" pitchFamily="18" charset="-120"/>
              </a:rPr>
              <a:t>Useful for defining </a:t>
            </a:r>
            <a:r>
              <a:rPr lang="en-US" altLang="zh-TW" i="1">
                <a:ea typeface="新細明體" pitchFamily="18" charset="-120"/>
              </a:rPr>
              <a:t>cross-dissolve</a:t>
            </a:r>
            <a:r>
              <a:rPr lang="en-US" altLang="zh-TW">
                <a:ea typeface="新細明體" pitchFamily="18" charset="-120"/>
              </a:rPr>
              <a:t> in terms of compositing:</a:t>
            </a:r>
            <a:endParaRPr lang="en-US" altLang="zh-TW" i="1">
              <a:ea typeface="新細明體" pitchFamily="18" charset="-120"/>
            </a:endParaRPr>
          </a:p>
        </p:txBody>
      </p:sp>
      <p:graphicFrame>
        <p:nvGraphicFramePr>
          <p:cNvPr id="51814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1634355"/>
              </p:ext>
            </p:extLst>
          </p:nvPr>
        </p:nvGraphicFramePr>
        <p:xfrm>
          <a:off x="3352800" y="1828800"/>
          <a:ext cx="2090738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6" name="方程式" r:id="rId3" imgW="736560" imgH="241200" progId="Equation.3">
                  <p:embed/>
                </p:oleObj>
              </mc:Choice>
              <mc:Fallback>
                <p:oleObj name="方程式" r:id="rId3" imgW="73656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1828800"/>
                        <a:ext cx="2090738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814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2499009"/>
              </p:ext>
            </p:extLst>
          </p:nvPr>
        </p:nvGraphicFramePr>
        <p:xfrm>
          <a:off x="533400" y="2971800"/>
          <a:ext cx="8131175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7" name="方程式" r:id="rId5" imgW="3149280" imgH="203040" progId="Equation.3">
                  <p:embed/>
                </p:oleObj>
              </mc:Choice>
              <mc:Fallback>
                <p:oleObj name="方程式" r:id="rId5" imgW="31492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2971800"/>
                        <a:ext cx="8131175" cy="527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25171471"/>
      </p:ext>
    </p:extLst>
  </p:cSld>
  <p:clrMapOvr>
    <a:masterClrMapping/>
  </p:clrMapOvr>
  <p:transition>
    <p:fade thruBlk="1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10/11/2010</a:t>
            </a: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© 2010 NTUST</a:t>
            </a:r>
            <a:endParaRPr lang="en-US" altLang="zh-TW"/>
          </a:p>
        </p:txBody>
      </p:sp>
      <p:sp>
        <p:nvSpPr>
          <p:cNvPr id="70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>
                <a:ea typeface="新細明體" pitchFamily="18" charset="-120"/>
              </a:rPr>
              <a:t>Region Coverage</a:t>
            </a:r>
            <a:endParaRPr lang="en-US" altLang="zh-TW">
              <a:ea typeface="新細明體" pitchFamily="18" charset="-120"/>
            </a:endParaRPr>
          </a:p>
        </p:txBody>
      </p:sp>
      <p:pic>
        <p:nvPicPr>
          <p:cNvPr id="7004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371600"/>
            <a:ext cx="7140575" cy="4613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8459810"/>
      </p:ext>
    </p:extLst>
  </p:cSld>
  <p:clrMapOvr>
    <a:masterClrMapping/>
  </p:clrMapOvr>
  <p:transition>
    <p:fade thruBlk="1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10/11/2010</a:t>
            </a:r>
            <a:endParaRPr lang="en-US" altLang="zh-TW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© 2010 NTUST</a:t>
            </a:r>
            <a:endParaRPr lang="en-US" altLang="zh-TW"/>
          </a:p>
        </p:txBody>
      </p:sp>
      <p:sp>
        <p:nvSpPr>
          <p:cNvPr id="70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152400"/>
            <a:ext cx="7772400" cy="990600"/>
          </a:xfrm>
        </p:spPr>
        <p:txBody>
          <a:bodyPr/>
          <a:lstStyle/>
          <a:p>
            <a:r>
              <a:rPr lang="zh-TW" altLang="zh-TW">
                <a:ea typeface="新細明體" pitchFamily="18" charset="-120"/>
              </a:rPr>
              <a:t>Porter-Duff Compositing Algebra</a:t>
            </a:r>
            <a:endParaRPr lang="en-US" altLang="zh-TW">
              <a:ea typeface="新細明體" pitchFamily="18" charset="-120"/>
            </a:endParaRPr>
          </a:p>
        </p:txBody>
      </p:sp>
      <p:sp>
        <p:nvSpPr>
          <p:cNvPr id="70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How many ways can two pixels be combined?</a:t>
            </a:r>
          </a:p>
        </p:txBody>
      </p:sp>
      <p:sp>
        <p:nvSpPr>
          <p:cNvPr id="701444" name="Rectangle 4"/>
          <p:cNvSpPr>
            <a:spLocks noChangeArrowheads="1"/>
          </p:cNvSpPr>
          <p:nvPr/>
        </p:nvSpPr>
        <p:spPr bwMode="auto">
          <a:xfrm>
            <a:off x="3733800" y="2286000"/>
            <a:ext cx="495300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TW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Region 1: 1 possibility - 0</a:t>
            </a:r>
          </a:p>
          <a:p>
            <a:r>
              <a:rPr lang="en-US" altLang="zh-TW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Region 2: 2 possibilities - A or 0</a:t>
            </a:r>
          </a:p>
          <a:p>
            <a:r>
              <a:rPr lang="en-US" altLang="zh-TW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Region 3: 2 possibilities - B or 0</a:t>
            </a:r>
          </a:p>
          <a:p>
            <a:r>
              <a:rPr lang="en-US" altLang="zh-TW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Region 4: 3 possibilities - A, B or 0</a:t>
            </a:r>
            <a:endParaRPr lang="zh-TW" altLang="en-US" sz="2400" dirty="0">
              <a:latin typeface="Times New Roman" pitchFamily="18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701445" name="Rectangle 5"/>
          <p:cNvSpPr>
            <a:spLocks noChangeArrowheads="1"/>
          </p:cNvSpPr>
          <p:nvPr/>
        </p:nvSpPr>
        <p:spPr bwMode="auto">
          <a:xfrm>
            <a:off x="1219200" y="4495800"/>
            <a:ext cx="1411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ea typeface="新細明體" pitchFamily="18" charset="-120"/>
              </a:rPr>
              <a:t>4 Regions</a:t>
            </a:r>
            <a:endParaRPr lang="zh-TW" altLang="en-US">
              <a:ea typeface="新細明體" pitchFamily="18" charset="-120"/>
            </a:endParaRPr>
          </a:p>
        </p:txBody>
      </p:sp>
      <p:sp>
        <p:nvSpPr>
          <p:cNvPr id="701446" name="Rectangle 6"/>
          <p:cNvSpPr>
            <a:spLocks noChangeArrowheads="1"/>
          </p:cNvSpPr>
          <p:nvPr/>
        </p:nvSpPr>
        <p:spPr bwMode="auto">
          <a:xfrm>
            <a:off x="3733800" y="4495800"/>
            <a:ext cx="39973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ea typeface="新細明體" pitchFamily="18" charset="-120"/>
              </a:rPr>
              <a:t>Operators: 12 total possibilities</a:t>
            </a:r>
            <a:endParaRPr lang="zh-TW" altLang="en-US">
              <a:ea typeface="新細明體" pitchFamily="18" charset="-120"/>
            </a:endParaRPr>
          </a:p>
        </p:txBody>
      </p:sp>
      <p:pic>
        <p:nvPicPr>
          <p:cNvPr id="701447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133600"/>
            <a:ext cx="2257425" cy="2295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971709"/>
      </p:ext>
    </p:extLst>
  </p:cSld>
  <p:clrMapOvr>
    <a:masterClrMapping/>
  </p:clrMapOvr>
  <p:transition>
    <p:fade thruBlk="1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10/11/2010</a:t>
            </a:r>
            <a:endParaRPr lang="en-US" altLang="zh-TW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© 2010 NTUST</a:t>
            </a:r>
            <a:endParaRPr lang="en-US" altLang="zh-TW"/>
          </a:p>
        </p:txBody>
      </p:sp>
      <p:sp>
        <p:nvSpPr>
          <p:cNvPr id="70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152400"/>
            <a:ext cx="7391400" cy="990600"/>
          </a:xfrm>
        </p:spPr>
        <p:txBody>
          <a:bodyPr/>
          <a:lstStyle/>
          <a:p>
            <a:r>
              <a:rPr lang="zh-TW" altLang="zh-TW" sz="3600">
                <a:ea typeface="新細明體" pitchFamily="18" charset="-120"/>
              </a:rPr>
              <a:t>Porter-Duff Compositing Algebra</a:t>
            </a:r>
            <a:endParaRPr lang="en-US" altLang="zh-TW" sz="3600">
              <a:ea typeface="新細明體" pitchFamily="18" charset="-120"/>
            </a:endParaRPr>
          </a:p>
        </p:txBody>
      </p:sp>
      <p:sp>
        <p:nvSpPr>
          <p:cNvPr id="702470" name="Rectangle 6"/>
          <p:cNvSpPr>
            <a:spLocks noChangeArrowheads="1"/>
          </p:cNvSpPr>
          <p:nvPr/>
        </p:nvSpPr>
        <p:spPr bwMode="auto">
          <a:xfrm>
            <a:off x="4876800" y="3352800"/>
            <a:ext cx="2895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TW" sz="3200">
                <a:ea typeface="新細明體" pitchFamily="18" charset="-120"/>
              </a:rPr>
              <a:t>c = F</a:t>
            </a:r>
            <a:r>
              <a:rPr lang="en-US" altLang="zh-TW" sz="3200" baseline="-25000">
                <a:ea typeface="新細明體" pitchFamily="18" charset="-120"/>
              </a:rPr>
              <a:t>A</a:t>
            </a:r>
            <a:r>
              <a:rPr lang="en-US" altLang="zh-TW" sz="3200">
                <a:ea typeface="新細明體" pitchFamily="18" charset="-120"/>
              </a:rPr>
              <a:t>c</a:t>
            </a:r>
            <a:r>
              <a:rPr lang="en-US" altLang="zh-TW" sz="3200" baseline="-25000">
                <a:ea typeface="新細明體" pitchFamily="18" charset="-120"/>
              </a:rPr>
              <a:t>A</a:t>
            </a:r>
            <a:r>
              <a:rPr lang="en-US" altLang="zh-TW" sz="3200">
                <a:ea typeface="新細明體" pitchFamily="18" charset="-120"/>
              </a:rPr>
              <a:t>+F</a:t>
            </a:r>
            <a:r>
              <a:rPr lang="en-US" altLang="zh-TW" sz="3200" baseline="-25000">
                <a:ea typeface="新細明體" pitchFamily="18" charset="-120"/>
              </a:rPr>
              <a:t>B</a:t>
            </a:r>
            <a:r>
              <a:rPr lang="en-US" altLang="zh-TW" sz="3200">
                <a:ea typeface="新細明體" pitchFamily="18" charset="-120"/>
              </a:rPr>
              <a:t>c</a:t>
            </a:r>
            <a:r>
              <a:rPr lang="en-US" altLang="zh-TW" sz="3200" baseline="-25000">
                <a:ea typeface="新細明體" pitchFamily="18" charset="-120"/>
              </a:rPr>
              <a:t>B</a:t>
            </a:r>
            <a:endParaRPr lang="zh-TW" altLang="en-US" sz="3200" baseline="-25000">
              <a:ea typeface="新細明體" pitchFamily="18" charset="-120"/>
            </a:endParaRPr>
          </a:p>
        </p:txBody>
      </p:sp>
      <p:pic>
        <p:nvPicPr>
          <p:cNvPr id="70247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9875" y="1371600"/>
            <a:ext cx="3006725" cy="466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3895920"/>
      </p:ext>
    </p:extLst>
  </p:cSld>
  <p:clrMapOvr>
    <a:masterClrMapping/>
  </p:clrMapOvr>
  <p:transition>
    <p:fade thruBlk="1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10/11/2010</a:t>
            </a:r>
            <a:endParaRPr lang="en-US" altLang="zh-TW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© 2010 NTUST</a:t>
            </a:r>
            <a:endParaRPr lang="en-US" altLang="zh-TW"/>
          </a:p>
        </p:txBody>
      </p:sp>
      <p:sp>
        <p:nvSpPr>
          <p:cNvPr id="70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>
                <a:ea typeface="新細明體" pitchFamily="18" charset="-120"/>
              </a:rPr>
              <a:t>OpenGL Blending Modes</a:t>
            </a:r>
            <a:endParaRPr lang="en-US" altLang="zh-TW">
              <a:ea typeface="新細明體" pitchFamily="18" charset="-120"/>
            </a:endParaRPr>
          </a:p>
        </p:txBody>
      </p:sp>
      <p:sp>
        <p:nvSpPr>
          <p:cNvPr id="70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19200"/>
            <a:ext cx="8077200" cy="685800"/>
          </a:xfrm>
        </p:spPr>
        <p:txBody>
          <a:bodyPr/>
          <a:lstStyle/>
          <a:p>
            <a:r>
              <a:rPr lang="en-US" altLang="zh-TW">
                <a:ea typeface="新細明體" pitchFamily="18" charset="-120"/>
              </a:rPr>
              <a:t>Specify src (foreground) and dst (background) F’s</a:t>
            </a:r>
          </a:p>
        </p:txBody>
      </p:sp>
      <p:sp>
        <p:nvSpPr>
          <p:cNvPr id="703493" name="Rectangle 5"/>
          <p:cNvSpPr>
            <a:spLocks noChangeArrowheads="1"/>
          </p:cNvSpPr>
          <p:nvPr/>
        </p:nvSpPr>
        <p:spPr bwMode="auto">
          <a:xfrm>
            <a:off x="990600" y="1676400"/>
            <a:ext cx="7467600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TW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Porter-Duff</a:t>
            </a:r>
          </a:p>
          <a:p>
            <a:r>
              <a:rPr lang="en-US" altLang="zh-TW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	0, 1,</a:t>
            </a:r>
          </a:p>
          <a:p>
            <a:r>
              <a:rPr lang="en-US" altLang="zh-TW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	A</a:t>
            </a:r>
            <a:r>
              <a:rPr lang="en-US" altLang="zh-TW" sz="2400" baseline="-250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s</a:t>
            </a:r>
            <a:r>
              <a:rPr lang="en-US" altLang="zh-TW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, A</a:t>
            </a:r>
            <a:r>
              <a:rPr lang="en-US" altLang="zh-TW" sz="2400" baseline="-250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d</a:t>
            </a:r>
            <a:r>
              <a:rPr lang="en-US" altLang="zh-TW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, 1-A</a:t>
            </a:r>
            <a:r>
              <a:rPr lang="en-US" altLang="zh-TW" sz="2400" baseline="-250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s</a:t>
            </a:r>
            <a:r>
              <a:rPr lang="en-US" altLang="zh-TW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, 1-A</a:t>
            </a:r>
            <a:r>
              <a:rPr lang="en-US" altLang="zh-TW" sz="2400" baseline="-250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d</a:t>
            </a:r>
            <a:r>
              <a:rPr lang="en-US" altLang="zh-TW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,</a:t>
            </a:r>
          </a:p>
          <a:p>
            <a:endParaRPr lang="en-US" altLang="zh-TW" sz="2400" dirty="0">
              <a:latin typeface="Times New Roman" pitchFamily="18" charset="0"/>
              <a:ea typeface="新細明體" pitchFamily="18" charset="-120"/>
              <a:cs typeface="Times New Roman" pitchFamily="18" charset="0"/>
            </a:endParaRPr>
          </a:p>
          <a:p>
            <a:r>
              <a:rPr lang="en-US" altLang="zh-TW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Other useful modes</a:t>
            </a:r>
          </a:p>
          <a:p>
            <a:r>
              <a:rPr lang="en-US" altLang="zh-TW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	min(A</a:t>
            </a:r>
            <a:r>
              <a:rPr lang="en-US" altLang="zh-TW" sz="2400" baseline="-250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s</a:t>
            </a:r>
            <a:r>
              <a:rPr lang="en-US" altLang="zh-TW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,1-A</a:t>
            </a:r>
            <a:r>
              <a:rPr lang="en-US" altLang="zh-TW" sz="2400" baseline="-250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d</a:t>
            </a:r>
            <a:r>
              <a:rPr lang="en-US" altLang="zh-TW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) – Why?</a:t>
            </a:r>
            <a:endParaRPr lang="zh-TW" altLang="en-US" sz="2400" dirty="0">
              <a:latin typeface="Times New Roman" pitchFamily="18" charset="0"/>
              <a:ea typeface="新細明體" pitchFamily="18" charset="-12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274667"/>
      </p:ext>
    </p:extLst>
  </p:cSld>
  <p:clrMapOvr>
    <a:masterClrMapping/>
  </p:clrMapOvr>
  <p:transition>
    <p:fade thruBlk="1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itchFamily="18" charset="-120"/>
              </a:rPr>
              <a:t>Pre-Multiplied Alpha</a:t>
            </a:r>
          </a:p>
        </p:txBody>
      </p:sp>
      <p:sp>
        <p:nvSpPr>
          <p:cNvPr id="70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Instead of storing (R,G,B,</a:t>
            </a:r>
            <a:r>
              <a:rPr lang="en-US" altLang="zh-TW" dirty="0">
                <a:ea typeface="新細明體" pitchFamily="18" charset="-120"/>
                <a:sym typeface="Symbol" pitchFamily="18" charset="2"/>
              </a:rPr>
              <a:t>)</a:t>
            </a:r>
            <a:r>
              <a:rPr lang="en-US" altLang="zh-TW" dirty="0">
                <a:ea typeface="新細明體" pitchFamily="18" charset="-120"/>
              </a:rPr>
              <a:t>, </a:t>
            </a:r>
            <a:r>
              <a:rPr lang="en-US" altLang="zh-TW" dirty="0">
                <a:solidFill>
                  <a:srgbClr val="FF0000"/>
                </a:solidFill>
                <a:ea typeface="新細明體" pitchFamily="18" charset="-120"/>
              </a:rPr>
              <a:t>store (</a:t>
            </a:r>
            <a:r>
              <a:rPr lang="en-US" altLang="zh-TW" dirty="0">
                <a:solidFill>
                  <a:srgbClr val="FF0000"/>
                </a:solidFill>
                <a:ea typeface="新細明體" pitchFamily="18" charset="-120"/>
                <a:sym typeface="Symbol" pitchFamily="18" charset="2"/>
              </a:rPr>
              <a:t>R,G,B,)</a:t>
            </a:r>
          </a:p>
          <a:p>
            <a:r>
              <a:rPr lang="en-US" altLang="zh-TW" dirty="0">
                <a:ea typeface="新細明體" pitchFamily="18" charset="-120"/>
                <a:sym typeface="Symbol" pitchFamily="18" charset="2"/>
              </a:rPr>
              <a:t>The compositing operations in the next several slides are easier with pre-multiplied alpha</a:t>
            </a:r>
          </a:p>
          <a:p>
            <a:r>
              <a:rPr lang="en-US" altLang="zh-TW" b="1" dirty="0">
                <a:ea typeface="新細明體" pitchFamily="18" charset="-120"/>
                <a:sym typeface="Symbol" pitchFamily="18" charset="2"/>
              </a:rPr>
              <a:t>To display and do color conversions, must extract RGB by dividing out </a:t>
            </a:r>
          </a:p>
          <a:p>
            <a:pPr lvl="1"/>
            <a:r>
              <a:rPr lang="en-US" altLang="zh-TW" dirty="0">
                <a:ea typeface="新細明體" pitchFamily="18" charset="-120"/>
                <a:sym typeface="Symbol" pitchFamily="18" charset="2"/>
              </a:rPr>
              <a:t>=0 is always black</a:t>
            </a:r>
          </a:p>
          <a:p>
            <a:pPr lvl="1"/>
            <a:r>
              <a:rPr lang="en-US" altLang="zh-TW" dirty="0">
                <a:ea typeface="新細明體" pitchFamily="18" charset="-120"/>
                <a:sym typeface="Symbol" pitchFamily="18" charset="2"/>
              </a:rPr>
              <a:t>Some loss of precision as  gets small, but generally not a big problem</a:t>
            </a:r>
          </a:p>
        </p:txBody>
      </p:sp>
    </p:spTree>
    <p:extLst>
      <p:ext uri="{BB962C8B-B14F-4D97-AF65-F5344CB8AC3E}">
        <p14:creationId xmlns:p14="http://schemas.microsoft.com/office/powerpoint/2010/main" val="2150334192"/>
      </p:ext>
    </p:extLst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itchFamily="18" charset="-120"/>
                <a:hlinkClick r:id="rId2"/>
              </a:rPr>
              <a:t>Compositing</a:t>
            </a:r>
            <a:endParaRPr lang="en-US" altLang="zh-TW" dirty="0">
              <a:ea typeface="新細明體" pitchFamily="18" charset="-120"/>
            </a:endParaRPr>
          </a:p>
        </p:txBody>
      </p:sp>
      <p:sp>
        <p:nvSpPr>
          <p:cNvPr id="490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FF0000"/>
                </a:solidFill>
                <a:ea typeface="新細明體" pitchFamily="18" charset="-120"/>
              </a:rPr>
              <a:t>Compositing</a:t>
            </a:r>
            <a:r>
              <a:rPr lang="en-US" altLang="zh-TW" dirty="0">
                <a:ea typeface="新細明體" pitchFamily="18" charset="-120"/>
              </a:rPr>
              <a:t> combines components from two or more images to make a new image (</a:t>
            </a:r>
            <a:r>
              <a:rPr lang="en-US" altLang="zh-TW" dirty="0">
                <a:ea typeface="新細明體" pitchFamily="18" charset="-120"/>
                <a:hlinkClick r:id="rId3"/>
              </a:rPr>
              <a:t>example</a:t>
            </a:r>
            <a:r>
              <a:rPr lang="en-US" altLang="zh-TW" dirty="0">
                <a:ea typeface="新細明體" pitchFamily="18" charset="-120"/>
              </a:rPr>
              <a:t>)</a:t>
            </a:r>
          </a:p>
          <a:p>
            <a:pPr lvl="1"/>
            <a:r>
              <a:rPr lang="en-US" altLang="zh-TW" sz="2000" dirty="0">
                <a:ea typeface="新細明體" pitchFamily="18" charset="-120"/>
              </a:rPr>
              <a:t>Special effects are easier to control when done in isolation</a:t>
            </a:r>
          </a:p>
          <a:p>
            <a:pPr lvl="1"/>
            <a:r>
              <a:rPr lang="en-US" altLang="zh-TW" sz="2000" dirty="0">
                <a:ea typeface="新細明體" pitchFamily="18" charset="-120"/>
              </a:rPr>
              <a:t>Even many all live-action sequences are more safely shot in different layers</a:t>
            </a:r>
          </a:p>
          <a:p>
            <a:pPr lvl="1"/>
            <a:r>
              <a:rPr lang="en-US" altLang="zh-TW" sz="2000" dirty="0">
                <a:ea typeface="新細明體" pitchFamily="18" charset="-120"/>
                <a:hlinkClick r:id="rId4"/>
              </a:rPr>
              <a:t>Bad examples</a:t>
            </a:r>
            <a:endParaRPr lang="en-US" altLang="zh-TW" sz="2000" dirty="0">
              <a:ea typeface="新細明體" pitchFamily="18" charset="-120"/>
            </a:endParaRPr>
          </a:p>
        </p:txBody>
      </p:sp>
      <p:pic>
        <p:nvPicPr>
          <p:cNvPr id="490500" name="Picture 4" descr="green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733800"/>
            <a:ext cx="3352800" cy="223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0501" name="Picture 5" descr="green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3733800"/>
            <a:ext cx="4191000" cy="2252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5193061"/>
      </p:ext>
    </p:extLst>
  </p:cSld>
  <p:clrMapOvr>
    <a:masterClrMapping/>
  </p:clrMapOvr>
  <p:transition>
    <p:fade thruBlk="1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itchFamily="18" charset="-120"/>
              </a:rPr>
              <a:t>Pre-Multiplied Alpha</a:t>
            </a:r>
          </a:p>
        </p:txBody>
      </p:sp>
      <p:sp>
        <p:nvSpPr>
          <p:cNvPr id="70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ea typeface="新細明體" pitchFamily="18" charset="-120"/>
                <a:sym typeface="Symbol" pitchFamily="18" charset="2"/>
              </a:rPr>
              <a:t>Represent as c = a C = (a r, a g, a b, a)</a:t>
            </a:r>
          </a:p>
          <a:p>
            <a:r>
              <a:rPr lang="en-US" altLang="zh-TW" dirty="0">
                <a:ea typeface="新細明體" pitchFamily="18" charset="-120"/>
                <a:sym typeface="Symbol" pitchFamily="18" charset="2"/>
              </a:rPr>
              <a:t>Advantages</a:t>
            </a:r>
          </a:p>
          <a:p>
            <a:pPr lvl="1"/>
            <a:r>
              <a:rPr lang="en-US" altLang="zh-TW" dirty="0">
                <a:ea typeface="新細明體" pitchFamily="18" charset="-120"/>
                <a:sym typeface="Symbol" pitchFamily="18" charset="2"/>
              </a:rPr>
              <a:t>Closure</a:t>
            </a:r>
          </a:p>
          <a:p>
            <a:pPr lvl="2"/>
            <a:r>
              <a:rPr lang="en-US" altLang="zh-TW" dirty="0">
                <a:solidFill>
                  <a:srgbClr val="FF0000"/>
                </a:solidFill>
                <a:ea typeface="新細明體" pitchFamily="18" charset="-120"/>
                <a:sym typeface="Symbol" pitchFamily="18" charset="2"/>
              </a:rPr>
              <a:t>Recovering C from c would require divide by a</a:t>
            </a:r>
          </a:p>
          <a:p>
            <a:pPr lvl="1"/>
            <a:r>
              <a:rPr lang="en-US" altLang="zh-TW" dirty="0">
                <a:ea typeface="新細明體" pitchFamily="18" charset="-120"/>
                <a:sym typeface="Symbol" pitchFamily="18" charset="2"/>
              </a:rPr>
              <a:t>Display c ; c over K = c + (1 - </a:t>
            </a:r>
            <a:r>
              <a:rPr lang="en-US" altLang="zh-TW" dirty="0" err="1">
                <a:ea typeface="新細明體" pitchFamily="18" charset="-120"/>
                <a:sym typeface="Symbol" pitchFamily="18" charset="2"/>
              </a:rPr>
              <a:t>a</a:t>
            </a:r>
            <a:r>
              <a:rPr lang="en-US" altLang="zh-TW" baseline="-25000" dirty="0" err="1">
                <a:ea typeface="新細明體" pitchFamily="18" charset="-120"/>
                <a:sym typeface="Symbol" pitchFamily="18" charset="2"/>
              </a:rPr>
              <a:t>C</a:t>
            </a:r>
            <a:r>
              <a:rPr lang="en-US" altLang="zh-TW" dirty="0">
                <a:ea typeface="新細明體" pitchFamily="18" charset="-120"/>
                <a:sym typeface="Symbol" pitchFamily="18" charset="2"/>
              </a:rPr>
              <a:t> ) K = c</a:t>
            </a:r>
          </a:p>
          <a:p>
            <a:pPr lvl="1"/>
            <a:r>
              <a:rPr lang="en-US" altLang="zh-TW" dirty="0">
                <a:ea typeface="新細明體" pitchFamily="18" charset="-120"/>
                <a:sym typeface="Symbol" pitchFamily="18" charset="2"/>
              </a:rPr>
              <a:t>One formula for compositing color and alpha</a:t>
            </a:r>
          </a:p>
          <a:p>
            <a:pPr>
              <a:buFontTx/>
              <a:buNone/>
            </a:pPr>
            <a:r>
              <a:rPr lang="en-US" altLang="zh-TW" dirty="0">
                <a:ea typeface="新細明體" pitchFamily="18" charset="-120"/>
                <a:sym typeface="Symbol" pitchFamily="18" charset="2"/>
              </a:rPr>
              <a:t>		c = </a:t>
            </a:r>
            <a:r>
              <a:rPr lang="en-US" altLang="zh-TW" dirty="0" err="1">
                <a:ea typeface="新細明體" pitchFamily="18" charset="-120"/>
                <a:sym typeface="Symbol" pitchFamily="18" charset="2"/>
              </a:rPr>
              <a:t>c</a:t>
            </a:r>
            <a:r>
              <a:rPr lang="en-US" altLang="zh-TW" baseline="-25000" dirty="0" err="1">
                <a:ea typeface="新細明體" pitchFamily="18" charset="-120"/>
                <a:sym typeface="Symbol" pitchFamily="18" charset="2"/>
              </a:rPr>
              <a:t>F</a:t>
            </a:r>
            <a:r>
              <a:rPr lang="en-US" altLang="zh-TW" dirty="0">
                <a:ea typeface="新細明體" pitchFamily="18" charset="-120"/>
                <a:sym typeface="Symbol" pitchFamily="18" charset="2"/>
              </a:rPr>
              <a:t> + (1 - </a:t>
            </a:r>
            <a:r>
              <a:rPr lang="en-US" altLang="zh-TW" dirty="0" err="1">
                <a:ea typeface="新細明體" pitchFamily="18" charset="-120"/>
                <a:sym typeface="Symbol" pitchFamily="18" charset="2"/>
              </a:rPr>
              <a:t>a</a:t>
            </a:r>
            <a:r>
              <a:rPr lang="en-US" altLang="zh-TW" baseline="-25000" dirty="0" err="1">
                <a:ea typeface="新細明體" pitchFamily="18" charset="-120"/>
                <a:sym typeface="Symbol" pitchFamily="18" charset="2"/>
              </a:rPr>
              <a:t>F</a:t>
            </a:r>
            <a:r>
              <a:rPr lang="en-US" altLang="zh-TW" dirty="0">
                <a:ea typeface="新細明體" pitchFamily="18" charset="-120"/>
                <a:sym typeface="Symbol" pitchFamily="18" charset="2"/>
              </a:rPr>
              <a:t>) </a:t>
            </a:r>
            <a:r>
              <a:rPr lang="en-US" altLang="zh-TW" dirty="0" err="1">
                <a:ea typeface="新細明體" pitchFamily="18" charset="-120"/>
                <a:sym typeface="Symbol" pitchFamily="18" charset="2"/>
              </a:rPr>
              <a:t>c</a:t>
            </a:r>
            <a:r>
              <a:rPr lang="en-US" altLang="zh-TW" baseline="-25000" dirty="0" err="1">
                <a:ea typeface="新細明體" pitchFamily="18" charset="-120"/>
                <a:sym typeface="Symbol" pitchFamily="18" charset="2"/>
              </a:rPr>
              <a:t>B</a:t>
            </a:r>
            <a:endParaRPr lang="en-US" altLang="zh-TW" baseline="-25000" dirty="0">
              <a:ea typeface="新細明體" pitchFamily="18" charset="-120"/>
              <a:sym typeface="Symbol" pitchFamily="18" charset="2"/>
            </a:endParaRPr>
          </a:p>
          <a:p>
            <a:r>
              <a:rPr lang="en-US" altLang="zh-TW" dirty="0">
                <a:ea typeface="新細明體" pitchFamily="18" charset="-120"/>
                <a:sym typeface="Symbol" pitchFamily="18" charset="2"/>
              </a:rPr>
              <a:t>Less arithmetic</a:t>
            </a:r>
          </a:p>
          <a:p>
            <a:pPr>
              <a:buFontTx/>
              <a:buNone/>
            </a:pPr>
            <a:r>
              <a:rPr lang="en-US" altLang="zh-TW" dirty="0">
                <a:ea typeface="新細明體" pitchFamily="18" charset="-120"/>
                <a:sym typeface="Symbol" pitchFamily="18" charset="2"/>
              </a:rPr>
              <a:t>	Associated: OVER (1 sub, 4 </a:t>
            </a:r>
            <a:r>
              <a:rPr lang="en-US" altLang="zh-TW" dirty="0" err="1">
                <a:ea typeface="新細明體" pitchFamily="18" charset="-120"/>
                <a:sym typeface="Symbol" pitchFamily="18" charset="2"/>
              </a:rPr>
              <a:t>muls</a:t>
            </a:r>
            <a:r>
              <a:rPr lang="en-US" altLang="zh-TW" dirty="0">
                <a:ea typeface="新細明體" pitchFamily="18" charset="-120"/>
                <a:sym typeface="Symbol" pitchFamily="18" charset="2"/>
              </a:rPr>
              <a:t>, 4adds)</a:t>
            </a:r>
          </a:p>
          <a:p>
            <a:pPr>
              <a:buFontTx/>
              <a:buNone/>
            </a:pPr>
            <a:r>
              <a:rPr lang="en-US" altLang="zh-TW" dirty="0">
                <a:ea typeface="新細明體" pitchFamily="18" charset="-120"/>
                <a:sym typeface="Symbol" pitchFamily="18" charset="2"/>
              </a:rPr>
              <a:t>	Unassociated: OVER (1 sub, 7 </a:t>
            </a:r>
            <a:r>
              <a:rPr lang="en-US" altLang="zh-TW" dirty="0" err="1">
                <a:ea typeface="新細明體" pitchFamily="18" charset="-120"/>
                <a:sym typeface="Symbol" pitchFamily="18" charset="2"/>
              </a:rPr>
              <a:t>muls</a:t>
            </a:r>
            <a:r>
              <a:rPr lang="en-US" altLang="zh-TW" dirty="0">
                <a:ea typeface="新細明體" pitchFamily="18" charset="-120"/>
                <a:sym typeface="Symbol" pitchFamily="18" charset="2"/>
              </a:rPr>
              <a:t>, 4 adds)</a:t>
            </a:r>
          </a:p>
        </p:txBody>
      </p:sp>
    </p:spTree>
    <p:extLst>
      <p:ext uri="{BB962C8B-B14F-4D97-AF65-F5344CB8AC3E}">
        <p14:creationId xmlns:p14="http://schemas.microsoft.com/office/powerpoint/2010/main" val="1683552238"/>
      </p:ext>
    </p:extLst>
  </p:cSld>
  <p:clrMapOvr>
    <a:masterClrMapping/>
  </p:clrMapOvr>
  <p:transition>
    <p:fade thruBlk="1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>
                <a:ea typeface="新細明體" pitchFamily="18" charset="-120"/>
              </a:rPr>
              <a:t>Interpolating RGBA</a:t>
            </a:r>
            <a:endParaRPr lang="en-US" altLang="zh-TW">
              <a:ea typeface="新細明體" pitchFamily="18" charset="-120"/>
            </a:endParaRPr>
          </a:p>
        </p:txBody>
      </p:sp>
      <p:sp>
        <p:nvSpPr>
          <p:cNvPr id="70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19200"/>
            <a:ext cx="8077200" cy="4419600"/>
          </a:xfrm>
        </p:spPr>
        <p:txBody>
          <a:bodyPr/>
          <a:lstStyle/>
          <a:p>
            <a:pPr marL="457200" indent="-457200"/>
            <a:r>
              <a:rPr lang="en-US" altLang="zh-TW" dirty="0">
                <a:ea typeface="新細明體" pitchFamily="18" charset="-120"/>
              </a:rPr>
              <a:t>Two ways of interpolating an image</a:t>
            </a:r>
          </a:p>
          <a:p>
            <a:pPr marL="838200" lvl="1" indent="-381000">
              <a:buFontTx/>
              <a:buAutoNum type="arabicPeriod"/>
            </a:pPr>
            <a:r>
              <a:rPr lang="en-US" altLang="zh-TW" sz="2000" dirty="0">
                <a:ea typeface="新細明體" pitchFamily="18" charset="-120"/>
              </a:rPr>
              <a:t>Interpolate a and C; </a:t>
            </a:r>
            <a:r>
              <a:rPr lang="en-US" altLang="zh-TW" sz="2000" dirty="0">
                <a:solidFill>
                  <a:srgbClr val="FF0000"/>
                </a:solidFill>
                <a:ea typeface="新細明體" pitchFamily="18" charset="-120"/>
              </a:rPr>
              <a:t>then multiply c = a*C</a:t>
            </a:r>
          </a:p>
          <a:p>
            <a:pPr marL="838200" lvl="1" indent="-381000">
              <a:buFontTx/>
              <a:buAutoNum type="arabicPeriod"/>
            </a:pPr>
            <a:r>
              <a:rPr lang="en-US" altLang="zh-TW" sz="2000" dirty="0">
                <a:ea typeface="新細明體" pitchFamily="18" charset="-120"/>
              </a:rPr>
              <a:t>Interpolate </a:t>
            </a:r>
            <a:r>
              <a:rPr lang="en-US" altLang="zh-TW" sz="2000" dirty="0" err="1">
                <a:solidFill>
                  <a:srgbClr val="FF0000"/>
                </a:solidFill>
                <a:ea typeface="新細明體" pitchFamily="18" charset="-120"/>
              </a:rPr>
              <a:t>premultiplied</a:t>
            </a:r>
            <a:r>
              <a:rPr lang="en-US" altLang="zh-TW" sz="2000" dirty="0">
                <a:solidFill>
                  <a:srgbClr val="FF0000"/>
                </a:solidFill>
                <a:ea typeface="新細明體" pitchFamily="18" charset="-120"/>
              </a:rPr>
              <a:t> colors c</a:t>
            </a:r>
          </a:p>
          <a:p>
            <a:pPr marL="457200" indent="-457200">
              <a:buFontTx/>
              <a:buNone/>
            </a:pPr>
            <a:r>
              <a:rPr lang="en-US" altLang="zh-TW" sz="2000" dirty="0">
                <a:ea typeface="新細明體" pitchFamily="18" charset="-120"/>
              </a:rPr>
              <a:t>	These lead to different answers</a:t>
            </a:r>
          </a:p>
          <a:p>
            <a:pPr marL="457200" indent="-457200"/>
            <a:r>
              <a:rPr lang="en-US" altLang="zh-TW" dirty="0">
                <a:ea typeface="新細明體" pitchFamily="18" charset="-120"/>
              </a:rPr>
              <a:t>For example, suppose we interpolate (C, a) = (1,0,0,0) and (0,1,0,1) at .</a:t>
            </a:r>
          </a:p>
          <a:p>
            <a:pPr marL="838200" lvl="1" indent="-381000">
              <a:buFontTx/>
              <a:buAutoNum type="arabicPeriod"/>
            </a:pPr>
            <a:r>
              <a:rPr lang="en-US" altLang="zh-TW" sz="2000" dirty="0">
                <a:ea typeface="新細明體" pitchFamily="18" charset="-120"/>
              </a:rPr>
              <a:t>(1/2(1+0),1/2(0+1),1/2(0+0),1/2(0+1)) = (1/2,1/2,0,1/2); then we multiply by a to get (1/4,1/4,0,1/2)</a:t>
            </a:r>
          </a:p>
          <a:p>
            <a:pPr marL="838200" lvl="1" indent="-381000">
              <a:buFontTx/>
              <a:buAutoNum type="arabicPeriod"/>
            </a:pPr>
            <a:r>
              <a:rPr lang="en-US" altLang="zh-TW" sz="2000" dirty="0">
                <a:ea typeface="新細明體" pitchFamily="18" charset="-120"/>
              </a:rPr>
              <a:t>First we multiply to get (0,0,0,0) and (0,1,0,1); then we interpolate to get (0,1/2,0,1/2)</a:t>
            </a:r>
          </a:p>
        </p:txBody>
      </p:sp>
    </p:spTree>
    <p:extLst>
      <p:ext uri="{BB962C8B-B14F-4D97-AF65-F5344CB8AC3E}">
        <p14:creationId xmlns:p14="http://schemas.microsoft.com/office/powerpoint/2010/main" val="778779009"/>
      </p:ext>
    </p:extLst>
  </p:cSld>
  <p:clrMapOvr>
    <a:masterClrMapping/>
  </p:clrMapOvr>
  <p:transition>
    <p:fade thruBlk="1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>
                <a:ea typeface="新細明體" pitchFamily="18" charset="-120"/>
              </a:rPr>
              <a:t>Which Way is Correct?</a:t>
            </a:r>
            <a:endParaRPr lang="en-US" altLang="zh-TW">
              <a:ea typeface="新細明體" pitchFamily="18" charset="-120"/>
            </a:endParaRPr>
          </a:p>
        </p:txBody>
      </p:sp>
      <p:sp>
        <p:nvSpPr>
          <p:cNvPr id="70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19200"/>
            <a:ext cx="8077200" cy="4419600"/>
          </a:xfrm>
        </p:spPr>
        <p:txBody>
          <a:bodyPr/>
          <a:lstStyle/>
          <a:p>
            <a:pPr marL="457200" indent="-457200"/>
            <a:r>
              <a:rPr lang="en-US" altLang="zh-TW" dirty="0">
                <a:ea typeface="新細明體" pitchFamily="18" charset="-120"/>
              </a:rPr>
              <a:t>Interpolating composited images</a:t>
            </a:r>
          </a:p>
          <a:p>
            <a:pPr marL="838200" lvl="1" indent="-381000"/>
            <a:r>
              <a:rPr lang="en-US" altLang="zh-TW" sz="2000" dirty="0">
                <a:solidFill>
                  <a:srgbClr val="FF0000"/>
                </a:solidFill>
                <a:ea typeface="新細明體" pitchFamily="18" charset="-120"/>
              </a:rPr>
              <a:t>Composite foreground over the background and then interpolate</a:t>
            </a:r>
          </a:p>
          <a:p>
            <a:pPr marL="838200" lvl="1" indent="-381000"/>
            <a:r>
              <a:rPr lang="en-US" altLang="zh-TW" sz="2000" dirty="0">
                <a:solidFill>
                  <a:srgbClr val="FF0000"/>
                </a:solidFill>
                <a:ea typeface="新細明體" pitchFamily="18" charset="-120"/>
              </a:rPr>
              <a:t>Interpolate foreground and background and then composite</a:t>
            </a:r>
          </a:p>
          <a:p>
            <a:pPr marL="457200" indent="-457200"/>
            <a:r>
              <a:rPr lang="en-US" altLang="zh-TW" dirty="0">
                <a:ea typeface="新細明體" pitchFamily="18" charset="-120"/>
              </a:rPr>
              <a:t>These should yield the same result!</a:t>
            </a:r>
          </a:p>
          <a:p>
            <a:pPr marL="457200" indent="-457200"/>
            <a:r>
              <a:rPr lang="en-US" altLang="zh-TW" dirty="0">
                <a:ea typeface="新細明體" pitchFamily="18" charset="-120"/>
              </a:rPr>
              <a:t>Only true if we interpolate c (method 2 on prev. slide)</a:t>
            </a:r>
          </a:p>
        </p:txBody>
      </p:sp>
    </p:spTree>
    <p:extLst>
      <p:ext uri="{BB962C8B-B14F-4D97-AF65-F5344CB8AC3E}">
        <p14:creationId xmlns:p14="http://schemas.microsoft.com/office/powerpoint/2010/main" val="4171106811"/>
      </p:ext>
    </p:extLst>
  </p:cSld>
  <p:clrMapOvr>
    <a:masterClrMapping/>
  </p:clrMapOvr>
  <p:transition>
    <p:fade thruBlk="1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itchFamily="18" charset="-120"/>
              </a:rPr>
              <a:t>Compositing With Depth</a:t>
            </a:r>
          </a:p>
        </p:txBody>
      </p:sp>
      <p:sp>
        <p:nvSpPr>
          <p:cNvPr id="520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Can store pixel “</a:t>
            </a:r>
            <a:r>
              <a:rPr lang="en-US" altLang="zh-TW" dirty="0">
                <a:solidFill>
                  <a:srgbClr val="FF0000"/>
                </a:solidFill>
                <a:ea typeface="新細明體" pitchFamily="18" charset="-120"/>
              </a:rPr>
              <a:t>depth</a:t>
            </a:r>
            <a:r>
              <a:rPr lang="en-US" altLang="zh-TW" dirty="0">
                <a:ea typeface="新細明體" pitchFamily="18" charset="-120"/>
              </a:rPr>
              <a:t>” instead of alpha</a:t>
            </a:r>
          </a:p>
          <a:p>
            <a:r>
              <a:rPr lang="en-US" altLang="zh-TW" dirty="0">
                <a:ea typeface="新細明體" pitchFamily="18" charset="-120"/>
              </a:rPr>
              <a:t>Then, compositing can truly take into account </a:t>
            </a:r>
            <a:r>
              <a:rPr lang="en-US" altLang="zh-TW" dirty="0">
                <a:solidFill>
                  <a:srgbClr val="FF0000"/>
                </a:solidFill>
                <a:ea typeface="新細明體" pitchFamily="18" charset="-120"/>
              </a:rPr>
              <a:t>foreground</a:t>
            </a:r>
            <a:r>
              <a:rPr lang="en-US" altLang="zh-TW" dirty="0">
                <a:ea typeface="新細明體" pitchFamily="18" charset="-120"/>
              </a:rPr>
              <a:t> and </a:t>
            </a:r>
            <a:r>
              <a:rPr lang="en-US" altLang="zh-TW" dirty="0">
                <a:solidFill>
                  <a:srgbClr val="FF0000"/>
                </a:solidFill>
                <a:ea typeface="新細明體" pitchFamily="18" charset="-120"/>
              </a:rPr>
              <a:t>background</a:t>
            </a:r>
          </a:p>
          <a:p>
            <a:r>
              <a:rPr lang="en-US" altLang="zh-TW" dirty="0">
                <a:ea typeface="新細明體" pitchFamily="18" charset="-120"/>
              </a:rPr>
              <a:t>Generally only possible with synthetic imagery</a:t>
            </a:r>
          </a:p>
          <a:p>
            <a:pPr lvl="1"/>
            <a:r>
              <a:rPr lang="en-US" altLang="zh-TW" sz="2000" dirty="0">
                <a:solidFill>
                  <a:srgbClr val="FF0000"/>
                </a:solidFill>
                <a:ea typeface="新細明體" pitchFamily="18" charset="-120"/>
              </a:rPr>
              <a:t>Image Based Rendering </a:t>
            </a:r>
            <a:r>
              <a:rPr lang="en-US" altLang="zh-TW" sz="2000" dirty="0">
                <a:ea typeface="新細明體" pitchFamily="18" charset="-120"/>
              </a:rPr>
              <a:t>is an area of graphics that, in part, tries to composite photographs taking into account depth</a:t>
            </a:r>
          </a:p>
        </p:txBody>
      </p:sp>
    </p:spTree>
    <p:extLst>
      <p:ext uri="{BB962C8B-B14F-4D97-AF65-F5344CB8AC3E}">
        <p14:creationId xmlns:p14="http://schemas.microsoft.com/office/powerpoint/2010/main" val="985188233"/>
      </p:ext>
    </p:extLst>
  </p:cSld>
  <p:clrMapOvr>
    <a:masterClrMapping/>
  </p:clrMapOvr>
  <p:transition>
    <p:fade thruBlk="1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itchFamily="18" charset="-120"/>
              </a:rPr>
              <a:t>Obtaining </a:t>
            </a:r>
            <a:r>
              <a:rPr lang="en-US" altLang="zh-TW">
                <a:ea typeface="新細明體" pitchFamily="18" charset="-120"/>
                <a:sym typeface="Symbol" pitchFamily="18" charset="2"/>
              </a:rPr>
              <a:t> Values</a:t>
            </a:r>
            <a:endParaRPr lang="en-US" altLang="zh-TW">
              <a:ea typeface="新細明體" pitchFamily="18" charset="-120"/>
            </a:endParaRPr>
          </a:p>
        </p:txBody>
      </p:sp>
      <p:sp>
        <p:nvSpPr>
          <p:cNvPr id="519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dirty="0">
                <a:solidFill>
                  <a:srgbClr val="FF0000"/>
                </a:solidFill>
                <a:ea typeface="新細明體" pitchFamily="18" charset="-120"/>
              </a:rPr>
              <a:t>Hand</a:t>
            </a:r>
            <a:r>
              <a:rPr lang="en-US" altLang="zh-TW" dirty="0">
                <a:ea typeface="新細明體" pitchFamily="18" charset="-120"/>
              </a:rPr>
              <a:t> generate (paint a </a:t>
            </a:r>
            <a:r>
              <a:rPr lang="en-US" altLang="zh-TW" dirty="0" err="1">
                <a:ea typeface="新細明體" pitchFamily="18" charset="-120"/>
              </a:rPr>
              <a:t>grayscale</a:t>
            </a:r>
            <a:r>
              <a:rPr lang="en-US" altLang="zh-TW" dirty="0">
                <a:ea typeface="新細明體" pitchFamily="18" charset="-120"/>
              </a:rPr>
              <a:t> image)</a:t>
            </a:r>
          </a:p>
          <a:p>
            <a:pPr>
              <a:lnSpc>
                <a:spcPct val="90000"/>
              </a:lnSpc>
            </a:pPr>
            <a:r>
              <a:rPr lang="en-US" altLang="zh-TW" dirty="0">
                <a:solidFill>
                  <a:srgbClr val="FF0000"/>
                </a:solidFill>
                <a:ea typeface="新細明體" pitchFamily="18" charset="-120"/>
              </a:rPr>
              <a:t>Automatically</a:t>
            </a:r>
            <a:r>
              <a:rPr lang="en-US" altLang="zh-TW" dirty="0">
                <a:ea typeface="新細明體" pitchFamily="18" charset="-120"/>
              </a:rPr>
              <a:t> create by segmenting an image into foreground background:</a:t>
            </a:r>
          </a:p>
          <a:p>
            <a:pPr lvl="1">
              <a:lnSpc>
                <a:spcPct val="90000"/>
              </a:lnSpc>
            </a:pPr>
            <a:r>
              <a:rPr lang="en-US" altLang="zh-TW" sz="2000" dirty="0">
                <a:ea typeface="新細明體" pitchFamily="18" charset="-120"/>
              </a:rPr>
              <a:t>Blue-screening is the analog method</a:t>
            </a:r>
          </a:p>
          <a:p>
            <a:pPr lvl="2">
              <a:lnSpc>
                <a:spcPct val="90000"/>
              </a:lnSpc>
            </a:pPr>
            <a:r>
              <a:rPr lang="en-US" altLang="zh-TW" sz="1800" dirty="0">
                <a:ea typeface="新細明體" pitchFamily="18" charset="-120"/>
              </a:rPr>
              <a:t>Remarkably complex to get right</a:t>
            </a:r>
          </a:p>
          <a:p>
            <a:pPr lvl="1">
              <a:lnSpc>
                <a:spcPct val="90000"/>
              </a:lnSpc>
            </a:pPr>
            <a:r>
              <a:rPr lang="en-US" altLang="zh-TW" sz="2000" dirty="0">
                <a:ea typeface="新細明體" pitchFamily="18" charset="-120"/>
              </a:rPr>
              <a:t>“Lasso” is the Photoshop operation</a:t>
            </a:r>
          </a:p>
          <a:p>
            <a:pPr>
              <a:lnSpc>
                <a:spcPct val="90000"/>
              </a:lnSpc>
            </a:pPr>
            <a:r>
              <a:rPr lang="en-US" altLang="zh-TW" dirty="0">
                <a:solidFill>
                  <a:srgbClr val="FF0000"/>
                </a:solidFill>
                <a:ea typeface="新細明體" pitchFamily="18" charset="-120"/>
              </a:rPr>
              <a:t>With synthetic imagery</a:t>
            </a:r>
            <a:r>
              <a:rPr lang="en-US" altLang="zh-TW" dirty="0">
                <a:ea typeface="新細明體" pitchFamily="18" charset="-120"/>
              </a:rPr>
              <a:t>, use a special background color that does not occur in the foreground</a:t>
            </a:r>
          </a:p>
          <a:p>
            <a:pPr lvl="1">
              <a:lnSpc>
                <a:spcPct val="90000"/>
              </a:lnSpc>
            </a:pPr>
            <a:r>
              <a:rPr lang="en-US" altLang="zh-TW" sz="2000" dirty="0">
                <a:ea typeface="新細明體" pitchFamily="18" charset="-120"/>
              </a:rPr>
              <a:t>Brightest blue or green is common</a:t>
            </a:r>
          </a:p>
        </p:txBody>
      </p:sp>
    </p:spTree>
    <p:extLst>
      <p:ext uri="{BB962C8B-B14F-4D97-AF65-F5344CB8AC3E}">
        <p14:creationId xmlns:p14="http://schemas.microsoft.com/office/powerpoint/2010/main" val="4212399837"/>
      </p:ext>
    </p:extLst>
  </p:cSld>
  <p:clrMapOvr>
    <a:masterClrMapping/>
  </p:clrMapOvr>
  <p:transition>
    <p:fade thruBlk="1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itchFamily="18" charset="-120"/>
              </a:rPr>
              <a:t>Blue Screen</a:t>
            </a:r>
          </a:p>
        </p:txBody>
      </p:sp>
      <p:pic>
        <p:nvPicPr>
          <p:cNvPr id="70963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447800"/>
            <a:ext cx="6648450" cy="4435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9311256"/>
      </p:ext>
    </p:extLst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itchFamily="18" charset="-120"/>
              </a:rPr>
              <a:t>Image Composition</a:t>
            </a:r>
          </a:p>
        </p:txBody>
      </p:sp>
      <p:sp>
        <p:nvSpPr>
          <p:cNvPr id="68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Definition: Combine </a:t>
            </a:r>
            <a:r>
              <a:rPr lang="en-US" altLang="zh-TW" dirty="0">
                <a:solidFill>
                  <a:srgbClr val="FF0000"/>
                </a:solidFill>
                <a:ea typeface="新細明體" pitchFamily="18" charset="-120"/>
              </a:rPr>
              <a:t>foreground</a:t>
            </a:r>
            <a:r>
              <a:rPr lang="en-US" altLang="zh-TW" dirty="0">
                <a:ea typeface="新細明體" pitchFamily="18" charset="-120"/>
              </a:rPr>
              <a:t> element with </a:t>
            </a:r>
            <a:r>
              <a:rPr lang="en-US" altLang="zh-TW" dirty="0">
                <a:solidFill>
                  <a:srgbClr val="FF0000"/>
                </a:solidFill>
                <a:ea typeface="新細明體" pitchFamily="18" charset="-120"/>
              </a:rPr>
              <a:t>background</a:t>
            </a:r>
          </a:p>
          <a:p>
            <a:r>
              <a:rPr lang="en-US" altLang="zh-TW" dirty="0">
                <a:ea typeface="新細明體" pitchFamily="18" charset="-120"/>
              </a:rPr>
              <a:t>Examples:</a:t>
            </a:r>
          </a:p>
          <a:p>
            <a:pPr lvl="1"/>
            <a:r>
              <a:rPr lang="en-US" altLang="zh-TW" sz="2000" dirty="0">
                <a:ea typeface="新細明體" pitchFamily="18" charset="-120"/>
              </a:rPr>
              <a:t>Graphics arts: Selections and masks, stencils, </a:t>
            </a:r>
            <a:r>
              <a:rPr lang="en-US" altLang="zh-TW" sz="2000" dirty="0" err="1">
                <a:ea typeface="新細明體" pitchFamily="18" charset="-120"/>
              </a:rPr>
              <a:t>friskets</a:t>
            </a:r>
            <a:r>
              <a:rPr lang="en-US" altLang="zh-TW" sz="2000" dirty="0">
                <a:ea typeface="新細明體" pitchFamily="18" charset="-120"/>
              </a:rPr>
              <a:t> and masking tape</a:t>
            </a:r>
          </a:p>
          <a:p>
            <a:pPr lvl="1"/>
            <a:r>
              <a:rPr lang="en-US" altLang="zh-TW" sz="2000" dirty="0">
                <a:ea typeface="新細明體" pitchFamily="18" charset="-120"/>
              </a:rPr>
              <a:t>Animation: </a:t>
            </a:r>
            <a:r>
              <a:rPr lang="en-US" altLang="zh-TW" sz="2000" dirty="0" err="1">
                <a:ea typeface="新細明體" pitchFamily="18" charset="-120"/>
              </a:rPr>
              <a:t>cels</a:t>
            </a:r>
            <a:r>
              <a:rPr lang="en-US" altLang="zh-TW" sz="2000" dirty="0">
                <a:ea typeface="新細明體" pitchFamily="18" charset="-120"/>
              </a:rPr>
              <a:t>, </a:t>
            </a:r>
            <a:r>
              <a:rPr lang="en-US" altLang="zh-TW" sz="2000" dirty="0" err="1">
                <a:ea typeface="新細明體" pitchFamily="18" charset="-120"/>
              </a:rPr>
              <a:t>multiplane</a:t>
            </a:r>
            <a:r>
              <a:rPr lang="en-US" altLang="zh-TW" sz="2000" dirty="0">
                <a:ea typeface="新細明體" pitchFamily="18" charset="-120"/>
              </a:rPr>
              <a:t> camera</a:t>
            </a:r>
          </a:p>
          <a:p>
            <a:pPr lvl="1"/>
            <a:r>
              <a:rPr lang="en-US" altLang="zh-TW" sz="2000" dirty="0">
                <a:ea typeface="新細明體" pitchFamily="18" charset="-120"/>
              </a:rPr>
              <a:t>Film: optical printing, blue screen matting</a:t>
            </a:r>
          </a:p>
          <a:p>
            <a:pPr lvl="1"/>
            <a:r>
              <a:rPr lang="en-US" altLang="zh-TW" sz="2000" dirty="0">
                <a:ea typeface="新細明體" pitchFamily="18" charset="-120"/>
              </a:rPr>
              <a:t>Video: </a:t>
            </a:r>
            <a:r>
              <a:rPr lang="en-US" altLang="zh-TW" sz="2000" dirty="0" err="1">
                <a:ea typeface="新細明體" pitchFamily="18" charset="-120"/>
              </a:rPr>
              <a:t>chroma</a:t>
            </a:r>
            <a:r>
              <a:rPr lang="en-US" altLang="zh-TW" sz="2000" dirty="0">
                <a:ea typeface="新細明體" pitchFamily="18" charset="-120"/>
              </a:rPr>
              <a:t>-keying</a:t>
            </a:r>
          </a:p>
          <a:p>
            <a:pPr lvl="1"/>
            <a:r>
              <a:rPr lang="en-US" altLang="zh-TW" sz="2000" dirty="0">
                <a:ea typeface="新細明體" pitchFamily="18" charset="-120"/>
              </a:rPr>
              <a:t>Computer graphics: alpha channel</a:t>
            </a:r>
          </a:p>
        </p:txBody>
      </p:sp>
    </p:spTree>
    <p:extLst>
      <p:ext uri="{BB962C8B-B14F-4D97-AF65-F5344CB8AC3E}">
        <p14:creationId xmlns:p14="http://schemas.microsoft.com/office/powerpoint/2010/main" val="1387477021"/>
      </p:ext>
    </p:extLst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itchFamily="18" charset="-120"/>
              </a:rPr>
              <a:t>Image Compositing</a:t>
            </a:r>
          </a:p>
        </p:txBody>
      </p:sp>
      <p:pic>
        <p:nvPicPr>
          <p:cNvPr id="7587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295400"/>
            <a:ext cx="3200400" cy="1312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5878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1295400"/>
            <a:ext cx="4038600" cy="3879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58789" name="Picture 5" descr="NAS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667000"/>
            <a:ext cx="3200400" cy="254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636592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itchFamily="18" charset="-120"/>
              </a:rPr>
              <a:t>Perfect Storm</a:t>
            </a:r>
          </a:p>
        </p:txBody>
      </p:sp>
      <p:pic>
        <p:nvPicPr>
          <p:cNvPr id="492547" name="Picture 3" descr="perfect-storm1-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2057400"/>
            <a:ext cx="5080000" cy="215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2548" name="Picture 4" descr="perfect-storm1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133600"/>
            <a:ext cx="1905000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2549" name="Picture 5" descr="perfect-storm1-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219200"/>
            <a:ext cx="1930400" cy="820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2550" name="Picture 6" descr="perfect-storm1-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800600"/>
            <a:ext cx="1930400" cy="820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2551" name="Picture 7" descr="perfect-storm1-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962400"/>
            <a:ext cx="1905000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2552" name="Picture 8" descr="perfect-storm1-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048000"/>
            <a:ext cx="1930400" cy="820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2553" name="Line 9"/>
          <p:cNvSpPr>
            <a:spLocks noChangeShapeType="1"/>
          </p:cNvSpPr>
          <p:nvPr/>
        </p:nvSpPr>
        <p:spPr bwMode="auto">
          <a:xfrm>
            <a:off x="2438400" y="1676400"/>
            <a:ext cx="114300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92554" name="Line 10"/>
          <p:cNvSpPr>
            <a:spLocks noChangeShapeType="1"/>
          </p:cNvSpPr>
          <p:nvPr/>
        </p:nvSpPr>
        <p:spPr bwMode="auto">
          <a:xfrm>
            <a:off x="2362200" y="2590800"/>
            <a:ext cx="1219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92555" name="Line 11"/>
          <p:cNvSpPr>
            <a:spLocks noChangeShapeType="1"/>
          </p:cNvSpPr>
          <p:nvPr/>
        </p:nvSpPr>
        <p:spPr bwMode="auto">
          <a:xfrm flipV="1">
            <a:off x="2286000" y="3200400"/>
            <a:ext cx="1295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92556" name="Line 12"/>
          <p:cNvSpPr>
            <a:spLocks noChangeShapeType="1"/>
          </p:cNvSpPr>
          <p:nvPr/>
        </p:nvSpPr>
        <p:spPr bwMode="auto">
          <a:xfrm flipV="1">
            <a:off x="2286000" y="3200400"/>
            <a:ext cx="12954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92557" name="Line 13"/>
          <p:cNvSpPr>
            <a:spLocks noChangeShapeType="1"/>
          </p:cNvSpPr>
          <p:nvPr/>
        </p:nvSpPr>
        <p:spPr bwMode="auto">
          <a:xfrm flipV="1">
            <a:off x="2362200" y="3200400"/>
            <a:ext cx="1219200" cy="2057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0064016"/>
      </p:ext>
    </p:extLst>
  </p:cSld>
  <p:clrMapOvr>
    <a:masterClrMapping/>
  </p:clrMapOvr>
  <p:transition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itchFamily="18" charset="-120"/>
              </a:rPr>
              <a:t>Animated Example</a:t>
            </a:r>
          </a:p>
        </p:txBody>
      </p:sp>
      <p:pic>
        <p:nvPicPr>
          <p:cNvPr id="493571" name="Picture 3" descr="comp-shot1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2541587"/>
            <a:ext cx="3154363" cy="1971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3572" name="Picture 4" descr="comp-shot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246187"/>
            <a:ext cx="3124200" cy="195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3573" name="Picture 5" descr="comp-shotb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3608387"/>
            <a:ext cx="3124200" cy="1954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3574" name="Text Box 6"/>
          <p:cNvSpPr txBox="1">
            <a:spLocks noChangeArrowheads="1"/>
          </p:cNvSpPr>
          <p:nvPr/>
        </p:nvSpPr>
        <p:spPr bwMode="auto">
          <a:xfrm>
            <a:off x="2514600" y="3151187"/>
            <a:ext cx="725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dirty="0">
                <a:ea typeface="新細明體" pitchFamily="18" charset="-120"/>
              </a:rPr>
              <a:t>over</a:t>
            </a:r>
          </a:p>
        </p:txBody>
      </p:sp>
      <p:sp>
        <p:nvSpPr>
          <p:cNvPr id="493575" name="Text Box 7"/>
          <p:cNvSpPr txBox="1">
            <a:spLocks noChangeArrowheads="1"/>
          </p:cNvSpPr>
          <p:nvPr/>
        </p:nvSpPr>
        <p:spPr bwMode="auto">
          <a:xfrm>
            <a:off x="4876800" y="3074987"/>
            <a:ext cx="4413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3600">
                <a:ea typeface="新細明體" pitchFamily="18" charset="-120"/>
              </a:rPr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2050890413"/>
      </p:ext>
    </p:extLst>
  </p:cSld>
  <p:clrMapOvr>
    <a:masterClrMapping/>
  </p:clrMapOvr>
  <p:transition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Discussion</a:t>
            </a:r>
          </a:p>
        </p:txBody>
      </p:sp>
      <p:sp>
        <p:nvSpPr>
          <p:cNvPr id="416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How do we do it?</a:t>
            </a:r>
          </a:p>
          <a:p>
            <a:pPr lvl="1"/>
            <a:r>
              <a:rPr lang="en-US" altLang="zh-TW" dirty="0">
                <a:ea typeface="新細明體" pitchFamily="18" charset="-120"/>
              </a:rPr>
              <a:t>What’s the possible steps?</a:t>
            </a:r>
          </a:p>
          <a:p>
            <a:pPr lvl="1"/>
            <a:r>
              <a:rPr lang="en-US" altLang="zh-TW" dirty="0">
                <a:ea typeface="新細明體" pitchFamily="18" charset="-120"/>
              </a:rPr>
              <a:t>Foreground and background separation?</a:t>
            </a:r>
          </a:p>
          <a:p>
            <a:pPr lvl="1"/>
            <a:r>
              <a:rPr lang="en-US" altLang="zh-TW" dirty="0">
                <a:ea typeface="新細明體" pitchFamily="18" charset="-120"/>
              </a:rPr>
              <a:t>Put various foreground on various background?</a:t>
            </a:r>
          </a:p>
        </p:txBody>
      </p:sp>
    </p:spTree>
    <p:extLst>
      <p:ext uri="{BB962C8B-B14F-4D97-AF65-F5344CB8AC3E}">
        <p14:creationId xmlns:p14="http://schemas.microsoft.com/office/powerpoint/2010/main" val="3452377276"/>
      </p:ext>
    </p:extLst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name="TS006256058">
  <a:themeElements>
    <a:clrScheme name="Cloud skipper design template 5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CC66"/>
      </a:accent1>
      <a:accent2>
        <a:srgbClr val="0000FF"/>
      </a:accent2>
      <a:accent3>
        <a:srgbClr val="FFFFFF"/>
      </a:accent3>
      <a:accent4>
        <a:srgbClr val="000000"/>
      </a:accent4>
      <a:accent5>
        <a:srgbClr val="FFE2B8"/>
      </a:accent5>
      <a:accent6>
        <a:srgbClr val="0000E7"/>
      </a:accent6>
      <a:hlink>
        <a:srgbClr val="CC00CC"/>
      </a:hlink>
      <a:folHlink>
        <a:srgbClr val="C0C0C0"/>
      </a:folHlink>
    </a:clrScheme>
    <a:fontScheme name="Cloud skipper design template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loud skipper design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oud skipper design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oud skipper design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oud skipper design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oud skipper design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oud skipper design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oud skipper design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DB293D44-CF12-42FB-A90A-456DFC87D2D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TS006256058</Template>
  <TotalTime>7918</TotalTime>
  <Words>1635</Words>
  <Application>Microsoft Office PowerPoint</Application>
  <PresentationFormat>如螢幕大小 (4:3)</PresentationFormat>
  <Paragraphs>289</Paragraphs>
  <Slides>45</Slides>
  <Notes>4</Notes>
  <HiddenSlides>4</HiddenSlides>
  <MMClips>1</MMClips>
  <ScaleCrop>false</ScaleCrop>
  <HeadingPairs>
    <vt:vector size="8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2</vt:i4>
      </vt:variant>
      <vt:variant>
        <vt:lpstr>投影片標題</vt:lpstr>
      </vt:variant>
      <vt:variant>
        <vt:i4>45</vt:i4>
      </vt:variant>
    </vt:vector>
  </HeadingPairs>
  <TitlesOfParts>
    <vt:vector size="54" baseType="lpstr">
      <vt:lpstr>新細明體</vt:lpstr>
      <vt:lpstr>Arial</vt:lpstr>
      <vt:lpstr>Arial Narrow</vt:lpstr>
      <vt:lpstr>Calibri</vt:lpstr>
      <vt:lpstr>Symbol</vt:lpstr>
      <vt:lpstr>Times New Roman</vt:lpstr>
      <vt:lpstr>TS006256058</vt:lpstr>
      <vt:lpstr>方程式</vt:lpstr>
      <vt:lpstr>Equation</vt:lpstr>
      <vt:lpstr>Last Note</vt:lpstr>
      <vt:lpstr>Discussion</vt:lpstr>
      <vt:lpstr>This Note</vt:lpstr>
      <vt:lpstr>Compositing</vt:lpstr>
      <vt:lpstr>Image Composition</vt:lpstr>
      <vt:lpstr>Image Compositing</vt:lpstr>
      <vt:lpstr>Perfect Storm</vt:lpstr>
      <vt:lpstr>Animated Example</vt:lpstr>
      <vt:lpstr>Discussion</vt:lpstr>
      <vt:lpstr>Compositing Procedure</vt:lpstr>
      <vt:lpstr>Composing Two Elements</vt:lpstr>
      <vt:lpstr>Mattes</vt:lpstr>
      <vt:lpstr>Working with Mattes</vt:lpstr>
      <vt:lpstr>Alpha</vt:lpstr>
      <vt:lpstr>Sample Images</vt:lpstr>
      <vt:lpstr>Basic Compositing Operation</vt:lpstr>
      <vt:lpstr>Basic Compositing Operation</vt:lpstr>
      <vt:lpstr>Multiple Alpha Blending</vt:lpstr>
      <vt:lpstr>“Over” Operator</vt:lpstr>
      <vt:lpstr>“Over” Operator</vt:lpstr>
      <vt:lpstr>Over Operator</vt:lpstr>
      <vt:lpstr>“Inside” Operator</vt:lpstr>
      <vt:lpstr>“Inside” Operator</vt:lpstr>
      <vt:lpstr>“Outside” Operator</vt:lpstr>
      <vt:lpstr>“Outside” Operator</vt:lpstr>
      <vt:lpstr>“Atop” Operator</vt:lpstr>
      <vt:lpstr>“Atop” Operator</vt:lpstr>
      <vt:lpstr>“Xor” Operator</vt:lpstr>
      <vt:lpstr>“Xor” Operator</vt:lpstr>
      <vt:lpstr>“Clear” Operator</vt:lpstr>
      <vt:lpstr>“Set” Operator</vt:lpstr>
      <vt:lpstr>Compositing Operations</vt:lpstr>
      <vt:lpstr>Unary Operators</vt:lpstr>
      <vt:lpstr>“PLUS” Operator</vt:lpstr>
      <vt:lpstr>Region Coverage</vt:lpstr>
      <vt:lpstr>Porter-Duff Compositing Algebra</vt:lpstr>
      <vt:lpstr>Porter-Duff Compositing Algebra</vt:lpstr>
      <vt:lpstr>OpenGL Blending Modes</vt:lpstr>
      <vt:lpstr>Pre-Multiplied Alpha</vt:lpstr>
      <vt:lpstr>Pre-Multiplied Alpha</vt:lpstr>
      <vt:lpstr>Interpolating RGBA</vt:lpstr>
      <vt:lpstr>Which Way is Correct?</vt:lpstr>
      <vt:lpstr>Compositing With Depth</vt:lpstr>
      <vt:lpstr>Obtaining  Values</vt:lpstr>
      <vt:lpstr>Blue Screen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Communicating Bad News</dc:title>
  <dc:creator>Dobry</dc:creator>
  <cp:lastModifiedBy>Yu-Chi Lai</cp:lastModifiedBy>
  <cp:revision>114</cp:revision>
  <cp:lastPrinted>1601-01-01T00:00:00Z</cp:lastPrinted>
  <dcterms:created xsi:type="dcterms:W3CDTF">2011-08-24T02:40:02Z</dcterms:created>
  <dcterms:modified xsi:type="dcterms:W3CDTF">2019-10-02T08:15:50Z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TC062560581033</vt:lpwstr>
  </property>
</Properties>
</file>