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9" r:id="rId3"/>
    <p:sldId id="268" r:id="rId4"/>
    <p:sldId id="265" r:id="rId5"/>
    <p:sldId id="271" r:id="rId6"/>
    <p:sldId id="270" r:id="rId7"/>
    <p:sldId id="266" r:id="rId8"/>
    <p:sldId id="267" r:id="rId9"/>
    <p:sldId id="275" r:id="rId10"/>
    <p:sldId id="273" r:id="rId11"/>
    <p:sldId id="274" r:id="rId12"/>
    <p:sldId id="276" r:id="rId13"/>
    <p:sldId id="277" r:id="rId14"/>
    <p:sldId id="278" r:id="rId15"/>
    <p:sldId id="281" r:id="rId16"/>
    <p:sldId id="28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9" autoAdjust="0"/>
  </p:normalViewPr>
  <p:slideViewPr>
    <p:cSldViewPr snapToGrid="0">
      <p:cViewPr varScale="1">
        <p:scale>
          <a:sx n="157" d="100"/>
          <a:sy n="157" d="100"/>
        </p:scale>
        <p:origin x="4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B799C-A866-4E32-89EC-E9685B33363D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83C4-B759-46A2-8D4E-C7C50F46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4648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374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029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792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2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8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1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5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1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4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線上圖像版面配置區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97600" y="64008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D6736-D7E2-4C89-8EAD-8279D7073FDA}" type="datetime1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112000" y="6629400"/>
            <a:ext cx="508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AB396D21-A3FE-4D13-8F43-8613733E5D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9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1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7996-43B2-4B5E-970A-88CE3AA868B7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智慧型管理決策系統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選擇權定價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675027" y="6240806"/>
            <a:ext cx="5080000" cy="228600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  <a:endParaRPr lang="en-US" dirty="0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C8D2-1E9F-4CB3-956E-CEF7ACFD83D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7793038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Newton-Raphson Method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410075" y="1743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5567363" y="32051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64482"/>
              </p:ext>
            </p:extLst>
          </p:nvPr>
        </p:nvGraphicFramePr>
        <p:xfrm>
          <a:off x="7034212" y="3119676"/>
          <a:ext cx="21574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028520" imgH="431640" progId="Equation.3">
                  <p:embed/>
                </p:oleObj>
              </mc:Choice>
              <mc:Fallback>
                <p:oleObj name="Equation" r:id="rId4" imgW="1028520" imgH="431640" progId="Equation.3">
                  <p:embed/>
                  <p:pic>
                    <p:nvPicPr>
                      <p:cNvPr id="250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2" y="3119676"/>
                        <a:ext cx="2157413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4352925" y="1743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50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00440"/>
              </p:ext>
            </p:extLst>
          </p:nvPr>
        </p:nvGraphicFramePr>
        <p:xfrm>
          <a:off x="1270000" y="1308271"/>
          <a:ext cx="52578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icture" r:id="rId6" imgW="3486240" imgH="3371760" progId="Word.Picture.8">
                  <p:embed/>
                </p:oleObj>
              </mc:Choice>
              <mc:Fallback>
                <p:oleObj name="Picture" r:id="rId6" imgW="3486240" imgH="3371760" progId="Word.Picture.8">
                  <p:embed/>
                  <p:pic>
                    <p:nvPicPr>
                      <p:cNvPr id="250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08271"/>
                        <a:ext cx="5257800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719750" y="6358354"/>
            <a:ext cx="6297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  <a:endParaRPr 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1657-6D65-4DEB-A111-1E9B5BCB032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Derivation</a:t>
            </a: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8989"/>
              </p:ext>
            </p:extLst>
          </p:nvPr>
        </p:nvGraphicFramePr>
        <p:xfrm>
          <a:off x="1719750" y="1675815"/>
          <a:ext cx="510540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icture" r:id="rId4" imgW="3486240" imgH="3371760" progId="Word.Picture.8">
                  <p:embed/>
                </p:oleObj>
              </mc:Choice>
              <mc:Fallback>
                <p:oleObj name="Picture" r:id="rId4" imgW="3486240" imgH="3371760" progId="Word.Picture.8">
                  <p:embed/>
                  <p:pic>
                    <p:nvPicPr>
                      <p:cNvPr id="252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750" y="1675815"/>
                        <a:ext cx="5105400" cy="493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07569"/>
              </p:ext>
            </p:extLst>
          </p:nvPr>
        </p:nvGraphicFramePr>
        <p:xfrm>
          <a:off x="7175881" y="4504153"/>
          <a:ext cx="21637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1041120" imgH="431640" progId="Equation.3">
                  <p:embed/>
                </p:oleObj>
              </mc:Choice>
              <mc:Fallback>
                <p:oleObj name="Equation" r:id="rId6" imgW="1041120" imgH="431640" progId="Equation.3">
                  <p:embed/>
                  <p:pic>
                    <p:nvPicPr>
                      <p:cNvPr id="252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81" y="4504153"/>
                        <a:ext cx="2163763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695"/>
              </p:ext>
            </p:extLst>
          </p:nvPr>
        </p:nvGraphicFramePr>
        <p:xfrm>
          <a:off x="7145720" y="3403411"/>
          <a:ext cx="2224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1041120" imgH="431640" progId="Equation.3">
                  <p:embed/>
                </p:oleObj>
              </mc:Choice>
              <mc:Fallback>
                <p:oleObj name="Equation" r:id="rId8" imgW="1041120" imgH="431640" progId="Equation.3">
                  <p:embed/>
                  <p:pic>
                    <p:nvPicPr>
                      <p:cNvPr id="252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720" y="3403411"/>
                        <a:ext cx="22240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46258"/>
              </p:ext>
            </p:extLst>
          </p:nvPr>
        </p:nvGraphicFramePr>
        <p:xfrm>
          <a:off x="7225993" y="2488406"/>
          <a:ext cx="1582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0" imgW="838080" imgH="393480" progId="Equation.3">
                  <p:embed/>
                </p:oleObj>
              </mc:Choice>
              <mc:Fallback>
                <p:oleObj name="Equation" r:id="rId10" imgW="838080" imgH="393480" progId="Equation.3">
                  <p:embed/>
                  <p:pic>
                    <p:nvPicPr>
                      <p:cNvPr id="252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993" y="2488406"/>
                        <a:ext cx="15827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6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CB5-A8C4-4CE4-8703-2228403E821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9528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276601" y="2057401"/>
          <a:ext cx="58769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hart" r:id="rId4" imgW="4258056" imgH="2676754" progId="Excel.Chart.8">
                  <p:embed/>
                </p:oleObj>
              </mc:Choice>
              <mc:Fallback>
                <p:oleObj name="Chart" r:id="rId4" imgW="4258056" imgH="2676754" progId="Excel.Chart.8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057401"/>
                        <a:ext cx="587692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5257800" y="6019800"/>
            <a:ext cx="1768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Inflection Point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8709025" y="5478463"/>
            <a:ext cx="18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6553200" y="4343400"/>
          <a:ext cx="2743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117440" imgH="241200" progId="Equation.3">
                  <p:embed/>
                </p:oleObj>
              </mc:Choice>
              <mc:Fallback>
                <p:oleObj name="Equation" r:id="rId6" imgW="1117440" imgH="241200" progId="Equation.3">
                  <p:embed/>
                  <p:pic>
                    <p:nvPicPr>
                      <p:cNvPr id="265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43400"/>
                        <a:ext cx="2743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9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  http://numericalmethods.eng.usf.edu</a:t>
            </a:r>
            <a:endParaRPr 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FD3-10D0-48A8-AE31-F613FC54EAC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 (continued)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786188" y="22574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2362200" y="1981201"/>
          <a:ext cx="77724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hart" r:id="rId4" imgW="4619854" imgH="2343607" progId="Excel.Chart.8">
                  <p:embed/>
                </p:oleObj>
              </mc:Choice>
              <mc:Fallback>
                <p:oleObj name="Chart" r:id="rId4" imgW="4619854" imgH="2343607" progId="Excel.Chart.8">
                  <p:embed/>
                  <p:pic>
                    <p:nvPicPr>
                      <p:cNvPr id="26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1"/>
                        <a:ext cx="7772400" cy="394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4800600" y="5791200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Division by zero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8061326" y="4757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6215063" y="4648201"/>
          <a:ext cx="3860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2082600" imgH="228600" progId="Equation.3">
                  <p:embed/>
                </p:oleObj>
              </mc:Choice>
              <mc:Fallback>
                <p:oleObj name="Equation" r:id="rId6" imgW="2082600" imgH="228600" progId="Equation.3">
                  <p:embed/>
                  <p:pic>
                    <p:nvPicPr>
                      <p:cNvPr id="267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4648201"/>
                        <a:ext cx="3860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6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89398" y="6312126"/>
            <a:ext cx="6297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  <a:endParaRPr 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1FD0-8BCC-47A7-8181-C8619ECA821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 (continued)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348038" y="2128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3476625" y="1933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2590801" y="2133600"/>
          <a:ext cx="6962775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Chart" r:id="rId4" imgW="5239207" imgH="2991307" progId="Excel.Chart.8">
                  <p:embed/>
                </p:oleObj>
              </mc:Choice>
              <mc:Fallback>
                <p:oleObj name="Chart" r:id="rId4" imgW="5239207" imgH="2991307" progId="Excel.Chart.8">
                  <p:embed/>
                  <p:pic>
                    <p:nvPicPr>
                      <p:cNvPr id="269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133600"/>
                        <a:ext cx="6962775" cy="397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4114800" y="6019800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Root Jumping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8366126" y="4757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6705600" y="4630738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6" imgW="1015920" imgH="215640" progId="Equation.3">
                  <p:embed/>
                </p:oleObj>
              </mc:Choice>
              <mc:Fallback>
                <p:oleObj name="Equation" r:id="rId6" imgW="1015920" imgH="215640" progId="Equation.3">
                  <p:embed/>
                  <p:pic>
                    <p:nvPicPr>
                      <p:cNvPr id="269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30738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5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01" y="167196"/>
            <a:ext cx="7576503" cy="65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請在下次上課前將程式與執行結果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貼在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上傳至</a:t>
            </a:r>
            <a:r>
              <a:rPr lang="en-US" altLang="zh-TW" dirty="0" smtClean="0"/>
              <a:t>E3</a:t>
            </a:r>
          </a:p>
          <a:p>
            <a:r>
              <a:rPr lang="zh-TW" altLang="en-US" dirty="0" smtClean="0"/>
              <a:t>使用課程中的範例設定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請用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畫出前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Monte Carlo methods</a:t>
            </a:r>
            <a:r>
              <a:rPr lang="zh-TW" altLang="en-US" dirty="0" smtClean="0"/>
              <a:t>模擬</a:t>
            </a:r>
            <a:r>
              <a:rPr lang="zh-TW" altLang="en-US" dirty="0"/>
              <a:t>股價</a:t>
            </a:r>
            <a:r>
              <a:rPr lang="zh-TW" altLang="en-US" dirty="0" smtClean="0"/>
              <a:t>，每天的股價波動圖 </a:t>
            </a:r>
            <a:r>
              <a:rPr lang="en-US" altLang="zh-TW" dirty="0" smtClean="0"/>
              <a:t>(</a:t>
            </a:r>
            <a:r>
              <a:rPr lang="zh-TW" altLang="en-US" smtClean="0"/>
              <a:t>橫軸為時間，縱軸為股價，共</a:t>
            </a:r>
            <a:r>
              <a:rPr lang="en-US" altLang="zh-TW" smtClean="0"/>
              <a:t>200</a:t>
            </a:r>
            <a:r>
              <a:rPr lang="zh-TW" altLang="en-US" dirty="0" smtClean="0"/>
              <a:t>條折線圖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次的模擬中，使用前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次、前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前</a:t>
            </a:r>
            <a:r>
              <a:rPr lang="en-US" altLang="zh-TW" dirty="0" smtClean="0"/>
              <a:t>9900</a:t>
            </a:r>
            <a:r>
              <a:rPr lang="zh-TW" altLang="en-US" dirty="0" smtClean="0"/>
              <a:t>次、全用，畫出計算出來的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black-</a:t>
            </a:r>
            <a:r>
              <a:rPr lang="en-US" altLang="zh-TW" dirty="0" err="1" smtClean="0"/>
              <a:t>scholes</a:t>
            </a:r>
            <a:r>
              <a:rPr lang="zh-TW" altLang="en-US" dirty="0" smtClean="0"/>
              <a:t>計算的差異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橫軸代表不同模擬次數，縱軸代表算出來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與期望值的差異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請參考前一頁的報價表，回答下列問題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針對執行價</a:t>
            </a:r>
            <a:r>
              <a:rPr lang="en-US" altLang="zh-TW" dirty="0" smtClean="0"/>
              <a:t>10300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計算其</a:t>
            </a:r>
            <a:r>
              <a:rPr lang="en-US" altLang="zh-TW" dirty="0" smtClean="0"/>
              <a:t>volatility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Bi-section method</a:t>
            </a:r>
            <a:r>
              <a:rPr lang="zh-TW" altLang="en-US" dirty="0" smtClean="0"/>
              <a:t>初始區間</a:t>
            </a:r>
            <a:r>
              <a:rPr lang="en-US" altLang="zh-TW" dirty="0" smtClean="0"/>
              <a:t>[0,1]</a:t>
            </a:r>
            <a:r>
              <a:rPr lang="zh-TW" altLang="en-US" dirty="0" smtClean="0"/>
              <a:t>，牛頓法預設</a:t>
            </a:r>
            <a:r>
              <a:rPr lang="en-US" altLang="zh-TW" dirty="0" smtClean="0"/>
              <a:t>0.5</a:t>
            </a:r>
            <a:r>
              <a:rPr lang="zh-TW" altLang="en-US" dirty="0" smtClean="0"/>
              <a:t>，請在一張圖上畫出兩條折線圖，紀錄前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次逼近解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橫軸代表每次逼近，縱軸代表</a:t>
            </a:r>
            <a:r>
              <a:rPr lang="en-US" altLang="zh-TW" dirty="0" smtClean="0"/>
              <a:t>volatility)</a:t>
            </a:r>
          </a:p>
          <a:p>
            <a:pPr lvl="1"/>
            <a:r>
              <a:rPr lang="zh-TW" altLang="en-US" dirty="0" smtClean="0"/>
              <a:t>計算執行價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10700 call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volatility</a:t>
            </a:r>
            <a:r>
              <a:rPr lang="zh-TW" altLang="en-US" dirty="0" smtClean="0"/>
              <a:t>，並用折線圖繪出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橫軸代表不同執行價，縱軸代表</a:t>
            </a:r>
            <a:r>
              <a:rPr lang="en-US" altLang="zh-TW" dirty="0" smtClean="0"/>
              <a:t>volatility)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3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前情提要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周慶跟花店老闆簽了一份選擇權約，內容如下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2018/1/1</a:t>
            </a:r>
            <a:r>
              <a:rPr lang="zh-TW" altLang="en-US" dirty="0" smtClean="0"/>
              <a:t>早上</a:t>
            </a:r>
            <a:r>
              <a:rPr lang="en-US" altLang="zh-TW" dirty="0" smtClean="0"/>
              <a:t>9:00</a:t>
            </a:r>
            <a:r>
              <a:rPr lang="zh-TW" altLang="en-US" dirty="0" smtClean="0"/>
              <a:t>，有權以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元的價格，跟老闆買進一束玫瑰花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周慶需先付出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元，老闆才肯跟他簽下這份選擇權</a:t>
            </a:r>
            <a:endParaRPr lang="en-US" altLang="zh-TW" dirty="0" smtClean="0"/>
          </a:p>
          <a:p>
            <a:r>
              <a:rPr lang="zh-TW" altLang="en-US" dirty="0" smtClean="0"/>
              <a:t>周慶在</a:t>
            </a:r>
            <a:r>
              <a:rPr lang="en-US" altLang="zh-TW" dirty="0" smtClean="0"/>
              <a:t>2008/1/1</a:t>
            </a:r>
            <a:r>
              <a:rPr lang="zh-TW" altLang="en-US" dirty="0" smtClean="0"/>
              <a:t>早上</a:t>
            </a:r>
            <a:r>
              <a:rPr lang="en-US" altLang="zh-TW" dirty="0" smtClean="0"/>
              <a:t>9:00</a:t>
            </a:r>
            <a:r>
              <a:rPr lang="zh-TW" altLang="en-US" dirty="0" smtClean="0"/>
              <a:t>時的決定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當天這束花現貨價在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(ex.900)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周慶撕掉這張合約，直接以</a:t>
            </a:r>
            <a:r>
              <a:rPr lang="en-US" altLang="zh-TW" dirty="0" smtClean="0"/>
              <a:t>900</a:t>
            </a:r>
            <a:r>
              <a:rPr lang="zh-TW" altLang="en-US" dirty="0" smtClean="0"/>
              <a:t>購買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當天這束花現貨價在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(ex.1200) =&gt; </a:t>
            </a:r>
            <a:r>
              <a:rPr lang="zh-TW" altLang="en-US" dirty="0" smtClean="0"/>
              <a:t>周慶付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買花 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總成本為</a:t>
            </a:r>
            <a:r>
              <a:rPr lang="en-US" altLang="zh-TW" dirty="0" smtClean="0"/>
              <a:t>1000+</a:t>
            </a:r>
            <a:r>
              <a:rPr lang="zh-TW" altLang="en-US" dirty="0" smtClean="0"/>
              <a:t>選擇權</a:t>
            </a:r>
            <a:r>
              <a:rPr lang="en-US" altLang="zh-TW" dirty="0" smtClean="0"/>
              <a:t>100 = 1100</a:t>
            </a:r>
            <a:r>
              <a:rPr lang="zh-TW" altLang="en-US" dirty="0" smtClean="0"/>
              <a:t>，仍低於</a:t>
            </a:r>
            <a:r>
              <a:rPr lang="en-US" altLang="zh-TW" dirty="0" smtClean="0"/>
              <a:t>1200)</a:t>
            </a:r>
          </a:p>
        </p:txBody>
      </p:sp>
    </p:spTree>
    <p:extLst>
      <p:ext uri="{BB962C8B-B14F-4D97-AF65-F5344CB8AC3E}">
        <p14:creationId xmlns:p14="http://schemas.microsoft.com/office/powerpoint/2010/main" val="87352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67" y="54864"/>
            <a:ext cx="6411608" cy="65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Black-Scholes pricing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Parameters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S = 50</a:t>
            </a:r>
            <a:r>
              <a:rPr lang="zh-TW" altLang="en-US" sz="2000" dirty="0">
                <a:ea typeface="標楷體" panose="03000509000000000000" pitchFamily="65" charset="-120"/>
              </a:rPr>
              <a:t>（目前股價 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 smtClean="0">
                <a:ea typeface="標楷體" panose="03000509000000000000" pitchFamily="65" charset="-120"/>
              </a:rPr>
              <a:t>L </a:t>
            </a:r>
            <a:r>
              <a:rPr lang="en-US" altLang="zh-TW" sz="2000" dirty="0">
                <a:ea typeface="標楷體" panose="03000509000000000000" pitchFamily="65" charset="-120"/>
              </a:rPr>
              <a:t>= 40</a:t>
            </a:r>
            <a:r>
              <a:rPr lang="zh-TW" altLang="en-US" sz="2000" dirty="0">
                <a:ea typeface="標楷體" panose="03000509000000000000" pitchFamily="65" charset="-120"/>
              </a:rPr>
              <a:t>（執行價）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T = 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（距到期日時間）</a:t>
            </a:r>
            <a:endParaRPr lang="zh-TW" altLang="en-US" sz="2000" dirty="0">
              <a:ea typeface="標楷體" panose="03000509000000000000" pitchFamily="65" charset="-120"/>
            </a:endParaRP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r = 0.08</a:t>
            </a:r>
            <a:r>
              <a:rPr lang="zh-TW" altLang="en-US" sz="2000" dirty="0">
                <a:ea typeface="標楷體" panose="03000509000000000000" pitchFamily="65" charset="-120"/>
              </a:rPr>
              <a:t>（無風險利率）</a:t>
            </a:r>
          </a:p>
          <a:p>
            <a:pPr lvl="1">
              <a:buClr>
                <a:srgbClr val="0070C0"/>
              </a:buClr>
            </a:pPr>
            <a:r>
              <a:rPr lang="zh-TW" altLang="zh-TW" sz="2000" dirty="0">
                <a:ea typeface="標楷體" panose="03000509000000000000" pitchFamily="65" charset="-120"/>
              </a:rPr>
              <a:t>σ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= 0.2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（波動率）</a:t>
            </a:r>
            <a:endParaRPr lang="zh-TW" altLang="en-US" sz="2000" dirty="0">
              <a:ea typeface="標楷體" panose="03000509000000000000" pitchFamily="65" charset="-120"/>
            </a:endParaRPr>
          </a:p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Black-Scholes Call </a:t>
            </a:r>
            <a:r>
              <a:rPr lang="en-US" altLang="zh-TW" sz="2400" dirty="0" smtClean="0">
                <a:ea typeface="標楷體" panose="03000509000000000000" pitchFamily="65" charset="-120"/>
              </a:rPr>
              <a:t>Price</a:t>
            </a:r>
          </a:p>
          <a:p>
            <a:pPr lvl="1">
              <a:buClr>
                <a:srgbClr val="0070C0"/>
              </a:buClr>
            </a:pPr>
            <a:r>
              <a:rPr lang="en-US" altLang="zh-TW" sz="2200" dirty="0" smtClean="0">
                <a:ea typeface="標楷體" panose="03000509000000000000" pitchFamily="65" charset="-120"/>
              </a:rPr>
              <a:t>N() normal distribution</a:t>
            </a:r>
            <a:r>
              <a:rPr lang="zh-TW" altLang="en-US" sz="2200" dirty="0" smtClean="0">
                <a:ea typeface="標楷體" panose="03000509000000000000" pitchFamily="65" charset="-120"/>
              </a:rPr>
              <a:t>的累積機率函數：</a:t>
            </a:r>
            <a:endParaRPr lang="en-US" altLang="zh-TW" sz="2200" dirty="0"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2704320"/>
            <a:ext cx="2447925" cy="219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3224238"/>
            <a:ext cx="2219325" cy="485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4010856"/>
            <a:ext cx="3314700" cy="48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38" y="5317392"/>
            <a:ext cx="1581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Put-call parity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𝑃𝑢𝑡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買賣平權公式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Call</a:t>
                </a:r>
                <a:r>
                  <a:rPr lang="zh-TW" altLang="en-US" dirty="0" smtClean="0"/>
                  <a:t>及</a:t>
                </a:r>
                <a:r>
                  <a:rPr lang="en-US" altLang="zh-TW" dirty="0" smtClean="0"/>
                  <a:t>Put</a:t>
                </a:r>
                <a:r>
                  <a:rPr lang="zh-TW" altLang="en-US" dirty="0" smtClean="0"/>
                  <a:t>的價格皆由自由交易產生，而且是分開的兩項商品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若上式不成立，則有一邊顯然較便宜，只要</a:t>
                </a:r>
                <a:r>
                  <a:rPr lang="en-US" altLang="zh-TW" dirty="0" smtClean="0"/>
                  <a:t>long</a:t>
                </a:r>
                <a:r>
                  <a:rPr lang="zh-TW" altLang="en-US" dirty="0" smtClean="0"/>
                  <a:t>便宜的</a:t>
                </a:r>
                <a:r>
                  <a:rPr lang="en-US" altLang="zh-TW" dirty="0" smtClean="0"/>
                  <a:t>short</a:t>
                </a:r>
                <a:r>
                  <a:rPr lang="zh-TW" altLang="en-US" dirty="0" smtClean="0"/>
                  <a:t>貴的，擺到到期那天即可賺到中間的差價，此為套利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5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"The Greeks" measure the sensitivity of the value of a derivative or a portfolio to changes in parameter value(s) while holding the other parameters fixed.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18" y="2833878"/>
            <a:ext cx="6057900" cy="26289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688592" y="5508301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：這裡的</a:t>
            </a:r>
            <a:r>
              <a:rPr lang="en-US" altLang="zh-TW" dirty="0" smtClean="0"/>
              <a:t>T-t</a:t>
            </a:r>
            <a:r>
              <a:rPr lang="zh-TW" altLang="en-US" dirty="0" smtClean="0"/>
              <a:t>代表到期日減現在時間，即為我們前面公式的</a:t>
            </a:r>
            <a:r>
              <a:rPr lang="en-US" altLang="zh-TW" dirty="0" smtClean="0"/>
              <a:t>T</a:t>
            </a:r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：這裡的</a:t>
            </a:r>
            <a:r>
              <a:rPr lang="en-US" altLang="zh-TW" dirty="0" smtClean="0"/>
              <a:t>K</a:t>
            </a:r>
            <a:r>
              <a:rPr lang="zh-TW" altLang="en-US" dirty="0" smtClean="0"/>
              <a:t>即為前面公式的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6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Monte-Carlo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055137"/>
            <a:ext cx="8596668" cy="390204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Parameters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S = 50</a:t>
            </a:r>
            <a:r>
              <a:rPr lang="zh-TW" altLang="en-US" sz="2000" dirty="0">
                <a:ea typeface="標楷體" panose="03000509000000000000" pitchFamily="65" charset="-120"/>
              </a:rPr>
              <a:t>（目前股價 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L = 40</a:t>
            </a:r>
            <a:r>
              <a:rPr lang="zh-TW" altLang="en-US" sz="2000" dirty="0">
                <a:ea typeface="標楷體" panose="03000509000000000000" pitchFamily="65" charset="-120"/>
              </a:rPr>
              <a:t>（執行價）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T = 2</a:t>
            </a:r>
            <a:r>
              <a:rPr lang="zh-TW" altLang="en-US" sz="2000" dirty="0">
                <a:ea typeface="標楷體" panose="03000509000000000000" pitchFamily="65" charset="-120"/>
              </a:rPr>
              <a:t>（距到期日時間）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r = 0.08</a:t>
            </a:r>
            <a:r>
              <a:rPr lang="zh-TW" altLang="en-US" sz="2000" dirty="0">
                <a:ea typeface="標楷體" panose="03000509000000000000" pitchFamily="65" charset="-120"/>
              </a:rPr>
              <a:t>（無風險利率</a:t>
            </a:r>
            <a:r>
              <a:rPr lang="zh-TW" altLang="en-US" sz="2000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dirty="0" smtClean="0">
                <a:ea typeface="標楷體" panose="03000509000000000000" pitchFamily="65" charset="-120"/>
              </a:rPr>
              <a:t>=</a:t>
            </a:r>
            <a:r>
              <a:rPr lang="en-US" altLang="zh-TW" sz="2000" i="1" dirty="0" smtClean="0">
                <a:ea typeface="標楷體" panose="03000509000000000000" pitchFamily="65" charset="-120"/>
              </a:rPr>
              <a:t>µ</a:t>
            </a:r>
            <a:endParaRPr lang="zh-TW" altLang="en-US" sz="2000" i="1" dirty="0">
              <a:ea typeface="標楷體" panose="03000509000000000000" pitchFamily="65" charset="-120"/>
            </a:endParaRPr>
          </a:p>
          <a:p>
            <a:pPr lvl="1">
              <a:buClr>
                <a:srgbClr val="0070C0"/>
              </a:buClr>
            </a:pPr>
            <a:r>
              <a:rPr lang="zh-TW" altLang="zh-TW" sz="2000" dirty="0">
                <a:ea typeface="標楷體" panose="03000509000000000000" pitchFamily="65" charset="-120"/>
              </a:rPr>
              <a:t>σ</a:t>
            </a:r>
            <a:r>
              <a:rPr lang="en-US" altLang="zh-TW" sz="2000" dirty="0">
                <a:ea typeface="標楷體" panose="03000509000000000000" pitchFamily="65" charset="-120"/>
              </a:rPr>
              <a:t> = 0.2</a:t>
            </a:r>
            <a:r>
              <a:rPr lang="zh-TW" altLang="en-US" sz="2000" dirty="0">
                <a:ea typeface="標楷體" panose="03000509000000000000" pitchFamily="65" charset="-120"/>
              </a:rPr>
              <a:t>（波動率）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 smtClean="0">
                <a:ea typeface="標楷體" panose="03000509000000000000" pitchFamily="65" charset="-120"/>
              </a:rPr>
              <a:t>N </a:t>
            </a:r>
            <a:r>
              <a:rPr lang="en-US" altLang="zh-TW" sz="2000" dirty="0">
                <a:ea typeface="標楷體" panose="03000509000000000000" pitchFamily="65" charset="-120"/>
              </a:rPr>
              <a:t>= 100</a:t>
            </a:r>
            <a:r>
              <a:rPr lang="zh-TW" altLang="en-US" sz="2000" dirty="0">
                <a:ea typeface="標楷體" panose="03000509000000000000" pitchFamily="65" charset="-120"/>
              </a:rPr>
              <a:t>（切分</a:t>
            </a:r>
            <a:r>
              <a:rPr lang="en-US" altLang="zh-TW" sz="2000" dirty="0">
                <a:ea typeface="標楷體" panose="03000509000000000000" pitchFamily="65" charset="-120"/>
              </a:rPr>
              <a:t>N</a:t>
            </a:r>
            <a:r>
              <a:rPr lang="zh-TW" altLang="en-US" sz="2000" dirty="0">
                <a:ea typeface="標楷體" panose="03000509000000000000" pitchFamily="65" charset="-120"/>
              </a:rPr>
              <a:t>期）</a:t>
            </a:r>
          </a:p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Asset Price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4867027" y="4069533"/>
          <a:ext cx="4265849" cy="150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942920" imgH="685800" progId="Equation.DSMT4">
                  <p:embed/>
                </p:oleObj>
              </mc:Choice>
              <mc:Fallback>
                <p:oleObj name="Equation" r:id="rId3" imgW="1942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27" y="4069533"/>
                        <a:ext cx="4265849" cy="150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01" y="167196"/>
            <a:ext cx="7576503" cy="65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Bi-section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x</a:t>
            </a:r>
            <a:r>
              <a:rPr lang="zh-TW" altLang="en-US" dirty="0" smtClean="0"/>
              <a:t>使連續函數</a:t>
            </a:r>
            <a:r>
              <a:rPr lang="en-US" altLang="zh-TW" dirty="0" smtClean="0"/>
              <a:t>f(x) = 0 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f(a)*f(b)&lt;=0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間最少有一個解</a:t>
            </a:r>
            <a:endParaRPr lang="en-US" altLang="zh-TW" dirty="0" smtClean="0"/>
          </a:p>
          <a:p>
            <a:r>
              <a:rPr lang="en-US" altLang="zh-TW" dirty="0" smtClean="0"/>
              <a:t>Bi-section method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=(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)/2</a:t>
            </a:r>
            <a:r>
              <a:rPr lang="zh-TW" altLang="en-US" dirty="0" smtClean="0"/>
              <a:t>，此時誤差範圍為</a:t>
            </a:r>
            <a:r>
              <a:rPr lang="en-US" altLang="zh-TW" dirty="0" smtClean="0"/>
              <a:t>|b-a|/2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f(a)*f(c)&lt;=0</a:t>
            </a:r>
            <a:endParaRPr lang="en-US" altLang="zh-TW" dirty="0"/>
          </a:p>
          <a:p>
            <a:pPr lvl="2"/>
            <a:r>
              <a:rPr lang="en-US" altLang="zh-TW" dirty="0" smtClean="0"/>
              <a:t>b=c</a:t>
            </a:r>
            <a:r>
              <a:rPr lang="zh-TW" altLang="en-US" dirty="0" smtClean="0"/>
              <a:t>，回到步驟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a=c</a:t>
            </a:r>
            <a:r>
              <a:rPr lang="zh-TW" altLang="en-US" dirty="0" smtClean="0"/>
              <a:t>，回到步驟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4250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611</Words>
  <Application>Microsoft Office PowerPoint</Application>
  <PresentationFormat>寬螢幕</PresentationFormat>
  <Paragraphs>70</Paragraphs>
  <Slides>16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Cambria Math</vt:lpstr>
      <vt:lpstr>Trebuchet MS</vt:lpstr>
      <vt:lpstr>Wingdings 3</vt:lpstr>
      <vt:lpstr>多面向</vt:lpstr>
      <vt:lpstr>Equation</vt:lpstr>
      <vt:lpstr>Microsoft Equation 3.0</vt:lpstr>
      <vt:lpstr>Microsoft Word Picture</vt:lpstr>
      <vt:lpstr>Microsoft Excel Chart</vt:lpstr>
      <vt:lpstr>智慧型管理決策系統</vt:lpstr>
      <vt:lpstr>前情提要</vt:lpstr>
      <vt:lpstr>PowerPoint 簡報</vt:lpstr>
      <vt:lpstr>Black-Scholes pricing model</vt:lpstr>
      <vt:lpstr>Put-call parity</vt:lpstr>
      <vt:lpstr>Greeks</vt:lpstr>
      <vt:lpstr>Monte-Carlo methods</vt:lpstr>
      <vt:lpstr>PowerPoint 簡報</vt:lpstr>
      <vt:lpstr>Bi-section method</vt:lpstr>
      <vt:lpstr>Newton-Raphson Method</vt:lpstr>
      <vt:lpstr>Derivation</vt:lpstr>
      <vt:lpstr>Drawbacks</vt:lpstr>
      <vt:lpstr>Drawbacks (continued)</vt:lpstr>
      <vt:lpstr>Drawbacks (continued)</vt:lpstr>
      <vt:lpstr>PowerPoint 簡報</vt:lpstr>
      <vt:lpstr>HW2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資財導論</dc:title>
  <dc:creator>Panda</dc:creator>
  <cp:lastModifiedBy>Howard</cp:lastModifiedBy>
  <cp:revision>28</cp:revision>
  <dcterms:created xsi:type="dcterms:W3CDTF">2015-11-16T07:04:05Z</dcterms:created>
  <dcterms:modified xsi:type="dcterms:W3CDTF">2017-09-27T10:12:25Z</dcterms:modified>
</cp:coreProperties>
</file>