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handoutMasterIdLst>
    <p:handoutMasterId r:id="rId14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80" r:id="rId9"/>
    <p:sldId id="281" r:id="rId10"/>
    <p:sldId id="285" r:id="rId11"/>
    <p:sldId id="279" r:id="rId12"/>
    <p:sldId id="286" r:id="rId13"/>
  </p:sldIdLst>
  <p:sldSz cx="12192000" cy="6858000"/>
  <p:notesSz cx="10018713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95BA36E1-DD37-4FE2-BF50-49ACBE698C3A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72119B67-57C8-4C10-92E3-13139CBA01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18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97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46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76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4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8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1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84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0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6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2017/10/18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4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2017.10.18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K-nearest neighbors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normalized spaces, calculate the similarity measurements of testing sample and training samples</a:t>
            </a:r>
          </a:p>
          <a:p>
            <a:r>
              <a:rPr lang="en-US" altLang="zh-TW" dirty="0" smtClean="0"/>
              <a:t>Similarity measurement</a:t>
            </a:r>
          </a:p>
          <a:p>
            <a:pPr lvl="1"/>
            <a:r>
              <a:rPr lang="en-US" altLang="zh-TW" dirty="0" smtClean="0"/>
              <a:t>SAD: Sum of absolute differences</a:t>
            </a:r>
          </a:p>
          <a:p>
            <a:pPr lvl="1"/>
            <a:r>
              <a:rPr lang="en-US" altLang="zh-TW" dirty="0" smtClean="0"/>
              <a:t>SSD: Sum of squared differences</a:t>
            </a:r>
          </a:p>
          <a:p>
            <a:r>
              <a:rPr lang="en-US" altLang="zh-TW" dirty="0" smtClean="0"/>
              <a:t>For </a:t>
            </a:r>
            <a:r>
              <a:rPr lang="en-US" altLang="zh-TW" dirty="0" smtClean="0"/>
              <a:t>each testing sample, find the K nearest samples in the training datasets and use their label information to make the decision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03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practice #5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Calculate the confusion matrix of IRIS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prediction from 1-NN </a:t>
            </a:r>
            <a:r>
              <a:rPr lang="en-US" altLang="zh-TW" dirty="0" smtClean="0"/>
              <a:t>to </a:t>
            </a:r>
            <a:r>
              <a:rPr lang="en-US" altLang="zh-TW" dirty="0" smtClean="0"/>
              <a:t>10-NN</a:t>
            </a:r>
            <a:endParaRPr lang="en-US" altLang="zh-TW" dirty="0" smtClean="0"/>
          </a:p>
        </p:txBody>
      </p:sp>
      <p:pic>
        <p:nvPicPr>
          <p:cNvPr id="1026" name="Picture 2" descr="「confusion matrix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55" y="2619837"/>
            <a:ext cx="64389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0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Practice #4</a:t>
            </a:r>
          </a:p>
          <a:p>
            <a:r>
              <a:rPr lang="en-US" altLang="zh-TW" smtClean="0"/>
              <a:t>Practice #5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15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clustering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89" y="1576957"/>
            <a:ext cx="6768167" cy="4566148"/>
          </a:xfrm>
        </p:spPr>
      </p:pic>
    </p:spTree>
    <p:extLst>
      <p:ext uri="{BB962C8B-B14F-4D97-AF65-F5344CB8AC3E}">
        <p14:creationId xmlns:p14="http://schemas.microsoft.com/office/powerpoint/2010/main" val="344109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Simulated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11291" cy="4008292"/>
          </a:xfrm>
        </p:spPr>
        <p:txBody>
          <a:bodyPr/>
          <a:lstStyle/>
          <a:p>
            <a:r>
              <a:rPr lang="en-US" altLang="zh-TW" dirty="0" smtClean="0"/>
              <a:t>The location of each sample in the group follows the normal distribution.</a:t>
            </a:r>
          </a:p>
          <a:p>
            <a:r>
              <a:rPr lang="en-US" altLang="zh-TW" dirty="0" smtClean="0"/>
              <a:t>G1: mean=[4 4],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=[1,1]</a:t>
            </a:r>
          </a:p>
          <a:p>
            <a:pPr lvl="1"/>
            <a:r>
              <a:rPr lang="en-US" altLang="zh-TW" dirty="0" smtClean="0"/>
              <a:t>5000 samples</a:t>
            </a:r>
          </a:p>
          <a:p>
            <a:r>
              <a:rPr lang="en-US" altLang="zh-TW" dirty="0" smtClean="0"/>
              <a:t>G2: mean=[0,-3],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=[1,3]</a:t>
            </a:r>
          </a:p>
          <a:p>
            <a:pPr lvl="1"/>
            <a:r>
              <a:rPr lang="en-US" altLang="zh-TW" dirty="0" smtClean="0"/>
              <a:t>3000 samples</a:t>
            </a:r>
          </a:p>
          <a:p>
            <a:r>
              <a:rPr lang="en-US" altLang="zh-TW" dirty="0" smtClean="0"/>
              <a:t>G3: mean=[-4,6],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=[1,4], rotation = 45 degree counterclockwise</a:t>
            </a:r>
          </a:p>
          <a:p>
            <a:pPr lvl="1"/>
            <a:r>
              <a:rPr lang="en-US" altLang="zh-TW" dirty="0" smtClean="0"/>
              <a:t>2000 samples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96" y="2160589"/>
            <a:ext cx="3417761" cy="40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practice 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15 mins</a:t>
            </a:r>
          </a:p>
          <a:p>
            <a:r>
              <a:rPr lang="en-US" altLang="zh-TW" dirty="0" smtClean="0"/>
              <a:t>Hint 1: </a:t>
            </a:r>
          </a:p>
          <a:p>
            <a:pPr lvl="1"/>
            <a:r>
              <a:rPr lang="en-US" altLang="zh-TW" dirty="0" smtClean="0"/>
              <a:t>Mean : global shift</a:t>
            </a:r>
          </a:p>
          <a:p>
            <a:pPr lvl="1"/>
            <a:r>
              <a:rPr lang="en-US" altLang="zh-TW" dirty="0" err="1" smtClean="0"/>
              <a:t>Std</a:t>
            </a:r>
            <a:r>
              <a:rPr lang="en-US" altLang="zh-TW" dirty="0" smtClean="0"/>
              <a:t> : global scaling</a:t>
            </a:r>
            <a:endParaRPr lang="en-US" altLang="zh-TW" dirty="0"/>
          </a:p>
          <a:p>
            <a:r>
              <a:rPr lang="en-US" altLang="zh-TW" dirty="0" smtClean="0"/>
              <a:t>Hint 2: </a:t>
            </a:r>
          </a:p>
          <a:p>
            <a:pPr lvl="1"/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Rotation first and then shift</a:t>
            </a:r>
          </a:p>
          <a:p>
            <a:pPr lvl="1"/>
            <a:r>
              <a:rPr lang="en-US" altLang="zh-TW" dirty="0" err="1" smtClean="0"/>
              <a:t>math.</a:t>
            </a:r>
            <a:r>
              <a:rPr lang="en-US" altLang="zh-TW" dirty="0" err="1" smtClean="0"/>
              <a:t>cosd</a:t>
            </a:r>
            <a:r>
              <a:rPr lang="en-US" altLang="zh-TW" dirty="0" smtClean="0"/>
              <a:t>(45/180*</a:t>
            </a:r>
            <a:r>
              <a:rPr lang="en-US" altLang="zh-TW" dirty="0" err="1" smtClean="0"/>
              <a:t>math.pi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06" y="4233979"/>
            <a:ext cx="1609524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9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K-means pseudo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30283"/>
            <a:ext cx="8596668" cy="481107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Input:</a:t>
            </a:r>
          </a:p>
          <a:p>
            <a:pPr lvl="1"/>
            <a:r>
              <a:rPr lang="en-US" altLang="zh-TW" dirty="0" smtClean="0"/>
              <a:t>Cluster no. : K</a:t>
            </a:r>
          </a:p>
          <a:p>
            <a:pPr lvl="1"/>
            <a:r>
              <a:rPr lang="en-US" altLang="zh-TW" dirty="0" err="1" smtClean="0"/>
              <a:t>Max_iteration</a:t>
            </a:r>
            <a:r>
              <a:rPr lang="en-US" altLang="zh-TW" dirty="0" smtClean="0"/>
              <a:t> : </a:t>
            </a:r>
            <a:r>
              <a:rPr lang="en-US" altLang="zh-TW" dirty="0" err="1" smtClean="0"/>
              <a:t>max_iter</a:t>
            </a:r>
            <a:endParaRPr lang="en-US" altLang="zh-TW" dirty="0" smtClean="0"/>
          </a:p>
          <a:p>
            <a:r>
              <a:rPr lang="en-US" altLang="zh-TW" dirty="0" smtClean="0"/>
              <a:t>Algorithm:</a:t>
            </a:r>
          </a:p>
          <a:p>
            <a:pPr lvl="1"/>
            <a:r>
              <a:rPr lang="en-US" altLang="zh-TW" dirty="0" smtClean="0"/>
              <a:t>Randomly select K samples as the initial center</a:t>
            </a:r>
          </a:p>
          <a:p>
            <a:pPr lvl="1"/>
            <a:r>
              <a:rPr lang="en-US" altLang="zh-TW" dirty="0" smtClean="0"/>
              <a:t>Repeat the following steps until clustering results convergence or </a:t>
            </a:r>
            <a:r>
              <a:rPr lang="en-US" altLang="zh-TW" dirty="0" err="1" smtClean="0"/>
              <a:t>iteration_num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max_iter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Calculate the distances between the sample location and group centers</a:t>
            </a:r>
          </a:p>
          <a:p>
            <a:pPr lvl="2"/>
            <a:r>
              <a:rPr lang="en-US" altLang="zh-TW" dirty="0" smtClean="0"/>
              <a:t>Label each sample into K groups with the minimum distance measurement</a:t>
            </a:r>
          </a:p>
          <a:p>
            <a:pPr lvl="2"/>
            <a:r>
              <a:rPr lang="en-US" altLang="zh-TW" dirty="0" smtClean="0"/>
              <a:t>Estimate the new center position of each group by averaging the locations of all the samples within the same group label</a:t>
            </a:r>
          </a:p>
          <a:p>
            <a:r>
              <a:rPr lang="en-US" altLang="zh-TW" dirty="0" smtClean="0"/>
              <a:t>Output:</a:t>
            </a:r>
          </a:p>
          <a:p>
            <a:pPr lvl="1"/>
            <a:r>
              <a:rPr lang="en-US" altLang="zh-TW" dirty="0" smtClean="0"/>
              <a:t>K center positions</a:t>
            </a:r>
          </a:p>
          <a:p>
            <a:pPr lvl="1"/>
            <a:r>
              <a:rPr lang="en-US" altLang="zh-TW" dirty="0" smtClean="0"/>
              <a:t>The clustering label of each sample</a:t>
            </a:r>
          </a:p>
        </p:txBody>
      </p:sp>
    </p:spTree>
    <p:extLst>
      <p:ext uri="{BB962C8B-B14F-4D97-AF65-F5344CB8AC3E}">
        <p14:creationId xmlns:p14="http://schemas.microsoft.com/office/powerpoint/2010/main" val="97406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practice #2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Keep a series of figures to display the convergence process of 3-means</a:t>
            </a:r>
          </a:p>
          <a:p>
            <a:r>
              <a:rPr lang="en-US" altLang="zh-TW" dirty="0" smtClean="0"/>
              <a:t>Display the final results of </a:t>
            </a:r>
            <a:r>
              <a:rPr lang="en-US" altLang="zh-TW" dirty="0" smtClean="0"/>
              <a:t>3-means</a:t>
            </a:r>
            <a:endParaRPr lang="en-US" altLang="zh-TW" dirty="0" smtClean="0"/>
          </a:p>
          <a:p>
            <a:r>
              <a:rPr lang="en-US" altLang="zh-TW" dirty="0" smtClean="0"/>
              <a:t>Requirements</a:t>
            </a:r>
            <a:endParaRPr lang="en-US" altLang="zh-TW" dirty="0"/>
          </a:p>
          <a:p>
            <a:pPr lvl="1"/>
            <a:r>
              <a:rPr lang="en-US" altLang="zh-TW" dirty="0"/>
              <a:t>Draw the sample as </a:t>
            </a:r>
            <a:r>
              <a:rPr lang="en-US" altLang="zh-TW" dirty="0" smtClean="0"/>
              <a:t>circle (.) </a:t>
            </a:r>
            <a:r>
              <a:rPr lang="en-US" altLang="zh-TW" dirty="0"/>
              <a:t>and draw the center as cross (x)</a:t>
            </a:r>
          </a:p>
          <a:p>
            <a:pPr lvl="1"/>
            <a:r>
              <a:rPr lang="en-US" altLang="zh-TW" dirty="0"/>
              <a:t>Use three different color to represent each </a:t>
            </a:r>
            <a:r>
              <a:rPr lang="en-US" altLang="zh-TW" dirty="0" smtClean="0"/>
              <a:t>group</a:t>
            </a:r>
          </a:p>
          <a:p>
            <a:r>
              <a:rPr lang="en-US" altLang="zh-TW" dirty="0" smtClean="0"/>
              <a:t>Hint</a:t>
            </a:r>
          </a:p>
          <a:p>
            <a:pPr lvl="1"/>
            <a:r>
              <a:rPr lang="en-US" altLang="zh-TW" dirty="0" err="1"/>
              <a:t>plt.plot</a:t>
            </a:r>
            <a:r>
              <a:rPr lang="en-US" altLang="zh-TW" dirty="0"/>
              <a:t>(x[:,0</a:t>
            </a:r>
            <a:r>
              <a:rPr lang="en-US" altLang="zh-TW" dirty="0" smtClean="0"/>
              <a:t>],’</a:t>
            </a:r>
            <a:r>
              <a:rPr lang="en-US" altLang="zh-TW" dirty="0" err="1" smtClean="0"/>
              <a:t>r.’,x</a:t>
            </a:r>
            <a:r>
              <a:rPr lang="en-US" altLang="zh-TW" dirty="0"/>
              <a:t>[:,1</a:t>
            </a:r>
            <a:r>
              <a:rPr lang="en-US" altLang="zh-TW" dirty="0" smtClean="0"/>
              <a:t>],’</a:t>
            </a:r>
            <a:r>
              <a:rPr lang="en-US" altLang="zh-TW" dirty="0" err="1" smtClean="0"/>
              <a:t>g.’,x</a:t>
            </a:r>
            <a:r>
              <a:rPr lang="en-US" altLang="zh-TW" dirty="0" smtClean="0"/>
              <a:t>[:,2],’b.’)</a:t>
            </a:r>
            <a:endParaRPr lang="en-US" altLang="zh-TW" dirty="0"/>
          </a:p>
          <a:p>
            <a:pPr lvl="1"/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9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practice #3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Load </a:t>
            </a:r>
            <a:r>
              <a:rPr lang="en-US" altLang="zh-TW" dirty="0" smtClean="0"/>
              <a:t>IRIS</a:t>
            </a:r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sklearn</a:t>
            </a:r>
            <a:r>
              <a:rPr lang="en-US" altLang="zh-TW" dirty="0"/>
              <a:t> import datasets</a:t>
            </a:r>
          </a:p>
          <a:p>
            <a:pPr lvl="1"/>
            <a:r>
              <a:rPr lang="en-US" altLang="zh-TW" dirty="0"/>
              <a:t>iris = </a:t>
            </a:r>
            <a:r>
              <a:rPr lang="en-US" altLang="zh-TW" dirty="0" err="1"/>
              <a:t>datasets.load_iris</a:t>
            </a:r>
            <a:r>
              <a:rPr lang="en-US" altLang="zh-TW" dirty="0" smtClean="0"/>
              <a:t>()</a:t>
            </a:r>
            <a:endParaRPr lang="en-US" altLang="zh-TW" dirty="0" smtClean="0"/>
          </a:p>
          <a:p>
            <a:r>
              <a:rPr lang="en-US" altLang="zh-TW" dirty="0" smtClean="0"/>
              <a:t>Use </a:t>
            </a:r>
            <a:r>
              <a:rPr lang="en-US" altLang="zh-TW" dirty="0" smtClean="0"/>
              <a:t>K-means algorithm to </a:t>
            </a:r>
            <a:r>
              <a:rPr lang="en-US" altLang="zh-TW" dirty="0" smtClean="0"/>
              <a:t>cluster these data into three categories</a:t>
            </a:r>
          </a:p>
          <a:p>
            <a:r>
              <a:rPr lang="en-US" altLang="zh-TW" dirty="0" smtClean="0"/>
              <a:t>Design an experiment to evaluate the clustering results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223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Pre-processing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0983"/>
            <a:ext cx="8596668" cy="452038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Normalization</a:t>
            </a:r>
          </a:p>
          <a:p>
            <a:pPr lvl="1"/>
            <a:r>
              <a:rPr lang="en-US" altLang="zh-TW" sz="2400" dirty="0" smtClean="0"/>
              <a:t>Adjust the sample features and let the feature representation normally distributed</a:t>
            </a:r>
          </a:p>
          <a:p>
            <a:pPr lvl="1"/>
            <a:r>
              <a:rPr lang="en-US" altLang="zh-TW" sz="2400" dirty="0" smtClean="0"/>
              <a:t>Standard score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 smtClean="0"/>
              <a:t>Scaling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27" y="3641441"/>
            <a:ext cx="907306" cy="6888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8" y="5166907"/>
            <a:ext cx="2551944" cy="6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practice #4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91351"/>
            <a:ext cx="8596668" cy="395001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Improve the previous k-means clustering (practice #3)</a:t>
            </a:r>
          </a:p>
          <a:p>
            <a:pPr lvl="1"/>
            <a:r>
              <a:rPr lang="en-US" altLang="zh-TW" sz="2400" dirty="0" smtClean="0"/>
              <a:t>Apply standard score normalization </a:t>
            </a:r>
            <a:r>
              <a:rPr lang="en-US" altLang="zh-TW" sz="2400" dirty="0" smtClean="0"/>
              <a:t>or scaling normalization to </a:t>
            </a:r>
            <a:r>
              <a:rPr lang="en-US" altLang="zh-TW" sz="2400" dirty="0" smtClean="0"/>
              <a:t>each </a:t>
            </a:r>
            <a:r>
              <a:rPr lang="en-US" altLang="zh-TW" sz="2400" dirty="0" smtClean="0"/>
              <a:t>feature space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Calculate the sum of with-in class </a:t>
            </a:r>
            <a:r>
              <a:rPr lang="en-US" altLang="zh-TW" sz="2400" dirty="0" smtClean="0"/>
              <a:t>difference</a:t>
            </a:r>
          </a:p>
          <a:p>
            <a:pPr lvl="1"/>
            <a:r>
              <a:rPr lang="en-US" altLang="zh-TW" sz="2400" dirty="0" smtClean="0"/>
              <a:t>Repeat the k-means algorithm for several times to find the best solution which has the smallest sum of with-in class </a:t>
            </a:r>
            <a:r>
              <a:rPr lang="en-US" altLang="zh-TW" sz="2400" dirty="0" smtClean="0"/>
              <a:t>difference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359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自訂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訂 2">
      <a:majorFont>
        <a:latin typeface="Trebuchet MS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1742</TotalTime>
  <Words>428</Words>
  <Application>Microsoft Office PowerPoint</Application>
  <PresentationFormat>寬螢幕</PresentationFormat>
  <Paragraphs>74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Trebuchet MS</vt:lpstr>
      <vt:lpstr>Wingdings 3</vt:lpstr>
      <vt:lpstr>多面向</vt:lpstr>
      <vt:lpstr>智慧型管理決策系統</vt:lpstr>
      <vt:lpstr>K-means clustering algorithm</vt:lpstr>
      <vt:lpstr>Simulated data</vt:lpstr>
      <vt:lpstr>Program practice #1</vt:lpstr>
      <vt:lpstr>K-means pseudo code</vt:lpstr>
      <vt:lpstr>Program practice #2</vt:lpstr>
      <vt:lpstr>Program practice #3</vt:lpstr>
      <vt:lpstr>Data Pre-processing</vt:lpstr>
      <vt:lpstr>Program practice #4</vt:lpstr>
      <vt:lpstr>K-nearest neighbors algorithm</vt:lpstr>
      <vt:lpstr>Program practice #5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Howard</cp:lastModifiedBy>
  <cp:revision>75</cp:revision>
  <cp:lastPrinted>2016-10-19T10:21:32Z</cp:lastPrinted>
  <dcterms:created xsi:type="dcterms:W3CDTF">2015-09-23T04:52:32Z</dcterms:created>
  <dcterms:modified xsi:type="dcterms:W3CDTF">2017-10-18T10:29:50Z</dcterms:modified>
</cp:coreProperties>
</file>